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368" r:id="rId2"/>
    <p:sldId id="380" r:id="rId3"/>
    <p:sldId id="377" r:id="rId4"/>
    <p:sldId id="381" r:id="rId5"/>
    <p:sldId id="369" r:id="rId6"/>
    <p:sldId id="372" r:id="rId7"/>
    <p:sldId id="383" r:id="rId8"/>
    <p:sldId id="385" r:id="rId9"/>
    <p:sldId id="258" r:id="rId10"/>
  </p:sldIdLst>
  <p:sldSz cx="9144000" cy="6858000" type="screen4x3"/>
  <p:notesSz cx="6669088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. Asztalos Zsuzsa" initials="dAZ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6000" autoAdjust="0"/>
  </p:normalViewPr>
  <p:slideViewPr>
    <p:cSldViewPr>
      <p:cViewPr varScale="1">
        <p:scale>
          <a:sx n="88" d="100"/>
          <a:sy n="88" d="100"/>
        </p:scale>
        <p:origin x="-13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>
        <p:scale>
          <a:sx n="66" d="100"/>
          <a:sy n="66" d="100"/>
        </p:scale>
        <p:origin x="-4320" y="-60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665" cy="496888"/>
          </a:xfrm>
          <a:prstGeom prst="rect">
            <a:avLst/>
          </a:prstGeom>
        </p:spPr>
        <p:txBody>
          <a:bodyPr vert="horz" lIns="90720" tIns="45360" rIns="90720" bIns="4536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776867" y="0"/>
            <a:ext cx="2890665" cy="496888"/>
          </a:xfrm>
          <a:prstGeom prst="rect">
            <a:avLst/>
          </a:prstGeom>
        </p:spPr>
        <p:txBody>
          <a:bodyPr vert="horz" lIns="90720" tIns="45360" rIns="90720" bIns="45360" rtlCol="0"/>
          <a:lstStyle>
            <a:lvl1pPr algn="r">
              <a:defRPr sz="1200"/>
            </a:lvl1pPr>
          </a:lstStyle>
          <a:p>
            <a:fld id="{965BF9C8-38DF-4AA8-ABA6-1DBBC8105C64}" type="datetimeFigureOut">
              <a:rPr lang="hu-HU" smtClean="0"/>
              <a:t>2017.01.11.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3" y="9428165"/>
            <a:ext cx="2890665" cy="496887"/>
          </a:xfrm>
          <a:prstGeom prst="rect">
            <a:avLst/>
          </a:prstGeom>
        </p:spPr>
        <p:txBody>
          <a:bodyPr vert="horz" lIns="90720" tIns="45360" rIns="90720" bIns="4536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776867" y="9428165"/>
            <a:ext cx="2890665" cy="496887"/>
          </a:xfrm>
          <a:prstGeom prst="rect">
            <a:avLst/>
          </a:prstGeom>
        </p:spPr>
        <p:txBody>
          <a:bodyPr vert="horz" lIns="90720" tIns="45360" rIns="90720" bIns="45360" rtlCol="0" anchor="b"/>
          <a:lstStyle>
            <a:lvl1pPr algn="r">
              <a:defRPr sz="1200"/>
            </a:lvl1pPr>
          </a:lstStyle>
          <a:p>
            <a:fld id="{A7331A7B-73DD-4995-A9D2-DB46C4E853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1243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7" cy="496333"/>
          </a:xfrm>
          <a:prstGeom prst="rect">
            <a:avLst/>
          </a:prstGeom>
        </p:spPr>
        <p:txBody>
          <a:bodyPr vert="horz" lIns="91764" tIns="45882" rIns="91764" bIns="45882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777610" y="1"/>
            <a:ext cx="2889937" cy="496333"/>
          </a:xfrm>
          <a:prstGeom prst="rect">
            <a:avLst/>
          </a:prstGeom>
        </p:spPr>
        <p:txBody>
          <a:bodyPr vert="horz" lIns="91764" tIns="45882" rIns="91764" bIns="45882" rtlCol="0"/>
          <a:lstStyle>
            <a:lvl1pPr algn="r">
              <a:defRPr sz="1200"/>
            </a:lvl1pPr>
          </a:lstStyle>
          <a:p>
            <a:fld id="{6C973A75-9105-45A4-8CA1-A5AD42340E95}" type="datetimeFigureOut">
              <a:rPr lang="hu-HU" smtClean="0"/>
              <a:t>2017.01.11.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4" tIns="45882" rIns="91764" bIns="45882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66910" y="4715155"/>
            <a:ext cx="5335270" cy="4466987"/>
          </a:xfrm>
          <a:prstGeom prst="rect">
            <a:avLst/>
          </a:prstGeom>
        </p:spPr>
        <p:txBody>
          <a:bodyPr vert="horz" lIns="91764" tIns="45882" rIns="91764" bIns="45882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889937" cy="496333"/>
          </a:xfrm>
          <a:prstGeom prst="rect">
            <a:avLst/>
          </a:prstGeom>
        </p:spPr>
        <p:txBody>
          <a:bodyPr vert="horz" lIns="91764" tIns="45882" rIns="91764" bIns="45882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777610" y="9428584"/>
            <a:ext cx="2889937" cy="496333"/>
          </a:xfrm>
          <a:prstGeom prst="rect">
            <a:avLst/>
          </a:prstGeom>
        </p:spPr>
        <p:txBody>
          <a:bodyPr vert="horz" lIns="91764" tIns="45882" rIns="91764" bIns="45882" rtlCol="0" anchor="b"/>
          <a:lstStyle>
            <a:lvl1pPr algn="r">
              <a:defRPr sz="1200"/>
            </a:lvl1pPr>
          </a:lstStyle>
          <a:p>
            <a:fld id="{EB2B69F4-912F-4B38-92B1-9A7D1E0426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267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960">
              <a:defRPr/>
            </a:pP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69F4-912F-4B38-92B1-9A7D1E0426FC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2170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CBA50-0335-4E46-AFE8-835571D23495}" type="slidenum">
              <a:rPr lang="hu-HU" smtClean="0">
                <a:solidFill>
                  <a:prstClr val="black"/>
                </a:solidFill>
              </a:rPr>
              <a:pPr/>
              <a:t>2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11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Gill Sans"/>
              </a:defRPr>
            </a:lvl1pPr>
            <a:lvl2pPr marL="739475" indent="-284413" eaLnBrk="0" hangingPunct="0">
              <a:defRPr sz="1200">
                <a:solidFill>
                  <a:schemeClr val="tx1"/>
                </a:solidFill>
                <a:latin typeface="Gill Sans"/>
              </a:defRPr>
            </a:lvl2pPr>
            <a:lvl3pPr marL="1137651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3pPr>
            <a:lvl4pPr marL="1592713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4pPr>
            <a:lvl5pPr marL="2047774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5pPr>
            <a:lvl6pPr marL="250283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6pPr>
            <a:lvl7pPr marL="295789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7pPr>
            <a:lvl8pPr marL="341295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8pPr>
            <a:lvl9pPr marL="3868017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9pPr>
          </a:lstStyle>
          <a:p>
            <a:pPr eaLnBrk="1" hangingPunct="1"/>
            <a:fld id="{ADCE3237-B08C-4C34-AFD0-D6055358BDFD}" type="slidenum">
              <a:rPr lang="hu-HU" altLang="hu-HU" smtClean="0">
                <a:solidFill>
                  <a:prstClr val="black"/>
                </a:solidFill>
              </a:rPr>
              <a:pPr eaLnBrk="1" hangingPunct="1"/>
              <a:t>3</a:t>
            </a:fld>
            <a:endParaRPr lang="hu-HU" altLang="hu-HU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u-HU" strike="sngStrike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7119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Gill Sans"/>
              </a:defRPr>
            </a:lvl1pPr>
            <a:lvl2pPr marL="739475" indent="-284413" eaLnBrk="0" hangingPunct="0">
              <a:defRPr sz="1200">
                <a:solidFill>
                  <a:schemeClr val="tx1"/>
                </a:solidFill>
                <a:latin typeface="Gill Sans"/>
              </a:defRPr>
            </a:lvl2pPr>
            <a:lvl3pPr marL="1137651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3pPr>
            <a:lvl4pPr marL="1592713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4pPr>
            <a:lvl5pPr marL="2047774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5pPr>
            <a:lvl6pPr marL="250283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6pPr>
            <a:lvl7pPr marL="295789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7pPr>
            <a:lvl8pPr marL="341295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8pPr>
            <a:lvl9pPr marL="3868017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9pPr>
          </a:lstStyle>
          <a:p>
            <a:pPr eaLnBrk="1" hangingPunct="1"/>
            <a:fld id="{ADCE3237-B08C-4C34-AFD0-D6055358BDFD}" type="slidenum">
              <a:rPr lang="hu-HU" altLang="hu-HU" smtClean="0">
                <a:solidFill>
                  <a:prstClr val="black"/>
                </a:solidFill>
              </a:rPr>
              <a:pPr eaLnBrk="1" hangingPunct="1"/>
              <a:t>4</a:t>
            </a:fld>
            <a:endParaRPr lang="hu-HU" altLang="hu-HU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/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707119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Gill Sans"/>
              </a:defRPr>
            </a:lvl1pPr>
            <a:lvl2pPr marL="739475" indent="-284413" eaLnBrk="0" hangingPunct="0">
              <a:defRPr sz="1200">
                <a:solidFill>
                  <a:schemeClr val="tx1"/>
                </a:solidFill>
                <a:latin typeface="Gill Sans"/>
              </a:defRPr>
            </a:lvl2pPr>
            <a:lvl3pPr marL="1137651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3pPr>
            <a:lvl4pPr marL="1592713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4pPr>
            <a:lvl5pPr marL="2047774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5pPr>
            <a:lvl6pPr marL="250283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6pPr>
            <a:lvl7pPr marL="295789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7pPr>
            <a:lvl8pPr marL="341295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8pPr>
            <a:lvl9pPr marL="3868017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9pPr>
          </a:lstStyle>
          <a:p>
            <a:pPr eaLnBrk="1" hangingPunct="1"/>
            <a:fld id="{ADCE3237-B08C-4C34-AFD0-D6055358BDFD}" type="slidenum">
              <a:rPr lang="hu-HU" altLang="hu-HU" smtClean="0">
                <a:solidFill>
                  <a:prstClr val="black"/>
                </a:solidFill>
              </a:rPr>
              <a:pPr eaLnBrk="1" hangingPunct="1"/>
              <a:t>5</a:t>
            </a:fld>
            <a:endParaRPr lang="hu-HU" altLang="hu-HU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456980" lvl="1" algn="just"/>
            <a:endParaRPr lang="hu-HU" alt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208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Gill Sans"/>
              </a:defRPr>
            </a:lvl1pPr>
            <a:lvl2pPr marL="739475" indent="-284413" eaLnBrk="0" hangingPunct="0">
              <a:defRPr sz="1200">
                <a:solidFill>
                  <a:schemeClr val="tx1"/>
                </a:solidFill>
                <a:latin typeface="Gill Sans"/>
              </a:defRPr>
            </a:lvl2pPr>
            <a:lvl3pPr marL="1137651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3pPr>
            <a:lvl4pPr marL="1592713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4pPr>
            <a:lvl5pPr marL="2047774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5pPr>
            <a:lvl6pPr marL="250283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6pPr>
            <a:lvl7pPr marL="295789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7pPr>
            <a:lvl8pPr marL="341295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8pPr>
            <a:lvl9pPr marL="3868017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9pPr>
          </a:lstStyle>
          <a:p>
            <a:pPr eaLnBrk="1" hangingPunct="1"/>
            <a:fld id="{ADCE3237-B08C-4C34-AFD0-D6055358BDFD}" type="slidenum">
              <a:rPr lang="hu-HU" altLang="hu-HU" smtClean="0">
                <a:solidFill>
                  <a:prstClr val="black"/>
                </a:solidFill>
              </a:rPr>
              <a:pPr eaLnBrk="1" hangingPunct="1"/>
              <a:t>6</a:t>
            </a:fld>
            <a:endParaRPr lang="hu-HU" altLang="hu-HU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456980" lvl="1" algn="just"/>
            <a:endParaRPr lang="hu-HU" alt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29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Gill Sans"/>
              </a:defRPr>
            </a:lvl1pPr>
            <a:lvl2pPr marL="739475" indent="-284413" eaLnBrk="0" hangingPunct="0">
              <a:defRPr sz="1200">
                <a:solidFill>
                  <a:schemeClr val="tx1"/>
                </a:solidFill>
                <a:latin typeface="Gill Sans"/>
              </a:defRPr>
            </a:lvl2pPr>
            <a:lvl3pPr marL="1137651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3pPr>
            <a:lvl4pPr marL="1592713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4pPr>
            <a:lvl5pPr marL="2047774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5pPr>
            <a:lvl6pPr marL="250283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6pPr>
            <a:lvl7pPr marL="295789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7pPr>
            <a:lvl8pPr marL="341295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8pPr>
            <a:lvl9pPr marL="3868017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9pPr>
          </a:lstStyle>
          <a:p>
            <a:pPr eaLnBrk="1" hangingPunct="1"/>
            <a:fld id="{ADCE3237-B08C-4C34-AFD0-D6055358BDFD}" type="slidenum">
              <a:rPr lang="hu-HU" altLang="hu-HU" smtClean="0">
                <a:solidFill>
                  <a:prstClr val="black"/>
                </a:solidFill>
              </a:rPr>
              <a:pPr eaLnBrk="1" hangingPunct="1"/>
              <a:t>7</a:t>
            </a:fld>
            <a:endParaRPr lang="hu-HU" altLang="hu-HU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628348" lvl="1" indent="-171368" algn="just">
              <a:buFont typeface="Wingdings" panose="05000000000000000000" pitchFamily="2" charset="2"/>
              <a:buChar char="§"/>
            </a:pPr>
            <a:endParaRPr lang="hu-HU" alt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02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Gill Sans"/>
              </a:defRPr>
            </a:lvl1pPr>
            <a:lvl2pPr marL="739475" indent="-284413" eaLnBrk="0" hangingPunct="0">
              <a:defRPr sz="1200">
                <a:solidFill>
                  <a:schemeClr val="tx1"/>
                </a:solidFill>
                <a:latin typeface="Gill Sans"/>
              </a:defRPr>
            </a:lvl2pPr>
            <a:lvl3pPr marL="1137651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3pPr>
            <a:lvl4pPr marL="1592713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4pPr>
            <a:lvl5pPr marL="2047774" indent="-227530" eaLnBrk="0" hangingPunct="0">
              <a:defRPr sz="1200">
                <a:solidFill>
                  <a:schemeClr val="tx1"/>
                </a:solidFill>
                <a:latin typeface="Gill Sans"/>
              </a:defRPr>
            </a:lvl5pPr>
            <a:lvl6pPr marL="250283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6pPr>
            <a:lvl7pPr marL="295789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7pPr>
            <a:lvl8pPr marL="3412955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8pPr>
            <a:lvl9pPr marL="3868017" indent="-22753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/>
              </a:defRPr>
            </a:lvl9pPr>
          </a:lstStyle>
          <a:p>
            <a:pPr eaLnBrk="1" hangingPunct="1"/>
            <a:fld id="{ADCE3237-B08C-4C34-AFD0-D6055358BDFD}" type="slidenum">
              <a:rPr lang="hu-HU" altLang="hu-HU" smtClean="0">
                <a:solidFill>
                  <a:prstClr val="black"/>
                </a:solidFill>
              </a:rPr>
              <a:pPr eaLnBrk="1" hangingPunct="1"/>
              <a:t>8</a:t>
            </a:fld>
            <a:endParaRPr lang="hu-HU" altLang="hu-HU" smtClean="0">
              <a:solidFill>
                <a:prstClr val="black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628348" lvl="1" indent="-171368" algn="just">
              <a:buFont typeface="Wingdings" panose="05000000000000000000" pitchFamily="2" charset="2"/>
              <a:buChar char="§"/>
            </a:pPr>
            <a:endParaRPr lang="hu-HU" alt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02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69F4-912F-4B38-92B1-9A7D1E0426FC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067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267"/>
            <a:ext cx="7772400" cy="147018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148522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50656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412230" y="1154430"/>
            <a:ext cx="1840230" cy="317754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91540" y="1154430"/>
            <a:ext cx="5383530" cy="317754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295473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891540" y="1154430"/>
            <a:ext cx="7360920" cy="317754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705566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1540" y="1154430"/>
            <a:ext cx="7360920" cy="23202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891540" y="3531870"/>
            <a:ext cx="7360920" cy="800100"/>
          </a:xfrm>
        </p:spPr>
        <p:txBody>
          <a:bodyPr/>
          <a:lstStyle/>
          <a:p>
            <a:pPr lvl="0"/>
            <a:endParaRPr lang="hu-HU" noProof="0" smtClean="0"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78761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Cím, 1 nagy és 2 kisebb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1540" y="1154430"/>
            <a:ext cx="7360920" cy="23202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91540" y="3531870"/>
            <a:ext cx="3611880" cy="8001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40580" y="3531870"/>
            <a:ext cx="3611880" cy="33147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40580" y="4000500"/>
            <a:ext cx="3611880" cy="33147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402049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1540" y="1154430"/>
            <a:ext cx="7360920" cy="23202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891540" y="3531870"/>
            <a:ext cx="3611880" cy="8001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0580" y="3531870"/>
            <a:ext cx="3611880" cy="8001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452063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408627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947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947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2818906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91540" y="3531870"/>
            <a:ext cx="3611880" cy="8001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0580" y="3531870"/>
            <a:ext cx="3611880" cy="8001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715708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4867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4867" y="2174558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40262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86534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131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2892"/>
            <a:ext cx="3008948" cy="1161573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4465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39305514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1652" y="4800600"/>
            <a:ext cx="5486400" cy="567214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1652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hu-HU" noProof="0" smtClean="0">
              <a:sym typeface="Gill Sans" charset="0"/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1652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5962518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1540" y="3531870"/>
            <a:ext cx="736092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1540" y="1154430"/>
            <a:ext cx="7360920" cy="232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979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5pPr>
      <a:lvl6pPr marL="41148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marL="308610" indent="-30861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668655" indent="-257175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2pPr>
      <a:lvl3pPr marL="1028700" indent="-20574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3pPr>
      <a:lvl4pPr marL="1440180" indent="-20574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4pPr>
      <a:lvl5pPr marL="1851660" indent="-20574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5pPr>
      <a:lvl6pPr marL="41148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hu-HU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doboz 2"/>
          <p:cNvSpPr txBox="1">
            <a:spLocks noChangeArrowheads="1"/>
          </p:cNvSpPr>
          <p:nvPr/>
        </p:nvSpPr>
        <p:spPr bwMode="auto">
          <a:xfrm>
            <a:off x="198287" y="260648"/>
            <a:ext cx="8694194" cy="236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lvl="1" algn="ctr">
              <a:spcBef>
                <a:spcPts val="540"/>
              </a:spcBef>
            </a:pPr>
            <a:r>
              <a:rPr lang="hu-H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Miért fontos az idei </a:t>
            </a:r>
          </a:p>
          <a:p>
            <a:pPr lvl="1" algn="ctr">
              <a:spcBef>
                <a:spcPts val="540"/>
              </a:spcBef>
            </a:pPr>
            <a:r>
              <a:rPr lang="hu-H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illetmény-elszámoláshoz szükséges nyilatkozat?</a:t>
            </a:r>
            <a:endParaRPr lang="hu-H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139953" y="5665023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Tamásné Czinege Csilla</a:t>
            </a:r>
          </a:p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NAV Adószakmai Ügyekért Felelős Szakmai Helyettes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2339752" y="266827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2017. január 11.</a:t>
            </a:r>
            <a:endParaRPr lang="en-GB" sz="2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77" y="2852936"/>
            <a:ext cx="3109823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8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7514" y="260648"/>
            <a:ext cx="8748972" cy="612068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</a:pPr>
            <a:r>
              <a:rPr lang="hu-HU" altLang="hu-H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A családbarát adórendszer</a:t>
            </a:r>
            <a:endParaRPr lang="hu-HU" altLang="hu-HU" sz="3600" b="1" dirty="0">
              <a:solidFill>
                <a:schemeClr val="accent2">
                  <a:lumMod val="75000"/>
                </a:schemeClr>
              </a:solidFill>
              <a:latin typeface="Times New Roman" pitchFamily="16" charset="0"/>
              <a:cs typeface="Times New Roman" pitchFamily="16" charset="0"/>
            </a:endParaRPr>
          </a:p>
          <a:p>
            <a:pPr marL="0" indent="0" algn="just">
              <a:spcBef>
                <a:spcPts val="1200"/>
              </a:spcBef>
              <a:spcAft>
                <a:spcPts val="600"/>
              </a:spcAft>
            </a:pPr>
            <a:endParaRPr lang="hu-HU" sz="2800" b="1" dirty="0">
              <a:latin typeface="Times New Roman" pitchFamily="16" charset="0"/>
              <a:cs typeface="Times New Roman" pitchFamily="16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A tényleges egykulcsos adórendszer és a családbarát szja-kedvezmények összességében a 2016. évi előzetes adatokat is figyelembe véve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3 600 milliárd forintot meghaladó összeget hagytak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hu-H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az érintett adózóknál 2010 óta.</a:t>
            </a:r>
            <a:endParaRPr lang="hu-HU" sz="2800" dirty="0">
              <a:solidFill>
                <a:schemeClr val="accent6">
                  <a:lumMod val="75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44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100542" y="188640"/>
            <a:ext cx="8999984" cy="119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295" tIns="41148" rIns="82295" bIns="41148" anchor="ctr"/>
          <a:lstStyle>
            <a:lvl1pPr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1pPr>
            <a:lvl2pPr marL="742950" indent="-28575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2pPr>
            <a:lvl3pPr marL="11430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3pPr>
            <a:lvl4pPr marL="16002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4pPr>
            <a:lvl5pPr marL="20574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9pPr>
          </a:lstStyle>
          <a:p>
            <a:pPr lvl="1">
              <a:spcBef>
                <a:spcPts val="540"/>
              </a:spcBef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Miért fontos az idei </a:t>
            </a:r>
          </a:p>
          <a:p>
            <a:pPr lvl="1">
              <a:spcBef>
                <a:spcPts val="540"/>
              </a:spcBef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illetmény-elszámoláshoz szükséges nyilatkozat?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179512" y="1484784"/>
            <a:ext cx="87129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családi kedvezmény, az első házasok kedvezménye és a személyi kedvezmény </a:t>
            </a:r>
            <a:r>
              <a:rPr lang="hu-H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nemcsak utólag az adóévet követően benyújtandó személyi jövedelemadó bevallásban érvényesíthető,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hu-H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az illetmény-elszámoláshoz szükséges </a:t>
            </a:r>
            <a:r>
              <a:rPr lang="hu-H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adóelőleg-nyilatkozat kitöltésével és munkáltató felé történő leadásával </a:t>
            </a:r>
            <a:r>
              <a:rPr lang="hu-HU" sz="2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már az idei év során igénybe vehetőek ezek a kedvezmények.</a:t>
            </a:r>
            <a:r>
              <a:rPr lang="hu-H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hu-H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Ezen mód választása </a:t>
            </a:r>
            <a:r>
              <a:rPr lang="hu-H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sokkal előnyösebb, így ugyanis az adócsökkentés rögtön alkalmazható,</a:t>
            </a:r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annak összege eleve a jogosultak pénztárcájában marad, </a:t>
            </a:r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nemcsak egy évvel később a bevallásuk beadását követő harmincadik nappal kapják azt vissza.</a:t>
            </a:r>
            <a:endParaRPr lang="hu-H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78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108520" y="0"/>
            <a:ext cx="8999984" cy="119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295" tIns="41148" rIns="82295" bIns="41148" anchor="ctr"/>
          <a:lstStyle>
            <a:lvl1pPr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1pPr>
            <a:lvl2pPr marL="742950" indent="-28575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2pPr>
            <a:lvl3pPr marL="11430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3pPr>
            <a:lvl4pPr marL="16002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4pPr>
            <a:lvl5pPr marL="20574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Illetmény-elszámoláshoz </a:t>
            </a:r>
            <a:r>
              <a:rPr lang="hu-H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szükséges 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nyilatkozatot érintő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2017. évi 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változások</a:t>
            </a:r>
            <a:endParaRPr lang="hu-HU" altLang="hu-HU" b="1" dirty="0">
              <a:solidFill>
                <a:srgbClr val="FF0000"/>
              </a:solidFill>
              <a:latin typeface="Verdana Bold"/>
            </a:endParaRPr>
          </a:p>
        </p:txBody>
      </p:sp>
      <p:sp>
        <p:nvSpPr>
          <p:cNvPr id="6" name="Szövegdoboz 2"/>
          <p:cNvSpPr txBox="1">
            <a:spLocks noChangeArrowheads="1"/>
          </p:cNvSpPr>
          <p:nvPr/>
        </p:nvSpPr>
        <p:spPr bwMode="auto">
          <a:xfrm>
            <a:off x="-34007" y="1192694"/>
            <a:ext cx="8694193" cy="551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marL="765810" lvl="1" indent="-308610" algn="just">
              <a:spcBef>
                <a:spcPts val="540"/>
              </a:spcBef>
              <a:buFont typeface="Wingdings" panose="05000000000000000000" pitchFamily="2" charset="2"/>
              <a:buChar char="Ø"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2017. évi adóelőleg-nyilatkozaton </a:t>
            </a:r>
            <a:r>
              <a:rPr lang="hu-H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kötelező feltüntetni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a magzat kivételével – </a:t>
            </a:r>
            <a:r>
              <a:rPr lang="hu-H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kedvezményezett eltartottak, </a:t>
            </a:r>
            <a:r>
              <a:rPr lang="hu-H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és eltartottak </a:t>
            </a:r>
            <a:r>
              <a:rPr lang="hu-H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adóazonosító jelét. Amennyiben a magánszemély ezt az adatot nem tünteti fel a nyilatkozatában, akkor a kifizető a családi kedvezményt nem veheti figyelembe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65810" lvl="1" indent="-308610" algn="just">
              <a:spcBef>
                <a:spcPts val="540"/>
              </a:spcBef>
              <a:buFont typeface="Wingdings" panose="05000000000000000000" pitchFamily="2" charset="2"/>
              <a:buChar char="Ø"/>
            </a:pPr>
            <a:endParaRPr lang="hu-H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65810" lvl="1" indent="-308610" algn="just">
              <a:spcBef>
                <a:spcPts val="540"/>
              </a:spcBef>
              <a:buFont typeface="Wingdings" panose="05000000000000000000" pitchFamily="2" charset="2"/>
              <a:buChar char="Ø"/>
            </a:pPr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Kedvező változás, hogy a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jogosultnak </a:t>
            </a:r>
            <a:r>
              <a:rPr lang="hu-H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nem szükséges új nyilatkozatot adnia a gyermek megszületését követően,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 már a magzatra tekintettel kedvezményt érvényesített</a:t>
            </a:r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spcBef>
                <a:spcPts val="540"/>
              </a:spcBef>
            </a:pPr>
            <a:endParaRPr lang="hu-H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65810" lvl="1" indent="-308610" algn="just">
              <a:spcBef>
                <a:spcPts val="540"/>
              </a:spcBef>
              <a:buFont typeface="Wingdings" panose="05000000000000000000" pitchFamily="2" charset="2"/>
              <a:buChar char="Ø"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További fontos változás, hogy </a:t>
            </a:r>
            <a:r>
              <a:rPr lang="hu-H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házastárs </a:t>
            </a:r>
            <a:r>
              <a:rPr lang="hu-H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munkáltatójának már </a:t>
            </a:r>
            <a:r>
              <a:rPr lang="hu-H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nem kell írásban tudomásul vennie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az adóelőleg-nyilatkozatban foglaltakat.</a:t>
            </a:r>
          </a:p>
        </p:txBody>
      </p:sp>
    </p:spTree>
    <p:extLst>
      <p:ext uri="{BB962C8B-B14F-4D97-AF65-F5344CB8AC3E}">
        <p14:creationId xmlns:p14="http://schemas.microsoft.com/office/powerpoint/2010/main" val="217813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297295" y="188640"/>
            <a:ext cx="8604448" cy="68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295" tIns="41148" rIns="82295" bIns="41148" anchor="ctr"/>
          <a:lstStyle>
            <a:lvl1pPr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1pPr>
            <a:lvl2pPr marL="742950" indent="-28575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2pPr>
            <a:lvl3pPr marL="11430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3pPr>
            <a:lvl4pPr marL="16002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4pPr>
            <a:lvl5pPr marL="2057400" indent="-228600" algn="ctr" eaLnBrk="0" hangingPunct="0"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ill Sans"/>
                <a:sym typeface="Gill Sans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b="1" dirty="0" smtClean="0">
                <a:solidFill>
                  <a:srgbClr val="2D2D8A">
                    <a:lumMod val="75000"/>
                  </a:srgbClr>
                </a:solidFill>
                <a:latin typeface="Times New Roman" pitchFamily="18" charset="0"/>
              </a:rPr>
              <a:t>A családi kedvezményt érintő </a:t>
            </a:r>
            <a:r>
              <a:rPr lang="hu-HU" altLang="hu-HU" b="1" dirty="0" smtClean="0">
                <a:solidFill>
                  <a:srgbClr val="FF0000"/>
                </a:solidFill>
                <a:latin typeface="Times New Roman" pitchFamily="18" charset="0"/>
              </a:rPr>
              <a:t>2017.évi</a:t>
            </a:r>
            <a:r>
              <a:rPr lang="hu-HU" altLang="hu-HU" b="1" dirty="0" smtClean="0">
                <a:solidFill>
                  <a:srgbClr val="2D2D8A">
                    <a:lumMod val="75000"/>
                  </a:srgbClr>
                </a:solidFill>
                <a:latin typeface="Times New Roman" pitchFamily="18" charset="0"/>
              </a:rPr>
              <a:t> változások</a:t>
            </a:r>
            <a:endParaRPr lang="hu-HU" altLang="hu-HU" b="1" dirty="0">
              <a:solidFill>
                <a:srgbClr val="FF0000"/>
              </a:solidFill>
              <a:latin typeface="Verdana Bold"/>
            </a:endParaRPr>
          </a:p>
        </p:txBody>
      </p:sp>
      <p:sp>
        <p:nvSpPr>
          <p:cNvPr id="6" name="Szövegdoboz 2"/>
          <p:cNvSpPr txBox="1">
            <a:spLocks noChangeArrowheads="1"/>
          </p:cNvSpPr>
          <p:nvPr/>
        </p:nvSpPr>
        <p:spPr bwMode="auto">
          <a:xfrm>
            <a:off x="126166" y="877278"/>
            <a:ext cx="8910330" cy="593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marL="0" lvl="1" algn="just"/>
            <a:r>
              <a:rPr lang="hu-HU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Emelkedik a két eltartott után járó kedvezmény:</a:t>
            </a:r>
          </a:p>
          <a:p>
            <a:pPr marL="0" lvl="1" algn="just"/>
            <a:endParaRPr lang="hu-H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kétgyermekes szülők által igénybe vehető családi kedvezmény összege újabb 25%-kal emelkedik, </a:t>
            </a: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12.500 forintról 15.000 forintra nő a kedvezményezett eltartottanként jogosultsági hónaponként érvényesíthető kedvezmény mértéke.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növekedés 2015. évhez viszonyítva – a fenti eltartotti kör esetében – már 50%-os.</a:t>
            </a:r>
          </a:p>
          <a:p>
            <a:pPr marL="0" lvl="1" algn="just"/>
            <a:endParaRPr lang="hu-H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just"/>
            <a:r>
              <a:rPr lang="hu-HU" sz="2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Bővül a jogosultak köre, módosul az eltartottak körének meghatározása:</a:t>
            </a:r>
          </a:p>
          <a:p>
            <a:pPr marL="0" lvl="1" algn="just"/>
            <a:endParaRPr lang="hu-HU" sz="2000" b="1" u="sng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2017-től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tovább </a:t>
            </a:r>
            <a:r>
              <a:rPr lang="hu-H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bővül a családi kedvezményre jogosultak </a:t>
            </a:r>
            <a:r>
              <a:rPr lang="hu-H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köre,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kedvezőbbé válik az </a:t>
            </a:r>
            <a:r>
              <a:rPr lang="hu-H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eltartottak körének </a:t>
            </a:r>
            <a:r>
              <a:rPr lang="hu-H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meghatározása,</a:t>
            </a: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január 1-jétől az a gyermek is eltartott, aki a családi pótlék összegének megállapítása szempontjából figyelembe vehető </a:t>
            </a: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lenne akkor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is, ha </a:t>
            </a:r>
            <a:endParaRPr lang="hu-H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just"/>
            <a:endParaRPr lang="hu-H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2" indent="-342900" algn="just">
              <a:buFont typeface="Wingdings" panose="05000000000000000000" pitchFamily="2" charset="2"/>
              <a:buChar char="ü"/>
            </a:pP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kedvezményezett eltartott után nem családi pótlékot állapítanak </a:t>
            </a: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meg,</a:t>
            </a:r>
          </a:p>
          <a:p>
            <a:pPr marL="800100" lvl="2" indent="-342900" algn="just">
              <a:buFont typeface="Wingdings" panose="05000000000000000000" pitchFamily="2" charset="2"/>
              <a:buChar char="ü"/>
            </a:pP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családi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pótlékot nem állapítanak meg, vagy </a:t>
            </a:r>
            <a:endParaRPr lang="hu-H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2" indent="-342900" algn="just">
              <a:buFont typeface="Wingdings" panose="05000000000000000000" pitchFamily="2" charset="2"/>
              <a:buChar char="ü"/>
            </a:pP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családi pótlék összegét a gyermekek száma nem befolyásolja</a:t>
            </a: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hu-H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27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173878" y="260648"/>
            <a:ext cx="860444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295" tIns="41148" rIns="82295" bIns="411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sz="2800" b="1" dirty="0">
                <a:solidFill>
                  <a:srgbClr val="2D2D8A">
                    <a:lumMod val="75000"/>
                  </a:srgbClr>
                </a:solidFill>
                <a:latin typeface="Times New Roman" pitchFamily="18" charset="0"/>
              </a:rPr>
              <a:t>Az első házasok kedvezményét érintő </a:t>
            </a:r>
            <a:r>
              <a:rPr lang="hu-HU" altLang="hu-HU" sz="2800" b="1" dirty="0" smtClean="0">
                <a:solidFill>
                  <a:srgbClr val="FF0000"/>
                </a:solidFill>
                <a:latin typeface="Times New Roman" pitchFamily="18" charset="0"/>
              </a:rPr>
              <a:t>2017. évi </a:t>
            </a:r>
            <a:r>
              <a:rPr lang="hu-HU" altLang="hu-HU" sz="2800" b="1" dirty="0" smtClean="0">
                <a:solidFill>
                  <a:srgbClr val="2D2D8A">
                    <a:lumMod val="75000"/>
                  </a:srgbClr>
                </a:solidFill>
                <a:latin typeface="Times New Roman" pitchFamily="18" charset="0"/>
              </a:rPr>
              <a:t>változások</a:t>
            </a:r>
            <a:endParaRPr lang="hu-HU" altLang="hu-HU" sz="2800" b="1" dirty="0">
              <a:solidFill>
                <a:srgbClr val="2D2D8A">
                  <a:lumMod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5" name="Szövegdoboz 2"/>
          <p:cNvSpPr txBox="1">
            <a:spLocks noChangeArrowheads="1"/>
          </p:cNvSpPr>
          <p:nvPr/>
        </p:nvSpPr>
        <p:spPr bwMode="auto">
          <a:xfrm>
            <a:off x="150889" y="1268760"/>
            <a:ext cx="8694193" cy="531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marL="0" lvl="1" algn="just"/>
            <a:r>
              <a:rPr lang="hu-HU" sz="20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Megszűnő korlátozás:</a:t>
            </a:r>
          </a:p>
          <a:p>
            <a:pPr marL="0" lvl="1" algn="just"/>
            <a:endParaRPr lang="hu-H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2017. évi módosítás </a:t>
            </a:r>
            <a:r>
              <a:rPr lang="hu-H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következtében </a:t>
            </a:r>
            <a:r>
              <a:rPr lang="hu-H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megszűnik az a korlátozás, </a:t>
            </a:r>
            <a:r>
              <a:rPr lang="hu-H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amely szerint a kedvezmény a házasságkötést követő hónaptól 24 hónapon belül addig érvényesíthető, amíg a jogosult magzatra vagy gyermekre tekintettel családi kedvezményre válik jogosulttá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hu-HU" sz="2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Ennek eredményeként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kedvezmény 24 hónapon keresztül </a:t>
            </a:r>
            <a:r>
              <a:rPr lang="hu-H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akkor is érvényesíthető marad, ha időközben a házasok családi kedvezményre is jogosulttá válnak.</a:t>
            </a:r>
          </a:p>
          <a:p>
            <a:pPr algn="just"/>
            <a:endParaRPr lang="hu-H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Átmeneti rendelkezés alapján visszamenőleg is érvényesíthető:</a:t>
            </a:r>
          </a:p>
          <a:p>
            <a:pPr algn="just"/>
            <a:endParaRPr lang="hu-H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altLang="hu-H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2014. december 31-ét követően megkötött házasságok esetében is </a:t>
            </a:r>
            <a:r>
              <a:rPr lang="hu-HU" altLang="hu-H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már alkalmazható a szabály, így</a:t>
            </a:r>
            <a:endParaRPr lang="hu-H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hu-H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átmeneti rendelkezés értelmében a kedvező szabályt a kedvezmény igénybevételére jogosultak </a:t>
            </a:r>
            <a:r>
              <a:rPr lang="hu-H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2015-re  és 2016-ra is alkalmazhatják.</a:t>
            </a:r>
          </a:p>
        </p:txBody>
      </p:sp>
    </p:spTree>
    <p:extLst>
      <p:ext uri="{BB962C8B-B14F-4D97-AF65-F5344CB8AC3E}">
        <p14:creationId xmlns:p14="http://schemas.microsoft.com/office/powerpoint/2010/main" val="299843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92698" cy="61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Jobbra nyíl 2"/>
          <p:cNvSpPr/>
          <p:nvPr/>
        </p:nvSpPr>
        <p:spPr bwMode="auto">
          <a:xfrm>
            <a:off x="0" y="2512312"/>
            <a:ext cx="1187624" cy="805848"/>
          </a:xfrm>
          <a:prstGeom prst="rightArrow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74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Kép 1" descr="image00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"/>
          <a:stretch/>
        </p:blipFill>
        <p:spPr bwMode="auto">
          <a:xfrm>
            <a:off x="323528" y="798984"/>
            <a:ext cx="8406729" cy="528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elé nyíl 3"/>
          <p:cNvSpPr/>
          <p:nvPr/>
        </p:nvSpPr>
        <p:spPr bwMode="auto">
          <a:xfrm>
            <a:off x="5004048" y="1844824"/>
            <a:ext cx="792088" cy="864096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6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1857388"/>
          </a:xfrm>
          <a:noFill/>
          <a:effectLst>
            <a:glow rad="63500">
              <a:schemeClr val="bg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hu-H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Köszönjük a figyelmet!</a:t>
            </a:r>
            <a:endParaRPr lang="hu-H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833863" y="2961818"/>
            <a:ext cx="3476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dirty="0" smtClean="0"/>
              <a:t>www.nav.gov.hu</a:t>
            </a:r>
            <a:endParaRPr lang="en-GB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2276</TotalTime>
  <Words>498</Words>
  <Application>Microsoft Office PowerPoint</Application>
  <PresentationFormat>Diavetítés a képernyőre (4:3 oldalarány)</PresentationFormat>
  <Paragraphs>59</Paragraphs>
  <Slides>9</Slides>
  <Notes>9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0" baseType="lpstr">
      <vt:lpstr>Title &amp; Subtitle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Köszönjük a figyelmet!</vt:lpstr>
    </vt:vector>
  </TitlesOfParts>
  <Company>NAV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miheller.tibor@nav.gov.hu</dc:creator>
  <cp:lastModifiedBy>Gózon Zoltánné</cp:lastModifiedBy>
  <cp:revision>276</cp:revision>
  <cp:lastPrinted>2017-01-11T08:03:10Z</cp:lastPrinted>
  <dcterms:created xsi:type="dcterms:W3CDTF">2012-03-01T09:36:23Z</dcterms:created>
  <dcterms:modified xsi:type="dcterms:W3CDTF">2017-01-11T08:03:51Z</dcterms:modified>
</cp:coreProperties>
</file>