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  <p:sldMasterId id="2147483685" r:id="rId2"/>
    <p:sldMasterId id="2147483697" r:id="rId3"/>
    <p:sldMasterId id="2147483709" r:id="rId4"/>
    <p:sldMasterId id="2147483723" r:id="rId5"/>
    <p:sldMasterId id="2147483736" r:id="rId6"/>
  </p:sldMasterIdLst>
  <p:notesMasterIdLst>
    <p:notesMasterId r:id="rId40"/>
  </p:notesMasterIdLst>
  <p:handoutMasterIdLst>
    <p:handoutMasterId r:id="rId41"/>
  </p:handoutMasterIdLst>
  <p:sldIdLst>
    <p:sldId id="406" r:id="rId7"/>
    <p:sldId id="450" r:id="rId8"/>
    <p:sldId id="463" r:id="rId9"/>
    <p:sldId id="407" r:id="rId10"/>
    <p:sldId id="441" r:id="rId11"/>
    <p:sldId id="448" r:id="rId12"/>
    <p:sldId id="449" r:id="rId13"/>
    <p:sldId id="444" r:id="rId14"/>
    <p:sldId id="451" r:id="rId15"/>
    <p:sldId id="452" r:id="rId16"/>
    <p:sldId id="453" r:id="rId17"/>
    <p:sldId id="462" r:id="rId18"/>
    <p:sldId id="454" r:id="rId19"/>
    <p:sldId id="455" r:id="rId20"/>
    <p:sldId id="456" r:id="rId21"/>
    <p:sldId id="457" r:id="rId22"/>
    <p:sldId id="458" r:id="rId23"/>
    <p:sldId id="459" r:id="rId24"/>
    <p:sldId id="460" r:id="rId25"/>
    <p:sldId id="461" r:id="rId26"/>
    <p:sldId id="428" r:id="rId27"/>
    <p:sldId id="430" r:id="rId28"/>
    <p:sldId id="467" r:id="rId29"/>
    <p:sldId id="464" r:id="rId30"/>
    <p:sldId id="470" r:id="rId31"/>
    <p:sldId id="433" r:id="rId32"/>
    <p:sldId id="434" r:id="rId33"/>
    <p:sldId id="471" r:id="rId34"/>
    <p:sldId id="472" r:id="rId35"/>
    <p:sldId id="440" r:id="rId36"/>
    <p:sldId id="393" r:id="rId37"/>
    <p:sldId id="473" r:id="rId38"/>
    <p:sldId id="349" r:id="rId39"/>
  </p:sldIdLst>
  <p:sldSz cx="9144000" cy="6858000" type="screen4x3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Szerző" initials="S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FFFFFF"/>
    <a:srgbClr val="FF0066"/>
    <a:srgbClr val="3166CF"/>
    <a:srgbClr val="990000"/>
    <a:srgbClr val="CC0000"/>
    <a:srgbClr val="CC3300"/>
    <a:srgbClr val="FF6600"/>
    <a:srgbClr val="A30D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20" autoAdjust="0"/>
    <p:restoredTop sz="88142" autoAdjust="0"/>
  </p:normalViewPr>
  <p:slideViewPr>
    <p:cSldViewPr>
      <p:cViewPr varScale="1">
        <p:scale>
          <a:sx n="65" d="100"/>
          <a:sy n="65" d="100"/>
        </p:scale>
        <p:origin x="12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s://svn.taxud.gefeg.com/svn/Documentation/EUCDM/EN/index.ht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CF545C-711E-4A49-9542-9A1392A287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69CA51-3C5B-4D74-AC1D-6538C32E42E5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en-GB" sz="1800" b="0" i="0" u="none" dirty="0" smtClean="0"/>
            <a:t>A </a:t>
          </a:r>
          <a:r>
            <a:rPr lang="en-GB" sz="1800" b="0" i="0" u="none" dirty="0" err="1" smtClean="0"/>
            <a:t>Tanács</a:t>
          </a:r>
          <a:r>
            <a:rPr lang="en-GB" sz="1800" b="0" i="0" u="none" dirty="0" smtClean="0"/>
            <a:t> (EU) 2017/2455 </a:t>
          </a:r>
          <a:r>
            <a:rPr lang="en-GB" sz="1800" b="0" i="0" u="none" dirty="0" err="1" smtClean="0"/>
            <a:t>irányelve</a:t>
          </a:r>
          <a:r>
            <a:rPr lang="en-GB" sz="1800" b="0" i="0" u="none" dirty="0" smtClean="0"/>
            <a:t> a 2006/112/EK (HÉA) </a:t>
          </a:r>
          <a:r>
            <a:rPr lang="en-GB" sz="1800" b="0" i="0" u="none" dirty="0" err="1" smtClean="0"/>
            <a:t>irányelvnek</a:t>
          </a:r>
          <a:r>
            <a:rPr lang="en-GB" sz="1800" b="0" i="0" u="none" dirty="0" smtClean="0"/>
            <a:t> </a:t>
          </a:r>
          <a:r>
            <a:rPr lang="en-GB" sz="1800" b="0" i="0" u="none" dirty="0" err="1" smtClean="0"/>
            <a:t>és</a:t>
          </a:r>
          <a:r>
            <a:rPr lang="en-GB" sz="1800" b="0" i="0" u="none" dirty="0" smtClean="0"/>
            <a:t> a 2009/132/EK (</a:t>
          </a:r>
          <a:r>
            <a:rPr lang="en-GB" sz="1800" b="0" i="0" u="none" dirty="0" err="1" smtClean="0"/>
            <a:t>héamentesség</a:t>
          </a:r>
          <a:r>
            <a:rPr lang="en-GB" sz="1800" b="0" i="0" u="none" dirty="0" smtClean="0"/>
            <a:t>) </a:t>
          </a:r>
          <a:r>
            <a:rPr lang="en-GB" sz="1800" b="0" i="0" u="none" dirty="0" err="1" smtClean="0"/>
            <a:t>irányelvnek</a:t>
          </a:r>
          <a:r>
            <a:rPr lang="en-GB" sz="1800" b="0" i="0" u="none" dirty="0" smtClean="0"/>
            <a:t> a </a:t>
          </a:r>
          <a:r>
            <a:rPr lang="en-GB" sz="1800" b="0" i="0" u="none" dirty="0" err="1" smtClean="0"/>
            <a:t>módosítására</a:t>
          </a:r>
          <a:endParaRPr lang="en-GB" sz="1800" dirty="0"/>
        </a:p>
      </dgm:t>
    </dgm:pt>
    <dgm:pt modelId="{A216C894-C768-4F83-8F42-CFFCC4D1CE86}" type="parTrans" cxnId="{FA44BDF8-A82F-48BA-AF58-6C9638AA2966}">
      <dgm:prSet/>
      <dgm:spPr/>
      <dgm:t>
        <a:bodyPr/>
        <a:lstStyle/>
        <a:p>
          <a:endParaRPr lang="en-US"/>
        </a:p>
      </dgm:t>
    </dgm:pt>
    <dgm:pt modelId="{4EBFA8D9-5034-47AB-8DF8-AFD3FBF06DF4}" type="sibTrans" cxnId="{FA44BDF8-A82F-48BA-AF58-6C9638AA2966}">
      <dgm:prSet/>
      <dgm:spPr/>
      <dgm:t>
        <a:bodyPr/>
        <a:lstStyle/>
        <a:p>
          <a:endParaRPr lang="en-US"/>
        </a:p>
      </dgm:t>
    </dgm:pt>
    <dgm:pt modelId="{B8E5E0A1-BE52-4FF3-B5A8-F9123266D91D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en-GB" sz="1800" i="1" dirty="0" smtClean="0"/>
            <a:t>COM (2018) 821 – </a:t>
          </a:r>
          <a:r>
            <a:rPr lang="en-GB" sz="1800" i="1" dirty="0" err="1" smtClean="0"/>
            <a:t>Módosítások</a:t>
          </a:r>
          <a:r>
            <a:rPr lang="en-GB" sz="1800" i="1" dirty="0" smtClean="0"/>
            <a:t> a 282/2011/EU </a:t>
          </a:r>
          <a:r>
            <a:rPr lang="en-GB" sz="1800" i="1" dirty="0" err="1" smtClean="0"/>
            <a:t>tanácsi</a:t>
          </a:r>
          <a:r>
            <a:rPr lang="en-GB" sz="1800" i="1" dirty="0" smtClean="0"/>
            <a:t> </a:t>
          </a:r>
          <a:r>
            <a:rPr lang="en-GB" sz="1800" i="1" dirty="0" err="1" smtClean="0"/>
            <a:t>végrehajtási</a:t>
          </a:r>
          <a:r>
            <a:rPr lang="en-GB" sz="1800" i="1" dirty="0" smtClean="0"/>
            <a:t> </a:t>
          </a:r>
          <a:r>
            <a:rPr lang="en-GB" sz="1800" i="1" dirty="0" err="1" smtClean="0"/>
            <a:t>rendeletben</a:t>
          </a:r>
          <a:r>
            <a:rPr lang="en-GB" sz="1800" i="1" dirty="0" smtClean="0"/>
            <a:t>:</a:t>
          </a:r>
          <a:endParaRPr lang="en-GB" sz="1800" dirty="0"/>
        </a:p>
      </dgm:t>
    </dgm:pt>
    <dgm:pt modelId="{14D149EC-E76E-45FE-9F14-B823AFF5EDE6}" type="parTrans" cxnId="{EF88909E-333D-47BE-90C5-937DBCB36E34}">
      <dgm:prSet/>
      <dgm:spPr/>
      <dgm:t>
        <a:bodyPr/>
        <a:lstStyle/>
        <a:p>
          <a:endParaRPr lang="en-US"/>
        </a:p>
      </dgm:t>
    </dgm:pt>
    <dgm:pt modelId="{6EF66671-5BA0-4109-A7C2-01758AB52703}" type="sibTrans" cxnId="{EF88909E-333D-47BE-90C5-937DBCB36E34}">
      <dgm:prSet/>
      <dgm:spPr/>
      <dgm:t>
        <a:bodyPr/>
        <a:lstStyle/>
        <a:p>
          <a:endParaRPr lang="en-US"/>
        </a:p>
      </dgm:t>
    </dgm:pt>
    <dgm:pt modelId="{C595246C-D367-4A04-9B3E-2346D83584B9}">
      <dgm:prSet custT="1"/>
      <dgm:spPr/>
      <dgm:t>
        <a:bodyPr/>
        <a:lstStyle/>
        <a:p>
          <a:pPr rtl="0"/>
          <a:r>
            <a:rPr lang="en-US" sz="1600" i="1" dirty="0" err="1" smtClean="0">
              <a:solidFill>
                <a:srgbClr val="0F5494"/>
              </a:solidFill>
            </a:rPr>
            <a:t>Egyablakos</a:t>
          </a:r>
          <a:r>
            <a:rPr lang="en-US" sz="1600" i="1" dirty="0" smtClean="0">
              <a:solidFill>
                <a:srgbClr val="0F5494"/>
              </a:solidFill>
            </a:rPr>
            <a:t> </a:t>
          </a:r>
          <a:r>
            <a:rPr lang="en-US" sz="1600" i="1" dirty="0" err="1" smtClean="0">
              <a:solidFill>
                <a:srgbClr val="0F5494"/>
              </a:solidFill>
            </a:rPr>
            <a:t>ügyintézés</a:t>
          </a:r>
          <a:r>
            <a:rPr lang="en-US" sz="1600" i="1" dirty="0" smtClean="0">
              <a:solidFill>
                <a:srgbClr val="0F5494"/>
              </a:solidFill>
            </a:rPr>
            <a:t> </a:t>
          </a:r>
          <a:r>
            <a:rPr lang="en-US" sz="1600" i="1" dirty="0" err="1" smtClean="0">
              <a:solidFill>
                <a:srgbClr val="0F5494"/>
              </a:solidFill>
            </a:rPr>
            <a:t>alkalmazási</a:t>
          </a:r>
          <a:r>
            <a:rPr lang="en-US" sz="1600" i="1" dirty="0" smtClean="0">
              <a:solidFill>
                <a:srgbClr val="0F5494"/>
              </a:solidFill>
            </a:rPr>
            <a:t> </a:t>
          </a:r>
          <a:r>
            <a:rPr lang="en-US" sz="1600" i="1" dirty="0" err="1" smtClean="0">
              <a:solidFill>
                <a:srgbClr val="0F5494"/>
              </a:solidFill>
            </a:rPr>
            <a:t>körének</a:t>
          </a:r>
          <a:r>
            <a:rPr lang="en-US" sz="1600" i="1" dirty="0" smtClean="0">
              <a:solidFill>
                <a:srgbClr val="0F5494"/>
              </a:solidFill>
            </a:rPr>
            <a:t> </a:t>
          </a:r>
          <a:r>
            <a:rPr lang="en-US" sz="1600" i="1" dirty="0" err="1" smtClean="0">
              <a:solidFill>
                <a:srgbClr val="0F5494"/>
              </a:solidFill>
            </a:rPr>
            <a:t>kiterjesztésére</a:t>
          </a:r>
          <a:r>
            <a:rPr lang="en-US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vonatkozó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intézkedések</a:t>
          </a:r>
          <a:endParaRPr lang="en-GB" sz="1600" dirty="0">
            <a:solidFill>
              <a:srgbClr val="0F5494"/>
            </a:solidFill>
          </a:endParaRPr>
        </a:p>
      </dgm:t>
    </dgm:pt>
    <dgm:pt modelId="{953AE6A8-A158-4562-8930-004CD3D9C349}" type="parTrans" cxnId="{E0CF4458-1063-4DA7-A604-5C5B4E67FCDC}">
      <dgm:prSet/>
      <dgm:spPr/>
      <dgm:t>
        <a:bodyPr/>
        <a:lstStyle/>
        <a:p>
          <a:endParaRPr lang="en-US"/>
        </a:p>
      </dgm:t>
    </dgm:pt>
    <dgm:pt modelId="{507CADA7-00A6-4791-AE71-E35C6784CE78}" type="sibTrans" cxnId="{E0CF4458-1063-4DA7-A604-5C5B4E67FCDC}">
      <dgm:prSet/>
      <dgm:spPr/>
      <dgm:t>
        <a:bodyPr/>
        <a:lstStyle/>
        <a:p>
          <a:endParaRPr lang="en-US"/>
        </a:p>
      </dgm:t>
    </dgm:pt>
    <dgm:pt modelId="{3B0131A7-0553-49CA-A77A-22E1FC391533}">
      <dgm:prSet custT="1"/>
      <dgm:spPr/>
      <dgm:t>
        <a:bodyPr/>
        <a:lstStyle/>
        <a:p>
          <a:pPr rtl="0"/>
          <a:r>
            <a:rPr lang="en-GB" sz="1600" i="1" dirty="0" err="1" smtClean="0">
              <a:solidFill>
                <a:srgbClr val="0F5494"/>
              </a:solidFill>
            </a:rPr>
            <a:t>Elektronikus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felületekre</a:t>
          </a:r>
          <a:r>
            <a:rPr lang="en-GB" sz="1600" i="1" dirty="0" smtClean="0">
              <a:solidFill>
                <a:srgbClr val="0F5494"/>
              </a:solidFill>
            </a:rPr>
            <a:t> (</a:t>
          </a:r>
          <a:r>
            <a:rPr lang="en-GB" sz="1600" i="1" dirty="0" err="1" smtClean="0">
              <a:solidFill>
                <a:srgbClr val="0F5494"/>
              </a:solidFill>
            </a:rPr>
            <a:t>piactér</a:t>
          </a:r>
          <a:r>
            <a:rPr lang="en-GB" sz="1600" i="1" dirty="0" smtClean="0">
              <a:solidFill>
                <a:srgbClr val="0F5494"/>
              </a:solidFill>
            </a:rPr>
            <a:t>, platform) </a:t>
          </a:r>
          <a:r>
            <a:rPr lang="en-GB" sz="1600" i="1" dirty="0" err="1" smtClean="0">
              <a:solidFill>
                <a:srgbClr val="0F5494"/>
              </a:solidFill>
            </a:rPr>
            <a:t>vonatkozó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rendelkezések</a:t>
          </a:r>
          <a:endParaRPr lang="en-GB" sz="1600" dirty="0">
            <a:solidFill>
              <a:srgbClr val="0F5494"/>
            </a:solidFill>
          </a:endParaRPr>
        </a:p>
      </dgm:t>
    </dgm:pt>
    <dgm:pt modelId="{CDBD6C2E-5F15-4418-AEB5-563AB17B25A2}" type="parTrans" cxnId="{8A8DA96A-D12D-4635-8E90-079A63531F2B}">
      <dgm:prSet/>
      <dgm:spPr/>
      <dgm:t>
        <a:bodyPr/>
        <a:lstStyle/>
        <a:p>
          <a:endParaRPr lang="en-US"/>
        </a:p>
      </dgm:t>
    </dgm:pt>
    <dgm:pt modelId="{4F585FAD-E624-4934-8A5A-34B4D5940DA6}" type="sibTrans" cxnId="{8A8DA96A-D12D-4635-8E90-079A63531F2B}">
      <dgm:prSet/>
      <dgm:spPr/>
      <dgm:t>
        <a:bodyPr/>
        <a:lstStyle/>
        <a:p>
          <a:endParaRPr lang="en-US"/>
        </a:p>
      </dgm:t>
    </dgm:pt>
    <dgm:pt modelId="{6923398E-6C66-45E2-A57C-65750C0B7863}">
      <dgm:prSet custT="1"/>
      <dgm:spPr/>
      <dgm:t>
        <a:bodyPr/>
        <a:lstStyle/>
        <a:p>
          <a:pPr rtl="0"/>
          <a:r>
            <a:rPr lang="en-GB" sz="1600" i="1" dirty="0" err="1" smtClean="0">
              <a:solidFill>
                <a:srgbClr val="0F5494"/>
              </a:solidFill>
            </a:rPr>
            <a:t>Elektronikus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felületekre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vonatkozó</a:t>
          </a:r>
          <a:r>
            <a:rPr lang="en-GB" sz="1600" i="1" dirty="0" smtClean="0">
              <a:solidFill>
                <a:srgbClr val="0F5494"/>
              </a:solidFill>
            </a:rPr>
            <a:t> </a:t>
          </a:r>
          <a:r>
            <a:rPr lang="en-GB" sz="1600" i="1" dirty="0" err="1" smtClean="0">
              <a:solidFill>
                <a:srgbClr val="0F5494"/>
              </a:solidFill>
            </a:rPr>
            <a:t>intézkedések</a:t>
          </a:r>
          <a:endParaRPr lang="en-GB" sz="1600" dirty="0">
            <a:solidFill>
              <a:srgbClr val="0F5494"/>
            </a:solidFill>
          </a:endParaRPr>
        </a:p>
      </dgm:t>
    </dgm:pt>
    <dgm:pt modelId="{EAA601D9-5C0C-49EA-AB48-BEC5ED5CDA87}" type="parTrans" cxnId="{010EB4AF-BF3E-4E15-9EC2-1D2B8EA25B9D}">
      <dgm:prSet/>
      <dgm:spPr/>
      <dgm:t>
        <a:bodyPr/>
        <a:lstStyle/>
        <a:p>
          <a:endParaRPr lang="en-US"/>
        </a:p>
      </dgm:t>
    </dgm:pt>
    <dgm:pt modelId="{2201490B-E535-4201-8A5C-509BC79B87CC}" type="sibTrans" cxnId="{010EB4AF-BF3E-4E15-9EC2-1D2B8EA25B9D}">
      <dgm:prSet/>
      <dgm:spPr/>
      <dgm:t>
        <a:bodyPr/>
        <a:lstStyle/>
        <a:p>
          <a:endParaRPr lang="en-US"/>
        </a:p>
      </dgm:t>
    </dgm:pt>
    <dgm:pt modelId="{E9BD243C-8474-4B50-A1E5-D07B2A92841B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en-GB" sz="1800" i="1" dirty="0" smtClean="0"/>
            <a:t>COM (2018) 819 –</a:t>
          </a:r>
          <a:r>
            <a:rPr lang="en-GB" sz="1800" i="1" dirty="0" err="1" smtClean="0"/>
            <a:t>Módosítások</a:t>
          </a:r>
          <a:r>
            <a:rPr lang="en-GB" sz="1800" i="1" dirty="0" smtClean="0"/>
            <a:t> a</a:t>
          </a:r>
          <a:r>
            <a:rPr lang="en-GB" sz="1800" b="0" i="0" u="none" dirty="0" smtClean="0"/>
            <a:t> </a:t>
          </a:r>
          <a:r>
            <a:rPr lang="en-GB" sz="1800" b="0" i="1" u="none" dirty="0" smtClean="0"/>
            <a:t>2006/112/EK (HÉA) </a:t>
          </a:r>
          <a:r>
            <a:rPr lang="en-GB" sz="1800" b="0" i="1" u="none" dirty="0" err="1" smtClean="0"/>
            <a:t>irányelvben</a:t>
          </a:r>
          <a:r>
            <a:rPr lang="en-GB" sz="1800" i="1" dirty="0" smtClean="0"/>
            <a:t>:</a:t>
          </a:r>
          <a:endParaRPr lang="en-GB" sz="1800" i="1" dirty="0"/>
        </a:p>
      </dgm:t>
    </dgm:pt>
    <dgm:pt modelId="{75AAA06D-D87C-49F6-8FF3-EFDE48832A40}" type="sibTrans" cxnId="{6E1172A1-BDC0-410D-8393-21FDF5BFD5F6}">
      <dgm:prSet/>
      <dgm:spPr/>
      <dgm:t>
        <a:bodyPr/>
        <a:lstStyle/>
        <a:p>
          <a:endParaRPr lang="en-US"/>
        </a:p>
      </dgm:t>
    </dgm:pt>
    <dgm:pt modelId="{4AF7200C-7D03-46F3-8C7B-FC351635DB39}" type="parTrans" cxnId="{6E1172A1-BDC0-410D-8393-21FDF5BFD5F6}">
      <dgm:prSet/>
      <dgm:spPr/>
      <dgm:t>
        <a:bodyPr/>
        <a:lstStyle/>
        <a:p>
          <a:endParaRPr lang="en-US"/>
        </a:p>
      </dgm:t>
    </dgm:pt>
    <dgm:pt modelId="{7E06FB3E-24C5-48FB-B4D3-1C0AF36437C3}" type="pres">
      <dgm:prSet presAssocID="{21CF545C-711E-4A49-9542-9A1392A287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582ABC-D1E8-4A40-91D1-CA3E5EA54BC5}" type="pres">
      <dgm:prSet presAssocID="{8769CA51-3C5B-4D74-AC1D-6538C32E42E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D9145-7FCC-4CB9-8F4F-DC87AE00691C}" type="pres">
      <dgm:prSet presAssocID="{4EBFA8D9-5034-47AB-8DF8-AFD3FBF06DF4}" presName="spacer" presStyleCnt="0"/>
      <dgm:spPr/>
    </dgm:pt>
    <dgm:pt modelId="{F0726946-8FA6-4C45-BA8E-AA1962E8A828}" type="pres">
      <dgm:prSet presAssocID="{E9BD243C-8474-4B50-A1E5-D07B2A92841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4246A4-350F-4A03-B2E2-EC11CF791E83}" type="pres">
      <dgm:prSet presAssocID="{E9BD243C-8474-4B50-A1E5-D07B2A92841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F69F92-0AB1-4780-B53B-C6B441164266}" type="pres">
      <dgm:prSet presAssocID="{B8E5E0A1-BE52-4FF3-B5A8-F9123266D91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EBA9F9-1D00-4FE1-A6BC-C31F705D3748}" type="pres">
      <dgm:prSet presAssocID="{B8E5E0A1-BE52-4FF3-B5A8-F9123266D91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8F5F7E-00EE-4085-B464-BDEE6329EE50}" type="presOf" srcId="{6923398E-6C66-45E2-A57C-65750C0B7863}" destId="{15EBA9F9-1D00-4FE1-A6BC-C31F705D3748}" srcOrd="0" destOrd="0" presId="urn:microsoft.com/office/officeart/2005/8/layout/vList2"/>
    <dgm:cxn modelId="{8A8DA96A-D12D-4635-8E90-079A63531F2B}" srcId="{E9BD243C-8474-4B50-A1E5-D07B2A92841B}" destId="{3B0131A7-0553-49CA-A77A-22E1FC391533}" srcOrd="0" destOrd="0" parTransId="{CDBD6C2E-5F15-4418-AEB5-563AB17B25A2}" sibTransId="{4F585FAD-E624-4934-8A5A-34B4D5940DA6}"/>
    <dgm:cxn modelId="{E308FFE9-FC94-4585-955D-518161E3F455}" type="presOf" srcId="{8769CA51-3C5B-4D74-AC1D-6538C32E42E5}" destId="{95582ABC-D1E8-4A40-91D1-CA3E5EA54BC5}" srcOrd="0" destOrd="0" presId="urn:microsoft.com/office/officeart/2005/8/layout/vList2"/>
    <dgm:cxn modelId="{EF88909E-333D-47BE-90C5-937DBCB36E34}" srcId="{21CF545C-711E-4A49-9542-9A1392A287DD}" destId="{B8E5E0A1-BE52-4FF3-B5A8-F9123266D91D}" srcOrd="2" destOrd="0" parTransId="{14D149EC-E76E-45FE-9F14-B823AFF5EDE6}" sibTransId="{6EF66671-5BA0-4109-A7C2-01758AB52703}"/>
    <dgm:cxn modelId="{D3E867F7-3B0F-4B9E-AA99-FD40BE49B7B1}" type="presOf" srcId="{B8E5E0A1-BE52-4FF3-B5A8-F9123266D91D}" destId="{A6F69F92-0AB1-4780-B53B-C6B441164266}" srcOrd="0" destOrd="0" presId="urn:microsoft.com/office/officeart/2005/8/layout/vList2"/>
    <dgm:cxn modelId="{6780E865-AF81-48B2-80C7-FF90CC4C8B0D}" type="presOf" srcId="{C595246C-D367-4A04-9B3E-2346D83584B9}" destId="{15EBA9F9-1D00-4FE1-A6BC-C31F705D3748}" srcOrd="0" destOrd="1" presId="urn:microsoft.com/office/officeart/2005/8/layout/vList2"/>
    <dgm:cxn modelId="{E0CF4458-1063-4DA7-A604-5C5B4E67FCDC}" srcId="{B8E5E0A1-BE52-4FF3-B5A8-F9123266D91D}" destId="{C595246C-D367-4A04-9B3E-2346D83584B9}" srcOrd="1" destOrd="0" parTransId="{953AE6A8-A158-4562-8930-004CD3D9C349}" sibTransId="{507CADA7-00A6-4791-AE71-E35C6784CE78}"/>
    <dgm:cxn modelId="{AF3AC1F2-3546-475E-9437-EA6729A46433}" type="presOf" srcId="{E9BD243C-8474-4B50-A1E5-D07B2A92841B}" destId="{F0726946-8FA6-4C45-BA8E-AA1962E8A828}" srcOrd="0" destOrd="0" presId="urn:microsoft.com/office/officeart/2005/8/layout/vList2"/>
    <dgm:cxn modelId="{6E1172A1-BDC0-410D-8393-21FDF5BFD5F6}" srcId="{21CF545C-711E-4A49-9542-9A1392A287DD}" destId="{E9BD243C-8474-4B50-A1E5-D07B2A92841B}" srcOrd="1" destOrd="0" parTransId="{4AF7200C-7D03-46F3-8C7B-FC351635DB39}" sibTransId="{75AAA06D-D87C-49F6-8FF3-EFDE48832A40}"/>
    <dgm:cxn modelId="{FA44BDF8-A82F-48BA-AF58-6C9638AA2966}" srcId="{21CF545C-711E-4A49-9542-9A1392A287DD}" destId="{8769CA51-3C5B-4D74-AC1D-6538C32E42E5}" srcOrd="0" destOrd="0" parTransId="{A216C894-C768-4F83-8F42-CFFCC4D1CE86}" sibTransId="{4EBFA8D9-5034-47AB-8DF8-AFD3FBF06DF4}"/>
    <dgm:cxn modelId="{010EB4AF-BF3E-4E15-9EC2-1D2B8EA25B9D}" srcId="{B8E5E0A1-BE52-4FF3-B5A8-F9123266D91D}" destId="{6923398E-6C66-45E2-A57C-65750C0B7863}" srcOrd="0" destOrd="0" parTransId="{EAA601D9-5C0C-49EA-AB48-BEC5ED5CDA87}" sibTransId="{2201490B-E535-4201-8A5C-509BC79B87CC}"/>
    <dgm:cxn modelId="{B218B530-3C6E-4E12-860E-5FADE865B486}" type="presOf" srcId="{3B0131A7-0553-49CA-A77A-22E1FC391533}" destId="{664246A4-350F-4A03-B2E2-EC11CF791E83}" srcOrd="0" destOrd="0" presId="urn:microsoft.com/office/officeart/2005/8/layout/vList2"/>
    <dgm:cxn modelId="{2DDF34D7-0BB8-48F8-8AE4-7D3FF8C5366A}" type="presOf" srcId="{21CF545C-711E-4A49-9542-9A1392A287DD}" destId="{7E06FB3E-24C5-48FB-B4D3-1C0AF36437C3}" srcOrd="0" destOrd="0" presId="urn:microsoft.com/office/officeart/2005/8/layout/vList2"/>
    <dgm:cxn modelId="{E964C28F-BF9A-449B-8740-141344AC7BA7}" type="presParOf" srcId="{7E06FB3E-24C5-48FB-B4D3-1C0AF36437C3}" destId="{95582ABC-D1E8-4A40-91D1-CA3E5EA54BC5}" srcOrd="0" destOrd="0" presId="urn:microsoft.com/office/officeart/2005/8/layout/vList2"/>
    <dgm:cxn modelId="{D05AD0B9-58CD-47CE-93A0-4C0EA8F2FEF0}" type="presParOf" srcId="{7E06FB3E-24C5-48FB-B4D3-1C0AF36437C3}" destId="{941D9145-7FCC-4CB9-8F4F-DC87AE00691C}" srcOrd="1" destOrd="0" presId="urn:microsoft.com/office/officeart/2005/8/layout/vList2"/>
    <dgm:cxn modelId="{84F713CD-F3BA-4595-BA01-DF40BA445B13}" type="presParOf" srcId="{7E06FB3E-24C5-48FB-B4D3-1C0AF36437C3}" destId="{F0726946-8FA6-4C45-BA8E-AA1962E8A828}" srcOrd="2" destOrd="0" presId="urn:microsoft.com/office/officeart/2005/8/layout/vList2"/>
    <dgm:cxn modelId="{3B4B611F-FE1E-49D4-BD5A-F1BDE0F5C9C1}" type="presParOf" srcId="{7E06FB3E-24C5-48FB-B4D3-1C0AF36437C3}" destId="{664246A4-350F-4A03-B2E2-EC11CF791E83}" srcOrd="3" destOrd="0" presId="urn:microsoft.com/office/officeart/2005/8/layout/vList2"/>
    <dgm:cxn modelId="{D11DF45B-523E-493D-B668-A14C335ADBDF}" type="presParOf" srcId="{7E06FB3E-24C5-48FB-B4D3-1C0AF36437C3}" destId="{A6F69F92-0AB1-4780-B53B-C6B441164266}" srcOrd="4" destOrd="0" presId="urn:microsoft.com/office/officeart/2005/8/layout/vList2"/>
    <dgm:cxn modelId="{465DF44E-B792-4AAE-B6D3-67E167B1BF3D}" type="presParOf" srcId="{7E06FB3E-24C5-48FB-B4D3-1C0AF36437C3}" destId="{15EBA9F9-1D00-4FE1-A6BC-C31F705D374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E0BA3F7-6E3D-44E6-9C77-004C9F48285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66FB72-10FD-4727-9AA9-3EEC06E784B4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2000" dirty="0" smtClean="0"/>
            <a:t>Főbb témák</a:t>
          </a:r>
          <a:r>
            <a:rPr lang="en-GB" sz="2000" dirty="0" smtClean="0"/>
            <a:t>:</a:t>
          </a:r>
          <a:endParaRPr lang="en-GB" sz="2000" dirty="0"/>
        </a:p>
      </dgm:t>
    </dgm:pt>
    <dgm:pt modelId="{A12DE097-E1D1-45B8-86B8-2754D0ADBCC2}" type="parTrans" cxnId="{6BB57F0F-E13F-4404-A4BC-E77EA79D4626}">
      <dgm:prSet/>
      <dgm:spPr/>
      <dgm:t>
        <a:bodyPr/>
        <a:lstStyle/>
        <a:p>
          <a:endParaRPr lang="en-US"/>
        </a:p>
      </dgm:t>
    </dgm:pt>
    <dgm:pt modelId="{52A6A249-550B-48D0-907C-626A2ECA1B87}" type="sibTrans" cxnId="{6BB57F0F-E13F-4404-A4BC-E77EA79D4626}">
      <dgm:prSet/>
      <dgm:spPr/>
      <dgm:t>
        <a:bodyPr/>
        <a:lstStyle/>
        <a:p>
          <a:endParaRPr lang="en-US"/>
        </a:p>
      </dgm:t>
    </dgm:pt>
    <dgm:pt modelId="{B5A60B0F-F580-45C6-AB7F-795208DFB914}">
      <dgm:prSet custT="1"/>
      <dgm:spPr/>
      <dgm:t>
        <a:bodyPr/>
        <a:lstStyle/>
        <a:p>
          <a:pPr rtl="0"/>
          <a:r>
            <a:rPr lang="hu-HU" sz="2000" dirty="0" smtClean="0">
              <a:solidFill>
                <a:srgbClr val="00B050"/>
              </a:solidFill>
            </a:rPr>
            <a:t>További egyszerűsítések a kisértékű küldemények behozatalával kapcsolatban</a:t>
          </a:r>
          <a:r>
            <a:rPr lang="en-GB" sz="1900" dirty="0" smtClean="0"/>
            <a:t>, </a:t>
          </a:r>
          <a:r>
            <a:rPr lang="hu-HU" sz="1900" dirty="0" smtClean="0">
              <a:solidFill>
                <a:srgbClr val="0F5494"/>
              </a:solidFill>
            </a:rPr>
            <a:t>így</a:t>
          </a:r>
          <a:endParaRPr lang="en-GB" sz="1900" dirty="0">
            <a:solidFill>
              <a:srgbClr val="0F5494"/>
            </a:solidFill>
          </a:endParaRPr>
        </a:p>
      </dgm:t>
    </dgm:pt>
    <dgm:pt modelId="{EAF642FF-6A52-42CA-BCED-8A32F5295FDE}" type="parTrans" cxnId="{5423EFDF-2FFE-44D7-9450-1A1EBCF07286}">
      <dgm:prSet/>
      <dgm:spPr/>
      <dgm:t>
        <a:bodyPr/>
        <a:lstStyle/>
        <a:p>
          <a:endParaRPr lang="en-US"/>
        </a:p>
      </dgm:t>
    </dgm:pt>
    <dgm:pt modelId="{0DD856D1-2726-4601-8AE5-A2A5D37FEDA2}" type="sibTrans" cxnId="{5423EFDF-2FFE-44D7-9450-1A1EBCF07286}">
      <dgm:prSet/>
      <dgm:spPr/>
      <dgm:t>
        <a:bodyPr/>
        <a:lstStyle/>
        <a:p>
          <a:endParaRPr lang="en-US"/>
        </a:p>
      </dgm:t>
    </dgm:pt>
    <dgm:pt modelId="{ED5DFC37-D9F6-403A-A6FE-B7F77EECB752}">
      <dgm:prSet/>
      <dgm:spPr/>
      <dgm:t>
        <a:bodyPr/>
        <a:lstStyle/>
        <a:p>
          <a:pPr rtl="0"/>
          <a:r>
            <a:rPr lang="hu-HU" sz="1900" dirty="0" smtClean="0">
              <a:solidFill>
                <a:srgbClr val="0F5494"/>
              </a:solidFill>
            </a:rPr>
            <a:t>Átmeneti rendelkezések (posta, tagállami import rendszer)</a:t>
          </a:r>
          <a:endParaRPr lang="en-GB" sz="1900" dirty="0">
            <a:solidFill>
              <a:srgbClr val="0F5494"/>
            </a:solidFill>
          </a:endParaRPr>
        </a:p>
      </dgm:t>
    </dgm:pt>
    <dgm:pt modelId="{57E1E0B8-7852-456F-AFF1-49D6088B7553}" type="parTrans" cxnId="{E1D5E4CF-7686-40C0-A040-EBB648689A09}">
      <dgm:prSet/>
      <dgm:spPr/>
      <dgm:t>
        <a:bodyPr/>
        <a:lstStyle/>
        <a:p>
          <a:endParaRPr lang="en-US"/>
        </a:p>
      </dgm:t>
    </dgm:pt>
    <dgm:pt modelId="{510DE92E-3D4B-4B00-88C3-78A430A39C4F}" type="sibTrans" cxnId="{E1D5E4CF-7686-40C0-A040-EBB648689A09}">
      <dgm:prSet/>
      <dgm:spPr/>
      <dgm:t>
        <a:bodyPr/>
        <a:lstStyle/>
        <a:p>
          <a:endParaRPr lang="en-US"/>
        </a:p>
      </dgm:t>
    </dgm:pt>
    <dgm:pt modelId="{092E3776-E88B-4F7A-90F2-330D217231F3}">
      <dgm:prSet/>
      <dgm:spPr/>
      <dgm:t>
        <a:bodyPr/>
        <a:lstStyle/>
        <a:p>
          <a:pPr rtl="0"/>
          <a:r>
            <a:rPr lang="hu-HU" sz="1900" dirty="0" smtClean="0">
              <a:solidFill>
                <a:srgbClr val="0F5494"/>
              </a:solidFill>
            </a:rPr>
            <a:t>Árunyilatkozat formája</a:t>
          </a:r>
          <a:endParaRPr lang="en-GB" sz="1900" dirty="0">
            <a:solidFill>
              <a:srgbClr val="0F5494"/>
            </a:solidFill>
          </a:endParaRPr>
        </a:p>
      </dgm:t>
    </dgm:pt>
    <dgm:pt modelId="{EEE597F0-8EEE-4CEE-8E8C-BC5EB9C973CB}" type="parTrans" cxnId="{848BB6BA-F597-4CF6-B453-6AAC7F8D58BA}">
      <dgm:prSet/>
      <dgm:spPr/>
      <dgm:t>
        <a:bodyPr/>
        <a:lstStyle/>
        <a:p>
          <a:endParaRPr lang="en-US"/>
        </a:p>
      </dgm:t>
    </dgm:pt>
    <dgm:pt modelId="{DE59BEB0-B55A-4A7C-8DB6-3BB6C8408849}" type="sibTrans" cxnId="{848BB6BA-F597-4CF6-B453-6AAC7F8D58BA}">
      <dgm:prSet/>
      <dgm:spPr/>
      <dgm:t>
        <a:bodyPr/>
        <a:lstStyle/>
        <a:p>
          <a:endParaRPr lang="en-US"/>
        </a:p>
      </dgm:t>
    </dgm:pt>
    <dgm:pt modelId="{E4B8864E-058C-461F-AE5C-701AD783C78A}">
      <dgm:prSet custT="1"/>
      <dgm:spPr/>
      <dgm:t>
        <a:bodyPr/>
        <a:lstStyle/>
        <a:p>
          <a:pPr rtl="0"/>
          <a:r>
            <a:rPr lang="hu-HU" sz="2000" dirty="0" smtClean="0">
              <a:solidFill>
                <a:srgbClr val="00B050"/>
              </a:solidFill>
            </a:rPr>
            <a:t>A kisértékű küldemények vámkezelésével kapcsolatos  különleges szabályok</a:t>
          </a:r>
          <a:r>
            <a:rPr lang="en-GB" sz="1900" dirty="0" smtClean="0">
              <a:solidFill>
                <a:srgbClr val="0F5494"/>
              </a:solidFill>
            </a:rPr>
            <a:t>, </a:t>
          </a:r>
          <a:r>
            <a:rPr lang="hu-HU" sz="1900" dirty="0" smtClean="0">
              <a:solidFill>
                <a:srgbClr val="0F5494"/>
              </a:solidFill>
            </a:rPr>
            <a:t>így</a:t>
          </a:r>
          <a:endParaRPr lang="en-GB" sz="1900" dirty="0">
            <a:solidFill>
              <a:srgbClr val="0F5494"/>
            </a:solidFill>
          </a:endParaRPr>
        </a:p>
      </dgm:t>
    </dgm:pt>
    <dgm:pt modelId="{EA5E79BA-17E4-483C-9771-14206AFFC1EC}" type="parTrans" cxnId="{FF966175-C9A8-4C10-8066-AB162B131C46}">
      <dgm:prSet/>
      <dgm:spPr/>
      <dgm:t>
        <a:bodyPr/>
        <a:lstStyle/>
        <a:p>
          <a:endParaRPr lang="en-US"/>
        </a:p>
      </dgm:t>
    </dgm:pt>
    <dgm:pt modelId="{D5D15C1A-D8DF-4F3D-8245-17950F5B182A}" type="sibTrans" cxnId="{FF966175-C9A8-4C10-8066-AB162B131C46}">
      <dgm:prSet/>
      <dgm:spPr/>
      <dgm:t>
        <a:bodyPr/>
        <a:lstStyle/>
        <a:p>
          <a:endParaRPr lang="en-US"/>
        </a:p>
      </dgm:t>
    </dgm:pt>
    <dgm:pt modelId="{29BCABC9-B43A-43E7-B60F-1346B899214E}">
      <dgm:prSet/>
      <dgm:spPr/>
      <dgm:t>
        <a:bodyPr/>
        <a:lstStyle/>
        <a:p>
          <a:pPr rtl="0"/>
          <a:r>
            <a:rPr lang="hu-HU" sz="1900" b="0" dirty="0" smtClean="0">
              <a:solidFill>
                <a:srgbClr val="0F5494"/>
              </a:solidFill>
            </a:rPr>
            <a:t>Illetékes vámhivatal</a:t>
          </a:r>
          <a:endParaRPr lang="en-GB" sz="1900" b="0" dirty="0">
            <a:solidFill>
              <a:srgbClr val="0F5494"/>
            </a:solidFill>
          </a:endParaRPr>
        </a:p>
      </dgm:t>
    </dgm:pt>
    <dgm:pt modelId="{59236179-5CC8-4A7B-987F-B288D2689E54}" type="parTrans" cxnId="{D5D3F854-D132-413C-95BC-78CB0F2C2F6A}">
      <dgm:prSet/>
      <dgm:spPr/>
      <dgm:t>
        <a:bodyPr/>
        <a:lstStyle/>
        <a:p>
          <a:endParaRPr lang="en-US"/>
        </a:p>
      </dgm:t>
    </dgm:pt>
    <dgm:pt modelId="{C46675DF-68C7-4992-81C2-F2D32DE387F7}" type="sibTrans" cxnId="{D5D3F854-D132-413C-95BC-78CB0F2C2F6A}">
      <dgm:prSet/>
      <dgm:spPr/>
      <dgm:t>
        <a:bodyPr/>
        <a:lstStyle/>
        <a:p>
          <a:endParaRPr lang="en-US"/>
        </a:p>
      </dgm:t>
    </dgm:pt>
    <dgm:pt modelId="{D24F07C8-2D5F-4636-888E-964FAF6090B7}">
      <dgm:prSet/>
      <dgm:spPr/>
      <dgm:t>
        <a:bodyPr/>
        <a:lstStyle/>
        <a:p>
          <a:pPr rtl="0"/>
          <a:r>
            <a:rPr lang="hu-HU" sz="1900" b="0" dirty="0" smtClean="0">
              <a:solidFill>
                <a:srgbClr val="0F5494"/>
              </a:solidFill>
            </a:rPr>
            <a:t>Az árunyilatkozattevő felelőssége</a:t>
          </a:r>
          <a:endParaRPr lang="en-GB" sz="1900" b="0" dirty="0">
            <a:solidFill>
              <a:srgbClr val="0F5494"/>
            </a:solidFill>
          </a:endParaRPr>
        </a:p>
      </dgm:t>
    </dgm:pt>
    <dgm:pt modelId="{3788A6A5-FB51-4EB8-B27F-F12EE6D83152}" type="parTrans" cxnId="{B847710A-DE36-4861-B8B5-5677889E87F2}">
      <dgm:prSet/>
      <dgm:spPr/>
      <dgm:t>
        <a:bodyPr/>
        <a:lstStyle/>
        <a:p>
          <a:endParaRPr lang="en-US"/>
        </a:p>
      </dgm:t>
    </dgm:pt>
    <dgm:pt modelId="{56FE9024-3361-4550-BC81-F1BC8D4C3BBB}" type="sibTrans" cxnId="{B847710A-DE36-4861-B8B5-5677889E87F2}">
      <dgm:prSet/>
      <dgm:spPr/>
      <dgm:t>
        <a:bodyPr/>
        <a:lstStyle/>
        <a:p>
          <a:endParaRPr lang="en-US"/>
        </a:p>
      </dgm:t>
    </dgm:pt>
    <dgm:pt modelId="{1270485B-C2D8-4FF6-A82B-4F7DFC623AEC}">
      <dgm:prSet/>
      <dgm:spPr/>
      <dgm:t>
        <a:bodyPr/>
        <a:lstStyle/>
        <a:p>
          <a:pPr rtl="0"/>
          <a:r>
            <a:rPr lang="hu-HU" sz="1900" b="0" dirty="0" smtClean="0">
              <a:solidFill>
                <a:srgbClr val="0F5494"/>
              </a:solidFill>
            </a:rPr>
            <a:t>Visszaküldendő áruk</a:t>
          </a:r>
          <a:endParaRPr lang="en-GB" sz="1900" b="0" dirty="0">
            <a:solidFill>
              <a:srgbClr val="0F5494"/>
            </a:solidFill>
          </a:endParaRPr>
        </a:p>
      </dgm:t>
    </dgm:pt>
    <dgm:pt modelId="{DEA452F5-F6BE-47FB-8ACE-D6BCCC903ED4}" type="parTrans" cxnId="{9A6EDFB6-D170-40AF-8653-32B2210DCCA6}">
      <dgm:prSet/>
      <dgm:spPr/>
      <dgm:t>
        <a:bodyPr/>
        <a:lstStyle/>
        <a:p>
          <a:endParaRPr lang="en-US"/>
        </a:p>
      </dgm:t>
    </dgm:pt>
    <dgm:pt modelId="{949728D2-3AE1-45D5-AC67-5C006C907600}" type="sibTrans" cxnId="{9A6EDFB6-D170-40AF-8653-32B2210DCCA6}">
      <dgm:prSet/>
      <dgm:spPr/>
      <dgm:t>
        <a:bodyPr/>
        <a:lstStyle/>
        <a:p>
          <a:endParaRPr lang="en-US"/>
        </a:p>
      </dgm:t>
    </dgm:pt>
    <dgm:pt modelId="{D893F014-A7AE-4B81-B55A-12AEC27E81AB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2000" b="1" dirty="0" smtClean="0"/>
            <a:t>További jogszabályi változások</a:t>
          </a:r>
          <a:r>
            <a:rPr lang="en-GB" sz="2000" b="1" dirty="0" smtClean="0"/>
            <a:t> </a:t>
          </a:r>
          <a:r>
            <a:rPr lang="en-GB" sz="1600" dirty="0" smtClean="0"/>
            <a:t>(</a:t>
          </a:r>
          <a:r>
            <a:rPr lang="hu-HU" sz="1600" dirty="0" smtClean="0"/>
            <a:t>IT következmények nélküli módosítások</a:t>
          </a:r>
          <a:r>
            <a:rPr lang="en-GB" sz="1600" dirty="0" smtClean="0"/>
            <a:t>) </a:t>
          </a:r>
          <a:r>
            <a:rPr lang="hu-HU" sz="2000" dirty="0" err="1" smtClean="0"/>
            <a:t>véglegezése</a:t>
          </a:r>
          <a:r>
            <a:rPr lang="hu-HU" sz="2000" dirty="0" smtClean="0"/>
            <a:t> </a:t>
          </a:r>
          <a:r>
            <a:rPr lang="en-GB" sz="2000" dirty="0" smtClean="0"/>
            <a:t>2019</a:t>
          </a:r>
          <a:r>
            <a:rPr lang="hu-HU" sz="2000" dirty="0" smtClean="0"/>
            <a:t>. év végéig </a:t>
          </a:r>
          <a:r>
            <a:rPr lang="en-GB" sz="1600" dirty="0" smtClean="0"/>
            <a:t>– </a:t>
          </a:r>
          <a:r>
            <a:rPr lang="hu-HU" sz="1600" dirty="0" smtClean="0"/>
            <a:t>jelenleg tárgyalások alatt a tagállamok és gazdálkodók képviselőivel</a:t>
          </a:r>
          <a:endParaRPr lang="en-GB" sz="1600" dirty="0"/>
        </a:p>
      </dgm:t>
    </dgm:pt>
    <dgm:pt modelId="{9480BDB6-447D-406C-A380-A4DD45466D0F}" type="parTrans" cxnId="{811E9C20-B05C-4413-A115-EC952962C3BA}">
      <dgm:prSet/>
      <dgm:spPr/>
      <dgm:t>
        <a:bodyPr/>
        <a:lstStyle/>
        <a:p>
          <a:endParaRPr lang="en-US"/>
        </a:p>
      </dgm:t>
    </dgm:pt>
    <dgm:pt modelId="{53158A0E-0384-4674-A096-B6F2B965181D}" type="sibTrans" cxnId="{811E9C20-B05C-4413-A115-EC952962C3BA}">
      <dgm:prSet/>
      <dgm:spPr/>
      <dgm:t>
        <a:bodyPr/>
        <a:lstStyle/>
        <a:p>
          <a:endParaRPr lang="en-US"/>
        </a:p>
      </dgm:t>
    </dgm:pt>
    <dgm:pt modelId="{1E5D90F9-23A7-4B32-9D39-EAE78A8B71F9}">
      <dgm:prSet/>
      <dgm:spPr/>
      <dgm:t>
        <a:bodyPr/>
        <a:lstStyle/>
        <a:p>
          <a:pPr rtl="0"/>
          <a:endParaRPr lang="en-GB" sz="1900" dirty="0"/>
        </a:p>
      </dgm:t>
    </dgm:pt>
    <dgm:pt modelId="{A44B684D-A51E-4452-83D9-4996E1DAE177}" type="parTrans" cxnId="{D84C0069-1977-4ACD-AF8E-B58C90ABD3C6}">
      <dgm:prSet/>
      <dgm:spPr/>
      <dgm:t>
        <a:bodyPr/>
        <a:lstStyle/>
        <a:p>
          <a:endParaRPr lang="en-US"/>
        </a:p>
      </dgm:t>
    </dgm:pt>
    <dgm:pt modelId="{308372EE-9B6A-40B3-85AE-AC57F4B9A4B0}" type="sibTrans" cxnId="{D84C0069-1977-4ACD-AF8E-B58C90ABD3C6}">
      <dgm:prSet/>
      <dgm:spPr/>
      <dgm:t>
        <a:bodyPr/>
        <a:lstStyle/>
        <a:p>
          <a:endParaRPr lang="en-US"/>
        </a:p>
      </dgm:t>
    </dgm:pt>
    <dgm:pt modelId="{92E5003B-8B79-432E-B9D3-FBC5A22C9AA1}">
      <dgm:prSet/>
      <dgm:spPr/>
      <dgm:t>
        <a:bodyPr/>
        <a:lstStyle/>
        <a:p>
          <a:pPr rtl="0"/>
          <a:r>
            <a:rPr lang="hu-HU" sz="1900" b="0" dirty="0" smtClean="0">
              <a:solidFill>
                <a:srgbClr val="0F5494"/>
              </a:solidFill>
            </a:rPr>
            <a:t>A „belső érték” definíciója</a:t>
          </a:r>
          <a:endParaRPr lang="en-GB" sz="1900" b="0" dirty="0">
            <a:solidFill>
              <a:srgbClr val="0F5494"/>
            </a:solidFill>
          </a:endParaRPr>
        </a:p>
      </dgm:t>
    </dgm:pt>
    <dgm:pt modelId="{1062393E-1F62-4538-973E-C3CA3ED51DF9}" type="parTrans" cxnId="{9F6C710B-B10E-4169-9632-9197BF779BE6}">
      <dgm:prSet/>
      <dgm:spPr/>
    </dgm:pt>
    <dgm:pt modelId="{0B6EEB9F-12FD-4D80-A04D-49126630AEC9}" type="sibTrans" cxnId="{9F6C710B-B10E-4169-9632-9197BF779BE6}">
      <dgm:prSet/>
      <dgm:spPr/>
    </dgm:pt>
    <dgm:pt modelId="{C96B564E-BCDD-442A-B04E-6FE6479BC748}" type="pres">
      <dgm:prSet presAssocID="{FE0BA3F7-6E3D-44E6-9C77-004C9F4828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403D4B-A30A-45A7-B674-C03A5769FA15}" type="pres">
      <dgm:prSet presAssocID="{0566FB72-10FD-4727-9AA9-3EEC06E784B4}" presName="parentLin" presStyleCnt="0"/>
      <dgm:spPr/>
    </dgm:pt>
    <dgm:pt modelId="{0C97361E-18D9-4823-A57A-B97915AC3485}" type="pres">
      <dgm:prSet presAssocID="{0566FB72-10FD-4727-9AA9-3EEC06E784B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A01384D-21C7-44CC-81CD-F052AC6F4F4A}" type="pres">
      <dgm:prSet presAssocID="{0566FB72-10FD-4727-9AA9-3EEC06E784B4}" presName="parentText" presStyleLbl="node1" presStyleIdx="0" presStyleCnt="2" custScaleY="1363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FF6E9-DB33-4872-AA33-9F2EBFEF3CCD}" type="pres">
      <dgm:prSet presAssocID="{0566FB72-10FD-4727-9AA9-3EEC06E784B4}" presName="negativeSpace" presStyleCnt="0"/>
      <dgm:spPr/>
    </dgm:pt>
    <dgm:pt modelId="{A2652291-D2D3-4CB0-A2AE-EBFA13499349}" type="pres">
      <dgm:prSet presAssocID="{0566FB72-10FD-4727-9AA9-3EEC06E784B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8B5FB5-D937-48E2-B377-849CD265A00E}" type="pres">
      <dgm:prSet presAssocID="{52A6A249-550B-48D0-907C-626A2ECA1B87}" presName="spaceBetweenRectangles" presStyleCnt="0"/>
      <dgm:spPr/>
    </dgm:pt>
    <dgm:pt modelId="{042B25BB-1CC8-41B3-ACDB-927D1A4AA90E}" type="pres">
      <dgm:prSet presAssocID="{D893F014-A7AE-4B81-B55A-12AEC27E81AB}" presName="parentLin" presStyleCnt="0"/>
      <dgm:spPr/>
    </dgm:pt>
    <dgm:pt modelId="{EF95A117-5E00-4966-B54F-A44A7BBC6406}" type="pres">
      <dgm:prSet presAssocID="{D893F014-A7AE-4B81-B55A-12AEC27E81AB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7845CCB-E6D5-4B56-96B6-C2B62BA4253E}" type="pres">
      <dgm:prSet presAssocID="{D893F014-A7AE-4B81-B55A-12AEC27E81AB}" presName="parentText" presStyleLbl="node1" presStyleIdx="1" presStyleCnt="2" custScaleX="150037" custScaleY="2365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3B8C9-4CC5-4B30-9874-E5B6AC0D5009}" type="pres">
      <dgm:prSet presAssocID="{D893F014-A7AE-4B81-B55A-12AEC27E81AB}" presName="negativeSpace" presStyleCnt="0"/>
      <dgm:spPr/>
    </dgm:pt>
    <dgm:pt modelId="{FD8B432C-9A8B-4C70-96F7-EAA3FA1C4152}" type="pres">
      <dgm:prSet presAssocID="{D893F014-A7AE-4B81-B55A-12AEC27E81A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FAF2560-5396-433D-AA9B-35D1403A31F2}" type="presOf" srcId="{92E5003B-8B79-432E-B9D3-FBC5A22C9AA1}" destId="{A2652291-D2D3-4CB0-A2AE-EBFA13499349}" srcOrd="0" destOrd="8" presId="urn:microsoft.com/office/officeart/2005/8/layout/list1"/>
    <dgm:cxn modelId="{E1D5E4CF-7686-40C0-A040-EBB648689A09}" srcId="{B5A60B0F-F580-45C6-AB7F-795208DFB914}" destId="{ED5DFC37-D9F6-403A-A6FE-B7F77EECB752}" srcOrd="0" destOrd="0" parTransId="{57E1E0B8-7852-456F-AFF1-49D6088B7553}" sibTransId="{510DE92E-3D4B-4B00-88C3-78A430A39C4F}"/>
    <dgm:cxn modelId="{848BB6BA-F597-4CF6-B453-6AAC7F8D58BA}" srcId="{B5A60B0F-F580-45C6-AB7F-795208DFB914}" destId="{092E3776-E88B-4F7A-90F2-330D217231F3}" srcOrd="1" destOrd="0" parTransId="{EEE597F0-8EEE-4CEE-8E8C-BC5EB9C973CB}" sibTransId="{DE59BEB0-B55A-4A7C-8DB6-3BB6C8408849}"/>
    <dgm:cxn modelId="{811E9C20-B05C-4413-A115-EC952962C3BA}" srcId="{FE0BA3F7-6E3D-44E6-9C77-004C9F48285D}" destId="{D893F014-A7AE-4B81-B55A-12AEC27E81AB}" srcOrd="1" destOrd="0" parTransId="{9480BDB6-447D-406C-A380-A4DD45466D0F}" sibTransId="{53158A0E-0384-4674-A096-B6F2B965181D}"/>
    <dgm:cxn modelId="{BA4B842D-C208-4B2A-A3FD-001B37A83839}" type="presOf" srcId="{29BCABC9-B43A-43E7-B60F-1346B899214E}" destId="{A2652291-D2D3-4CB0-A2AE-EBFA13499349}" srcOrd="0" destOrd="5" presId="urn:microsoft.com/office/officeart/2005/8/layout/list1"/>
    <dgm:cxn modelId="{AB9AE798-7B0C-428B-A01F-EA112284ACEA}" type="presOf" srcId="{092E3776-E88B-4F7A-90F2-330D217231F3}" destId="{A2652291-D2D3-4CB0-A2AE-EBFA13499349}" srcOrd="0" destOrd="2" presId="urn:microsoft.com/office/officeart/2005/8/layout/list1"/>
    <dgm:cxn modelId="{D84C0069-1977-4ACD-AF8E-B58C90ABD3C6}" srcId="{B5A60B0F-F580-45C6-AB7F-795208DFB914}" destId="{1E5D90F9-23A7-4B32-9D39-EAE78A8B71F9}" srcOrd="2" destOrd="0" parTransId="{A44B684D-A51E-4452-83D9-4996E1DAE177}" sibTransId="{308372EE-9B6A-40B3-85AE-AC57F4B9A4B0}"/>
    <dgm:cxn modelId="{B847710A-DE36-4861-B8B5-5677889E87F2}" srcId="{E4B8864E-058C-461F-AE5C-701AD783C78A}" destId="{D24F07C8-2D5F-4636-888E-964FAF6090B7}" srcOrd="1" destOrd="0" parTransId="{3788A6A5-FB51-4EB8-B27F-F12EE6D83152}" sibTransId="{56FE9024-3361-4550-BC81-F1BC8D4C3BBB}"/>
    <dgm:cxn modelId="{6BB57F0F-E13F-4404-A4BC-E77EA79D4626}" srcId="{FE0BA3F7-6E3D-44E6-9C77-004C9F48285D}" destId="{0566FB72-10FD-4727-9AA9-3EEC06E784B4}" srcOrd="0" destOrd="0" parTransId="{A12DE097-E1D1-45B8-86B8-2754D0ADBCC2}" sibTransId="{52A6A249-550B-48D0-907C-626A2ECA1B87}"/>
    <dgm:cxn modelId="{D5D3F854-D132-413C-95BC-78CB0F2C2F6A}" srcId="{E4B8864E-058C-461F-AE5C-701AD783C78A}" destId="{29BCABC9-B43A-43E7-B60F-1346B899214E}" srcOrd="0" destOrd="0" parTransId="{59236179-5CC8-4A7B-987F-B288D2689E54}" sibTransId="{C46675DF-68C7-4992-81C2-F2D32DE387F7}"/>
    <dgm:cxn modelId="{9A6EDFB6-D170-40AF-8653-32B2210DCCA6}" srcId="{E4B8864E-058C-461F-AE5C-701AD783C78A}" destId="{1270485B-C2D8-4FF6-A82B-4F7DFC623AEC}" srcOrd="2" destOrd="0" parTransId="{DEA452F5-F6BE-47FB-8ACE-D6BCCC903ED4}" sibTransId="{949728D2-3AE1-45D5-AC67-5C006C907600}"/>
    <dgm:cxn modelId="{9F6C710B-B10E-4169-9632-9197BF779BE6}" srcId="{E4B8864E-058C-461F-AE5C-701AD783C78A}" destId="{92E5003B-8B79-432E-B9D3-FBC5A22C9AA1}" srcOrd="3" destOrd="0" parTransId="{1062393E-1F62-4538-973E-C3CA3ED51DF9}" sibTransId="{0B6EEB9F-12FD-4D80-A04D-49126630AEC9}"/>
    <dgm:cxn modelId="{8275AB79-CB7D-493E-AADA-BDC43BCF4797}" type="presOf" srcId="{0566FB72-10FD-4727-9AA9-3EEC06E784B4}" destId="{0C97361E-18D9-4823-A57A-B97915AC3485}" srcOrd="0" destOrd="0" presId="urn:microsoft.com/office/officeart/2005/8/layout/list1"/>
    <dgm:cxn modelId="{FEC8E82C-2DE4-4CA2-8F41-31169372FAB5}" type="presOf" srcId="{0566FB72-10FD-4727-9AA9-3EEC06E784B4}" destId="{2A01384D-21C7-44CC-81CD-F052AC6F4F4A}" srcOrd="1" destOrd="0" presId="urn:microsoft.com/office/officeart/2005/8/layout/list1"/>
    <dgm:cxn modelId="{71713090-D287-4514-8297-261A0E66C305}" type="presOf" srcId="{B5A60B0F-F580-45C6-AB7F-795208DFB914}" destId="{A2652291-D2D3-4CB0-A2AE-EBFA13499349}" srcOrd="0" destOrd="0" presId="urn:microsoft.com/office/officeart/2005/8/layout/list1"/>
    <dgm:cxn modelId="{878B0B3A-6BAD-4656-BEB9-D70B378A7551}" type="presOf" srcId="{ED5DFC37-D9F6-403A-A6FE-B7F77EECB752}" destId="{A2652291-D2D3-4CB0-A2AE-EBFA13499349}" srcOrd="0" destOrd="1" presId="urn:microsoft.com/office/officeart/2005/8/layout/list1"/>
    <dgm:cxn modelId="{5423EFDF-2FFE-44D7-9450-1A1EBCF07286}" srcId="{0566FB72-10FD-4727-9AA9-3EEC06E784B4}" destId="{B5A60B0F-F580-45C6-AB7F-795208DFB914}" srcOrd="0" destOrd="0" parTransId="{EAF642FF-6A52-42CA-BCED-8A32F5295FDE}" sibTransId="{0DD856D1-2726-4601-8AE5-A2A5D37FEDA2}"/>
    <dgm:cxn modelId="{8C296240-5237-4AD2-8B45-2B14777CAFF9}" type="presOf" srcId="{FE0BA3F7-6E3D-44E6-9C77-004C9F48285D}" destId="{C96B564E-BCDD-442A-B04E-6FE6479BC748}" srcOrd="0" destOrd="0" presId="urn:microsoft.com/office/officeart/2005/8/layout/list1"/>
    <dgm:cxn modelId="{FF966175-C9A8-4C10-8066-AB162B131C46}" srcId="{0566FB72-10FD-4727-9AA9-3EEC06E784B4}" destId="{E4B8864E-058C-461F-AE5C-701AD783C78A}" srcOrd="1" destOrd="0" parTransId="{EA5E79BA-17E4-483C-9771-14206AFFC1EC}" sibTransId="{D5D15C1A-D8DF-4F3D-8245-17950F5B182A}"/>
    <dgm:cxn modelId="{281DD15E-4668-46FF-918B-C4F4D68B1733}" type="presOf" srcId="{D24F07C8-2D5F-4636-888E-964FAF6090B7}" destId="{A2652291-D2D3-4CB0-A2AE-EBFA13499349}" srcOrd="0" destOrd="6" presId="urn:microsoft.com/office/officeart/2005/8/layout/list1"/>
    <dgm:cxn modelId="{E6ABC624-395F-4905-87B1-E43C554EAA91}" type="presOf" srcId="{1E5D90F9-23A7-4B32-9D39-EAE78A8B71F9}" destId="{A2652291-D2D3-4CB0-A2AE-EBFA13499349}" srcOrd="0" destOrd="3" presId="urn:microsoft.com/office/officeart/2005/8/layout/list1"/>
    <dgm:cxn modelId="{8B68F15D-DC7A-4D06-B6DA-0CA65B856DE5}" type="presOf" srcId="{1270485B-C2D8-4FF6-A82B-4F7DFC623AEC}" destId="{A2652291-D2D3-4CB0-A2AE-EBFA13499349}" srcOrd="0" destOrd="7" presId="urn:microsoft.com/office/officeart/2005/8/layout/list1"/>
    <dgm:cxn modelId="{AFA9DEAD-1FDF-4E50-B70E-190BE946E066}" type="presOf" srcId="{D893F014-A7AE-4B81-B55A-12AEC27E81AB}" destId="{EF95A117-5E00-4966-B54F-A44A7BBC6406}" srcOrd="0" destOrd="0" presId="urn:microsoft.com/office/officeart/2005/8/layout/list1"/>
    <dgm:cxn modelId="{9BBD85E7-E5BB-4A25-907B-C0988D9DB015}" type="presOf" srcId="{E4B8864E-058C-461F-AE5C-701AD783C78A}" destId="{A2652291-D2D3-4CB0-A2AE-EBFA13499349}" srcOrd="0" destOrd="4" presId="urn:microsoft.com/office/officeart/2005/8/layout/list1"/>
    <dgm:cxn modelId="{0B841B80-4D16-4E94-B251-96BF0F779347}" type="presOf" srcId="{D893F014-A7AE-4B81-B55A-12AEC27E81AB}" destId="{27845CCB-E6D5-4B56-96B6-C2B62BA4253E}" srcOrd="1" destOrd="0" presId="urn:microsoft.com/office/officeart/2005/8/layout/list1"/>
    <dgm:cxn modelId="{EA51B986-CD51-4E40-9B0E-A5F524845B4D}" type="presParOf" srcId="{C96B564E-BCDD-442A-B04E-6FE6479BC748}" destId="{17403D4B-A30A-45A7-B674-C03A5769FA15}" srcOrd="0" destOrd="0" presId="urn:microsoft.com/office/officeart/2005/8/layout/list1"/>
    <dgm:cxn modelId="{6BD1A3FC-8803-46E7-80E5-8932141ED014}" type="presParOf" srcId="{17403D4B-A30A-45A7-B674-C03A5769FA15}" destId="{0C97361E-18D9-4823-A57A-B97915AC3485}" srcOrd="0" destOrd="0" presId="urn:microsoft.com/office/officeart/2005/8/layout/list1"/>
    <dgm:cxn modelId="{0B270BF9-F67C-4715-AF11-AB17884B43C8}" type="presParOf" srcId="{17403D4B-A30A-45A7-B674-C03A5769FA15}" destId="{2A01384D-21C7-44CC-81CD-F052AC6F4F4A}" srcOrd="1" destOrd="0" presId="urn:microsoft.com/office/officeart/2005/8/layout/list1"/>
    <dgm:cxn modelId="{22EBD5B2-85E2-4424-AE69-B003A77873C5}" type="presParOf" srcId="{C96B564E-BCDD-442A-B04E-6FE6479BC748}" destId="{650FF6E9-DB33-4872-AA33-9F2EBFEF3CCD}" srcOrd="1" destOrd="0" presId="urn:microsoft.com/office/officeart/2005/8/layout/list1"/>
    <dgm:cxn modelId="{25B7996D-AE08-40C9-8529-85A892CE295E}" type="presParOf" srcId="{C96B564E-BCDD-442A-B04E-6FE6479BC748}" destId="{A2652291-D2D3-4CB0-A2AE-EBFA13499349}" srcOrd="2" destOrd="0" presId="urn:microsoft.com/office/officeart/2005/8/layout/list1"/>
    <dgm:cxn modelId="{01357021-1588-4AF4-8A31-33422A9825F7}" type="presParOf" srcId="{C96B564E-BCDD-442A-B04E-6FE6479BC748}" destId="{B98B5FB5-D937-48E2-B377-849CD265A00E}" srcOrd="3" destOrd="0" presId="urn:microsoft.com/office/officeart/2005/8/layout/list1"/>
    <dgm:cxn modelId="{B42C7028-BDBB-42A6-A8E8-6C33D2511BFB}" type="presParOf" srcId="{C96B564E-BCDD-442A-B04E-6FE6479BC748}" destId="{042B25BB-1CC8-41B3-ACDB-927D1A4AA90E}" srcOrd="4" destOrd="0" presId="urn:microsoft.com/office/officeart/2005/8/layout/list1"/>
    <dgm:cxn modelId="{FA5ED986-AF73-4D9C-92E2-A6975446FBB4}" type="presParOf" srcId="{042B25BB-1CC8-41B3-ACDB-927D1A4AA90E}" destId="{EF95A117-5E00-4966-B54F-A44A7BBC6406}" srcOrd="0" destOrd="0" presId="urn:microsoft.com/office/officeart/2005/8/layout/list1"/>
    <dgm:cxn modelId="{AE8CD015-66F4-4D0C-9575-7D46E365DF48}" type="presParOf" srcId="{042B25BB-1CC8-41B3-ACDB-927D1A4AA90E}" destId="{27845CCB-E6D5-4B56-96B6-C2B62BA4253E}" srcOrd="1" destOrd="0" presId="urn:microsoft.com/office/officeart/2005/8/layout/list1"/>
    <dgm:cxn modelId="{6F0F3187-2F2B-45B5-BC74-8301DA3D232D}" type="presParOf" srcId="{C96B564E-BCDD-442A-B04E-6FE6479BC748}" destId="{80A3B8C9-4CC5-4B30-9874-E5B6AC0D5009}" srcOrd="5" destOrd="0" presId="urn:microsoft.com/office/officeart/2005/8/layout/list1"/>
    <dgm:cxn modelId="{D1D4CE12-1B8B-49A7-8608-D76FC853C0B3}" type="presParOf" srcId="{C96B564E-BCDD-442A-B04E-6FE6479BC748}" destId="{FD8B432C-9A8B-4C70-96F7-EAA3FA1C415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09119A6-2939-4DAD-95F2-D7C4A9C24ECF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1146E8D8-D531-40EF-B165-C6B152CE5F6A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F5494"/>
              </a:solidFill>
            </a:rPr>
            <a:t>2017</a:t>
          </a:r>
          <a:r>
            <a:rPr lang="hu-HU" sz="1400" dirty="0" smtClean="0">
              <a:solidFill>
                <a:srgbClr val="0F5494"/>
              </a:solidFill>
            </a:rPr>
            <a:t>. dec. 5.</a:t>
          </a:r>
          <a:endParaRPr lang="en-US" sz="1400" dirty="0">
            <a:solidFill>
              <a:srgbClr val="0F5494"/>
            </a:solidFill>
          </a:endParaRPr>
        </a:p>
      </dgm:t>
    </dgm:pt>
    <dgm:pt modelId="{26E6A1BF-7EEA-4DE3-A415-E35535E363A9}" type="parTrans" cxnId="{FD8893FC-97BA-4124-8B9B-1C549B3B6DB7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1ECE4BB4-ED64-4E2E-A6DD-6664131DD608}" type="sibTrans" cxnId="{FD8893FC-97BA-4124-8B9B-1C549B3B6DB7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CEF5B897-3C93-456E-8787-9ACA92FD5CE4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F5494"/>
              </a:solidFill>
            </a:rPr>
            <a:t>2019</a:t>
          </a:r>
          <a:r>
            <a:rPr lang="hu-HU" sz="1400" dirty="0" smtClean="0">
              <a:solidFill>
                <a:srgbClr val="0F5494"/>
              </a:solidFill>
            </a:rPr>
            <a:t> végére</a:t>
          </a:r>
          <a:endParaRPr lang="en-US" sz="1400" dirty="0">
            <a:solidFill>
              <a:srgbClr val="0F5494"/>
            </a:solidFill>
          </a:endParaRPr>
        </a:p>
      </dgm:t>
    </dgm:pt>
    <dgm:pt modelId="{EA9F048A-113F-4C47-8F9A-D476DB8E4A43}" type="parTrans" cxnId="{9BB6EB98-4DB0-4F54-87C8-85C01876DFC6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32452901-F0DE-41A1-B674-C2B18CD1D7DD}" type="sibTrans" cxnId="{9BB6EB98-4DB0-4F54-87C8-85C01876DFC6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5F5639F9-7B30-4ACD-86AC-4D903C976372}">
      <dgm:prSet phldrT="[Text]" custT="1"/>
      <dgm:spPr/>
      <dgm:t>
        <a:bodyPr/>
        <a:lstStyle/>
        <a:p>
          <a:r>
            <a:rPr lang="en-US" sz="1400" b="1" dirty="0" smtClean="0">
              <a:solidFill>
                <a:srgbClr val="0F5494"/>
              </a:solidFill>
            </a:rPr>
            <a:t>2021</a:t>
          </a:r>
          <a:r>
            <a:rPr lang="hu-HU" sz="1400" b="1" dirty="0" smtClean="0">
              <a:solidFill>
                <a:srgbClr val="0F5494"/>
              </a:solidFill>
            </a:rPr>
            <a:t>. január 1-től</a:t>
          </a:r>
          <a:endParaRPr lang="en-US" sz="1400" b="1" dirty="0">
            <a:solidFill>
              <a:srgbClr val="0F5494"/>
            </a:solidFill>
          </a:endParaRPr>
        </a:p>
      </dgm:t>
    </dgm:pt>
    <dgm:pt modelId="{A719BCA6-0C67-4B03-93C3-769D3D4E2895}" type="parTrans" cxnId="{C9DD1882-A601-4137-8CE1-8F71A8F8C5B0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8C497159-8F56-4048-B3FD-45857F75D0B1}" type="sibTrans" cxnId="{C9DD1882-A601-4137-8CE1-8F71A8F8C5B0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6C16DF62-E2E5-4969-96C2-903F8DFCDFA0}">
      <dgm:prSet phldrT="[Text]" custT="1"/>
      <dgm:spPr/>
      <dgm:t>
        <a:bodyPr/>
        <a:lstStyle/>
        <a:p>
          <a:r>
            <a:rPr lang="hu-HU" sz="1100" dirty="0" smtClean="0">
              <a:solidFill>
                <a:srgbClr val="0F5494"/>
              </a:solidFill>
            </a:rPr>
            <a:t>Az ÁFA e-kereskedelmi csomag elfogadása</a:t>
          </a:r>
          <a:endParaRPr lang="en-US" sz="1100" dirty="0">
            <a:solidFill>
              <a:srgbClr val="0F5494"/>
            </a:solidFill>
          </a:endParaRPr>
        </a:p>
      </dgm:t>
    </dgm:pt>
    <dgm:pt modelId="{352697BE-EE1D-436B-94C3-63D660DC84E6}" type="parTrans" cxnId="{147DAA17-42BD-40AD-B3FC-603A7092C35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5B45C3A6-3F0F-4265-A1D2-FA3624E509D9}" type="sibTrans" cxnId="{147DAA17-42BD-40AD-B3FC-603A7092C35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5DDA9285-FE52-4F6B-BC3A-3DAB74558BA8}">
      <dgm:prSet phldrT="[Text]" custT="1"/>
      <dgm:spPr/>
      <dgm:t>
        <a:bodyPr/>
        <a:lstStyle/>
        <a:p>
          <a:r>
            <a:rPr lang="hu-HU" sz="1100" dirty="0" smtClean="0">
              <a:solidFill>
                <a:srgbClr val="0F5494"/>
              </a:solidFill>
            </a:rPr>
            <a:t>Valamennyi másodlagos Uniós jogszabály elfogadása</a:t>
          </a:r>
          <a:endParaRPr lang="en-US" sz="1100" dirty="0">
            <a:solidFill>
              <a:srgbClr val="0F5494"/>
            </a:solidFill>
          </a:endParaRPr>
        </a:p>
      </dgm:t>
    </dgm:pt>
    <dgm:pt modelId="{5FA5668C-AC44-4A79-ACEE-793C28EBCDE5}" type="parTrans" cxnId="{79E2D711-9B21-4466-B405-D8E56BD91029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2E1F2DDE-91D6-4302-B406-F47DC6466F7A}" type="sibTrans" cxnId="{79E2D711-9B21-4466-B405-D8E56BD91029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99B3934D-8209-44A5-8DFB-3627EB2C1F0C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F5494"/>
              </a:solidFill>
            </a:rPr>
            <a:t>2019-2020</a:t>
          </a:r>
          <a:endParaRPr lang="en-US" sz="1400" dirty="0">
            <a:solidFill>
              <a:srgbClr val="0F5494"/>
            </a:solidFill>
          </a:endParaRPr>
        </a:p>
      </dgm:t>
    </dgm:pt>
    <dgm:pt modelId="{3559B884-40ED-47CB-956A-F74272E5AE7E}" type="parTrans" cxnId="{07C45772-456E-4357-8DE8-8C16C1410A6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2C1151F4-2A91-4C8D-B6C9-3553F9A848AE}" type="sibTrans" cxnId="{07C45772-456E-4357-8DE8-8C16C1410A6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47433138-69BB-4D97-94E3-910EE4BECFAA}">
      <dgm:prSet phldrT="[Text]" custT="1"/>
      <dgm:spPr/>
      <dgm:t>
        <a:bodyPr/>
        <a:lstStyle/>
        <a:p>
          <a:r>
            <a:rPr lang="hu-HU" sz="1100" b="0" dirty="0" smtClean="0">
              <a:solidFill>
                <a:srgbClr val="0F5494"/>
              </a:solidFill>
            </a:rPr>
            <a:t>Hatályba lépés</a:t>
          </a:r>
          <a:endParaRPr lang="en-US" sz="1100" b="0" dirty="0">
            <a:solidFill>
              <a:srgbClr val="0F5494"/>
            </a:solidFill>
          </a:endParaRPr>
        </a:p>
      </dgm:t>
    </dgm:pt>
    <dgm:pt modelId="{8E1ADD6C-E002-453A-B35A-14C60850967C}" type="parTrans" cxnId="{92A12646-EF46-49CF-B355-687C401D8D7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DA5FFBF9-5BBE-4B54-A2AD-35542EBC89D4}" type="sibTrans" cxnId="{92A12646-EF46-49CF-B355-687C401D8D7E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B0C7F848-5C18-411E-8AB5-14DBD7931D61}">
      <dgm:prSet phldrT="[Text]" custT="1"/>
      <dgm:spPr/>
      <dgm:t>
        <a:bodyPr/>
        <a:lstStyle/>
        <a:p>
          <a:r>
            <a:rPr lang="en-US" sz="1100" b="0" dirty="0" smtClean="0">
              <a:solidFill>
                <a:srgbClr val="0F5494"/>
              </a:solidFill>
            </a:rPr>
            <a:t>IOSS </a:t>
          </a:r>
          <a:r>
            <a:rPr lang="hu-HU" sz="1100" b="0" dirty="0" err="1" smtClean="0">
              <a:solidFill>
                <a:srgbClr val="0F5494"/>
              </a:solidFill>
            </a:rPr>
            <a:t>kick-off</a:t>
          </a:r>
          <a:endParaRPr lang="en-US" sz="1100" b="0" dirty="0">
            <a:solidFill>
              <a:srgbClr val="0F5494"/>
            </a:solidFill>
          </a:endParaRPr>
        </a:p>
      </dgm:t>
    </dgm:pt>
    <dgm:pt modelId="{E2E40FFF-380A-477C-A956-2C50ACCA1934}" type="parTrans" cxnId="{4B04B935-F2D3-45B0-816F-FD4DD7681F0B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DD052756-1B9D-4E05-A852-08A629053BE8}" type="sibTrans" cxnId="{4B04B935-F2D3-45B0-816F-FD4DD7681F0B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F6849797-78FF-46F6-9FC1-BA2D62313B71}">
      <dgm:prSet phldrT="[Text]" custT="1"/>
      <dgm:spPr/>
      <dgm:t>
        <a:bodyPr/>
        <a:lstStyle/>
        <a:p>
          <a:r>
            <a:rPr lang="hu-HU" sz="1100" dirty="0" smtClean="0">
              <a:solidFill>
                <a:srgbClr val="0F5494"/>
              </a:solidFill>
            </a:rPr>
            <a:t>Magyarázatok és útmutatók készítése tagállami képviselőkkel és gazdálkodókkal</a:t>
          </a:r>
          <a:endParaRPr lang="en-US" sz="1100" dirty="0">
            <a:solidFill>
              <a:srgbClr val="0F5494"/>
            </a:solidFill>
          </a:endParaRPr>
        </a:p>
      </dgm:t>
    </dgm:pt>
    <dgm:pt modelId="{008ABC08-BBF4-4968-B9DF-518DE3F80E25}" type="parTrans" cxnId="{597D1120-8541-4415-A581-3BF8A8687A47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F322AB59-0822-42C7-B1CF-D7A7F7D08F7E}" type="sibTrans" cxnId="{597D1120-8541-4415-A581-3BF8A8687A47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E01ED5BD-33FF-46E2-8BEF-AA5B9AE38100}">
      <dgm:prSet phldrT="[Text]" custT="1"/>
      <dgm:spPr/>
      <dgm:t>
        <a:bodyPr/>
        <a:lstStyle/>
        <a:p>
          <a:r>
            <a:rPr lang="hu-HU" sz="1100" dirty="0" err="1" smtClean="0">
              <a:solidFill>
                <a:srgbClr val="0F5494"/>
              </a:solidFill>
            </a:rPr>
            <a:t>Ko</a:t>
          </a:r>
          <a:r>
            <a:rPr lang="en-US" sz="1100" dirty="0" err="1" smtClean="0">
              <a:solidFill>
                <a:srgbClr val="0F5494"/>
              </a:solidFill>
            </a:rPr>
            <a:t>mmuni</a:t>
          </a:r>
          <a:r>
            <a:rPr lang="hu-HU" sz="1100" dirty="0" err="1" smtClean="0">
              <a:solidFill>
                <a:srgbClr val="0F5494"/>
              </a:solidFill>
            </a:rPr>
            <a:t>kác</a:t>
          </a:r>
          <a:r>
            <a:rPr lang="fr-BE" sz="1100" dirty="0" smtClean="0">
              <a:solidFill>
                <a:srgbClr val="0F5494"/>
              </a:solidFill>
            </a:rPr>
            <a:t>i</a:t>
          </a:r>
          <a:r>
            <a:rPr lang="hu-HU" sz="1100" dirty="0" smtClean="0">
              <a:solidFill>
                <a:srgbClr val="0F5494"/>
              </a:solidFill>
            </a:rPr>
            <a:t>ós kampány az EU-n belül és 3. országokkal</a:t>
          </a:r>
          <a:endParaRPr lang="en-US" sz="1100" dirty="0">
            <a:solidFill>
              <a:srgbClr val="0F5494"/>
            </a:solidFill>
          </a:endParaRPr>
        </a:p>
      </dgm:t>
    </dgm:pt>
    <dgm:pt modelId="{D8723AA1-08DE-4951-AAC2-D91FA8A2B911}" type="parTrans" cxnId="{D81858E1-0B8E-4669-87C8-7BFA1FC1B0E4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E1BAD0C6-A9E2-4517-B7AC-7ED516BBB374}" type="sibTrans" cxnId="{D81858E1-0B8E-4669-87C8-7BFA1FC1B0E4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174863D9-1B7B-48B7-B320-50DB5239BF04}">
      <dgm:prSet phldrT="[Text]" custT="1"/>
      <dgm:spPr/>
      <dgm:t>
        <a:bodyPr/>
        <a:lstStyle/>
        <a:p>
          <a:r>
            <a:rPr lang="hu-HU" sz="1100" dirty="0" smtClean="0">
              <a:solidFill>
                <a:srgbClr val="0F5494"/>
              </a:solidFill>
            </a:rPr>
            <a:t>Felkészülési időszak tagállamok és gazdálkodók részére</a:t>
          </a:r>
          <a:endParaRPr lang="en-US" sz="1100" dirty="0">
            <a:solidFill>
              <a:srgbClr val="0F5494"/>
            </a:solidFill>
          </a:endParaRPr>
        </a:p>
      </dgm:t>
    </dgm:pt>
    <dgm:pt modelId="{A29B13ED-DC4B-4375-9616-49A74897D31A}" type="parTrans" cxnId="{22154F41-3EF9-4E58-A405-1F2FFD7B2B50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3E727C4A-4E19-4FE3-ABD8-F0B5F289A2AE}" type="sibTrans" cxnId="{22154F41-3EF9-4E58-A405-1F2FFD7B2B50}">
      <dgm:prSet/>
      <dgm:spPr/>
      <dgm:t>
        <a:bodyPr/>
        <a:lstStyle/>
        <a:p>
          <a:endParaRPr lang="en-US">
            <a:solidFill>
              <a:srgbClr val="0F5494"/>
            </a:solidFill>
          </a:endParaRPr>
        </a:p>
      </dgm:t>
    </dgm:pt>
    <dgm:pt modelId="{02AD03A4-9B84-47E7-9769-A0EA40E3789F}" type="pres">
      <dgm:prSet presAssocID="{E09119A6-2939-4DAD-95F2-D7C4A9C24ECF}" presName="Name0" presStyleCnt="0">
        <dgm:presLayoutVars>
          <dgm:dir/>
          <dgm:resizeHandles val="exact"/>
        </dgm:presLayoutVars>
      </dgm:prSet>
      <dgm:spPr/>
    </dgm:pt>
    <dgm:pt modelId="{2E0D38EC-4614-4378-BE82-24ECF61196F9}" type="pres">
      <dgm:prSet presAssocID="{E09119A6-2939-4DAD-95F2-D7C4A9C24ECF}" presName="arrow" presStyleLbl="bgShp" presStyleIdx="0" presStyleCnt="1" custLinFactNeighborX="22" custLinFactNeighborY="403"/>
      <dgm:spPr>
        <a:solidFill>
          <a:schemeClr val="accent5">
            <a:lumMod val="90000"/>
          </a:schemeClr>
        </a:solidFill>
      </dgm:spPr>
    </dgm:pt>
    <dgm:pt modelId="{1FF241EC-6FB7-47BB-ADAC-D2411168833B}" type="pres">
      <dgm:prSet presAssocID="{E09119A6-2939-4DAD-95F2-D7C4A9C24ECF}" presName="points" presStyleCnt="0"/>
      <dgm:spPr/>
    </dgm:pt>
    <dgm:pt modelId="{BB348392-3F9D-4F2C-8EBA-15EE2A8167E3}" type="pres">
      <dgm:prSet presAssocID="{1146E8D8-D531-40EF-B165-C6B152CE5F6A}" presName="compositeA" presStyleCnt="0"/>
      <dgm:spPr/>
    </dgm:pt>
    <dgm:pt modelId="{1DD33A94-8A63-44C4-BEC2-69B5394F69BA}" type="pres">
      <dgm:prSet presAssocID="{1146E8D8-D531-40EF-B165-C6B152CE5F6A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F0468-4CBF-4D7F-9421-0B4ED26242A6}" type="pres">
      <dgm:prSet presAssocID="{1146E8D8-D531-40EF-B165-C6B152CE5F6A}" presName="circleA" presStyleLbl="node1" presStyleIdx="0" presStyleCnt="4" custLinFactNeighborX="409" custLinFactNeighborY="1613"/>
      <dgm:spPr>
        <a:solidFill>
          <a:srgbClr val="0F5494"/>
        </a:solidFill>
      </dgm:spPr>
    </dgm:pt>
    <dgm:pt modelId="{DA83748A-07FA-4B89-B057-86496A4C5ACF}" type="pres">
      <dgm:prSet presAssocID="{1146E8D8-D531-40EF-B165-C6B152CE5F6A}" presName="spaceA" presStyleCnt="0"/>
      <dgm:spPr/>
    </dgm:pt>
    <dgm:pt modelId="{C32B4DC9-CF94-43F1-B8B1-A16BE9921A01}" type="pres">
      <dgm:prSet presAssocID="{1ECE4BB4-ED64-4E2E-A6DD-6664131DD608}" presName="space" presStyleCnt="0"/>
      <dgm:spPr/>
    </dgm:pt>
    <dgm:pt modelId="{5AD50BB8-680C-43D9-967C-FE1494228194}" type="pres">
      <dgm:prSet presAssocID="{CEF5B897-3C93-456E-8787-9ACA92FD5CE4}" presName="compositeB" presStyleCnt="0"/>
      <dgm:spPr/>
    </dgm:pt>
    <dgm:pt modelId="{89FBDFD4-BAE3-4D48-A8A1-766CCFE163A3}" type="pres">
      <dgm:prSet presAssocID="{CEF5B897-3C93-456E-8787-9ACA92FD5CE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E77D7-1D59-4F01-9EB5-D291AD40DCD3}" type="pres">
      <dgm:prSet presAssocID="{CEF5B897-3C93-456E-8787-9ACA92FD5CE4}" presName="circleB" presStyleLbl="node1" presStyleIdx="1" presStyleCnt="4"/>
      <dgm:spPr>
        <a:solidFill>
          <a:srgbClr val="0F5494"/>
        </a:solidFill>
      </dgm:spPr>
    </dgm:pt>
    <dgm:pt modelId="{C03BF623-471C-4EEA-9593-EACAE0BF86C8}" type="pres">
      <dgm:prSet presAssocID="{CEF5B897-3C93-456E-8787-9ACA92FD5CE4}" presName="spaceB" presStyleCnt="0"/>
      <dgm:spPr/>
    </dgm:pt>
    <dgm:pt modelId="{3857909D-BCF3-40E7-857D-F3E182F3845F}" type="pres">
      <dgm:prSet presAssocID="{32452901-F0DE-41A1-B674-C2B18CD1D7DD}" presName="space" presStyleCnt="0"/>
      <dgm:spPr/>
    </dgm:pt>
    <dgm:pt modelId="{44F35BB8-4ECB-48A2-92F1-920C750C7B73}" type="pres">
      <dgm:prSet presAssocID="{99B3934D-8209-44A5-8DFB-3627EB2C1F0C}" presName="compositeA" presStyleCnt="0"/>
      <dgm:spPr/>
    </dgm:pt>
    <dgm:pt modelId="{AF78926C-7C7A-4DCE-B691-24F2C20DE663}" type="pres">
      <dgm:prSet presAssocID="{99B3934D-8209-44A5-8DFB-3627EB2C1F0C}" presName="textA" presStyleLbl="revTx" presStyleIdx="2" presStyleCnt="4" custScaleX="1183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787626-BF6E-49CE-9A3A-68BF305A0DF4}" type="pres">
      <dgm:prSet presAssocID="{99B3934D-8209-44A5-8DFB-3627EB2C1F0C}" presName="circleA" presStyleLbl="node1" presStyleIdx="2" presStyleCnt="4"/>
      <dgm:spPr>
        <a:solidFill>
          <a:srgbClr val="0F5494"/>
        </a:solidFill>
      </dgm:spPr>
    </dgm:pt>
    <dgm:pt modelId="{54812F2E-9959-432F-B184-9A25376CE346}" type="pres">
      <dgm:prSet presAssocID="{99B3934D-8209-44A5-8DFB-3627EB2C1F0C}" presName="spaceA" presStyleCnt="0"/>
      <dgm:spPr/>
    </dgm:pt>
    <dgm:pt modelId="{A1C33459-F873-437E-96D4-AD717FBEAF19}" type="pres">
      <dgm:prSet presAssocID="{2C1151F4-2A91-4C8D-B6C9-3553F9A848AE}" presName="space" presStyleCnt="0"/>
      <dgm:spPr/>
    </dgm:pt>
    <dgm:pt modelId="{204EB1D7-1C2F-451B-9200-0849F5F31812}" type="pres">
      <dgm:prSet presAssocID="{5F5639F9-7B30-4ACD-86AC-4D903C976372}" presName="compositeB" presStyleCnt="0"/>
      <dgm:spPr/>
    </dgm:pt>
    <dgm:pt modelId="{F8F1D6D7-ED54-45DE-9D2E-AD533967FE95}" type="pres">
      <dgm:prSet presAssocID="{5F5639F9-7B30-4ACD-86AC-4D903C976372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154A5-123F-4A83-89FB-77C689FF3FC3}" type="pres">
      <dgm:prSet presAssocID="{5F5639F9-7B30-4ACD-86AC-4D903C976372}" presName="circleB" presStyleLbl="node1" presStyleIdx="3" presStyleCnt="4"/>
      <dgm:spPr>
        <a:solidFill>
          <a:srgbClr val="0F5494"/>
        </a:solidFill>
      </dgm:spPr>
    </dgm:pt>
    <dgm:pt modelId="{6978E362-D4CC-458C-B5A6-842834AD4B28}" type="pres">
      <dgm:prSet presAssocID="{5F5639F9-7B30-4ACD-86AC-4D903C976372}" presName="spaceB" presStyleCnt="0"/>
      <dgm:spPr/>
    </dgm:pt>
  </dgm:ptLst>
  <dgm:cxnLst>
    <dgm:cxn modelId="{597D1120-8541-4415-A581-3BF8A8687A47}" srcId="{99B3934D-8209-44A5-8DFB-3627EB2C1F0C}" destId="{F6849797-78FF-46F6-9FC1-BA2D62313B71}" srcOrd="0" destOrd="0" parTransId="{008ABC08-BBF4-4968-B9DF-518DE3F80E25}" sibTransId="{F322AB59-0822-42C7-B1CF-D7A7F7D08F7E}"/>
    <dgm:cxn modelId="{D7072B3B-8C73-462F-9AE0-62F51DE74437}" type="presOf" srcId="{174863D9-1B7B-48B7-B320-50DB5239BF04}" destId="{AF78926C-7C7A-4DCE-B691-24F2C20DE663}" srcOrd="0" destOrd="3" presId="urn:microsoft.com/office/officeart/2005/8/layout/hProcess11"/>
    <dgm:cxn modelId="{1758C812-77A8-4DEF-8BCB-09B36FB3047E}" type="presOf" srcId="{47433138-69BB-4D97-94E3-910EE4BECFAA}" destId="{F8F1D6D7-ED54-45DE-9D2E-AD533967FE95}" srcOrd="0" destOrd="1" presId="urn:microsoft.com/office/officeart/2005/8/layout/hProcess11"/>
    <dgm:cxn modelId="{4B04B935-F2D3-45B0-816F-FD4DD7681F0B}" srcId="{5F5639F9-7B30-4ACD-86AC-4D903C976372}" destId="{B0C7F848-5C18-411E-8AB5-14DBD7931D61}" srcOrd="1" destOrd="0" parTransId="{E2E40FFF-380A-477C-A956-2C50ACCA1934}" sibTransId="{DD052756-1B9D-4E05-A852-08A629053BE8}"/>
    <dgm:cxn modelId="{C9DD1882-A601-4137-8CE1-8F71A8F8C5B0}" srcId="{E09119A6-2939-4DAD-95F2-D7C4A9C24ECF}" destId="{5F5639F9-7B30-4ACD-86AC-4D903C976372}" srcOrd="3" destOrd="0" parTransId="{A719BCA6-0C67-4B03-93C3-769D3D4E2895}" sibTransId="{8C497159-8F56-4048-B3FD-45857F75D0B1}"/>
    <dgm:cxn modelId="{D81858E1-0B8E-4669-87C8-7BFA1FC1B0E4}" srcId="{99B3934D-8209-44A5-8DFB-3627EB2C1F0C}" destId="{E01ED5BD-33FF-46E2-8BEF-AA5B9AE38100}" srcOrd="1" destOrd="0" parTransId="{D8723AA1-08DE-4951-AAC2-D91FA8A2B911}" sibTransId="{E1BAD0C6-A9E2-4517-B7AC-7ED516BBB374}"/>
    <dgm:cxn modelId="{FB151EED-A15F-43C8-B96F-41C258315679}" type="presOf" srcId="{5DDA9285-FE52-4F6B-BC3A-3DAB74558BA8}" destId="{89FBDFD4-BAE3-4D48-A8A1-766CCFE163A3}" srcOrd="0" destOrd="1" presId="urn:microsoft.com/office/officeart/2005/8/layout/hProcess11"/>
    <dgm:cxn modelId="{3FE2FB77-C898-4D8B-8C27-6E108ABBB8CE}" type="presOf" srcId="{6C16DF62-E2E5-4969-96C2-903F8DFCDFA0}" destId="{1DD33A94-8A63-44C4-BEC2-69B5394F69BA}" srcOrd="0" destOrd="1" presId="urn:microsoft.com/office/officeart/2005/8/layout/hProcess11"/>
    <dgm:cxn modelId="{4A2E33E2-358B-40F3-A5C8-05680E81F29D}" type="presOf" srcId="{1146E8D8-D531-40EF-B165-C6B152CE5F6A}" destId="{1DD33A94-8A63-44C4-BEC2-69B5394F69BA}" srcOrd="0" destOrd="0" presId="urn:microsoft.com/office/officeart/2005/8/layout/hProcess11"/>
    <dgm:cxn modelId="{22154F41-3EF9-4E58-A405-1F2FFD7B2B50}" srcId="{99B3934D-8209-44A5-8DFB-3627EB2C1F0C}" destId="{174863D9-1B7B-48B7-B320-50DB5239BF04}" srcOrd="2" destOrd="0" parTransId="{A29B13ED-DC4B-4375-9616-49A74897D31A}" sibTransId="{3E727C4A-4E19-4FE3-ABD8-F0B5F289A2AE}"/>
    <dgm:cxn modelId="{147DAA17-42BD-40AD-B3FC-603A7092C35E}" srcId="{1146E8D8-D531-40EF-B165-C6B152CE5F6A}" destId="{6C16DF62-E2E5-4969-96C2-903F8DFCDFA0}" srcOrd="0" destOrd="0" parTransId="{352697BE-EE1D-436B-94C3-63D660DC84E6}" sibTransId="{5B45C3A6-3F0F-4265-A1D2-FA3624E509D9}"/>
    <dgm:cxn modelId="{07C45772-456E-4357-8DE8-8C16C1410A6E}" srcId="{E09119A6-2939-4DAD-95F2-D7C4A9C24ECF}" destId="{99B3934D-8209-44A5-8DFB-3627EB2C1F0C}" srcOrd="2" destOrd="0" parTransId="{3559B884-40ED-47CB-956A-F74272E5AE7E}" sibTransId="{2C1151F4-2A91-4C8D-B6C9-3553F9A848AE}"/>
    <dgm:cxn modelId="{A715801B-E728-4FF1-A0E3-02BCB7D6E684}" type="presOf" srcId="{F6849797-78FF-46F6-9FC1-BA2D62313B71}" destId="{AF78926C-7C7A-4DCE-B691-24F2C20DE663}" srcOrd="0" destOrd="1" presId="urn:microsoft.com/office/officeart/2005/8/layout/hProcess11"/>
    <dgm:cxn modelId="{06D3E6A1-F5B3-4224-AC81-DFBFB5BE8DA4}" type="presOf" srcId="{B0C7F848-5C18-411E-8AB5-14DBD7931D61}" destId="{F8F1D6D7-ED54-45DE-9D2E-AD533967FE95}" srcOrd="0" destOrd="2" presId="urn:microsoft.com/office/officeart/2005/8/layout/hProcess11"/>
    <dgm:cxn modelId="{66F7BE12-3CBC-4FD8-BE4B-26CD6218B6B3}" type="presOf" srcId="{E09119A6-2939-4DAD-95F2-D7C4A9C24ECF}" destId="{02AD03A4-9B84-47E7-9769-A0EA40E3789F}" srcOrd="0" destOrd="0" presId="urn:microsoft.com/office/officeart/2005/8/layout/hProcess11"/>
    <dgm:cxn modelId="{FD8893FC-97BA-4124-8B9B-1C549B3B6DB7}" srcId="{E09119A6-2939-4DAD-95F2-D7C4A9C24ECF}" destId="{1146E8D8-D531-40EF-B165-C6B152CE5F6A}" srcOrd="0" destOrd="0" parTransId="{26E6A1BF-7EEA-4DE3-A415-E35535E363A9}" sibTransId="{1ECE4BB4-ED64-4E2E-A6DD-6664131DD608}"/>
    <dgm:cxn modelId="{C7EFE1D2-CB1C-4250-A5A7-4FAFA73DA049}" type="presOf" srcId="{5F5639F9-7B30-4ACD-86AC-4D903C976372}" destId="{F8F1D6D7-ED54-45DE-9D2E-AD533967FE95}" srcOrd="0" destOrd="0" presId="urn:microsoft.com/office/officeart/2005/8/layout/hProcess11"/>
    <dgm:cxn modelId="{11A2F531-5B7C-44C0-ADE2-55E158A0B87F}" type="presOf" srcId="{99B3934D-8209-44A5-8DFB-3627EB2C1F0C}" destId="{AF78926C-7C7A-4DCE-B691-24F2C20DE663}" srcOrd="0" destOrd="0" presId="urn:microsoft.com/office/officeart/2005/8/layout/hProcess11"/>
    <dgm:cxn modelId="{92A12646-EF46-49CF-B355-687C401D8D7E}" srcId="{5F5639F9-7B30-4ACD-86AC-4D903C976372}" destId="{47433138-69BB-4D97-94E3-910EE4BECFAA}" srcOrd="0" destOrd="0" parTransId="{8E1ADD6C-E002-453A-B35A-14C60850967C}" sibTransId="{DA5FFBF9-5BBE-4B54-A2AD-35542EBC89D4}"/>
    <dgm:cxn modelId="{9BB6EB98-4DB0-4F54-87C8-85C01876DFC6}" srcId="{E09119A6-2939-4DAD-95F2-D7C4A9C24ECF}" destId="{CEF5B897-3C93-456E-8787-9ACA92FD5CE4}" srcOrd="1" destOrd="0" parTransId="{EA9F048A-113F-4C47-8F9A-D476DB8E4A43}" sibTransId="{32452901-F0DE-41A1-B674-C2B18CD1D7DD}"/>
    <dgm:cxn modelId="{6E4FEF2B-18A6-42F4-AEA6-1DCC3678F7A0}" type="presOf" srcId="{E01ED5BD-33FF-46E2-8BEF-AA5B9AE38100}" destId="{AF78926C-7C7A-4DCE-B691-24F2C20DE663}" srcOrd="0" destOrd="2" presId="urn:microsoft.com/office/officeart/2005/8/layout/hProcess11"/>
    <dgm:cxn modelId="{6F389D1A-CDC3-417D-8C8A-89A8DA798E3E}" type="presOf" srcId="{CEF5B897-3C93-456E-8787-9ACA92FD5CE4}" destId="{89FBDFD4-BAE3-4D48-A8A1-766CCFE163A3}" srcOrd="0" destOrd="0" presId="urn:microsoft.com/office/officeart/2005/8/layout/hProcess11"/>
    <dgm:cxn modelId="{79E2D711-9B21-4466-B405-D8E56BD91029}" srcId="{CEF5B897-3C93-456E-8787-9ACA92FD5CE4}" destId="{5DDA9285-FE52-4F6B-BC3A-3DAB74558BA8}" srcOrd="0" destOrd="0" parTransId="{5FA5668C-AC44-4A79-ACEE-793C28EBCDE5}" sibTransId="{2E1F2DDE-91D6-4302-B406-F47DC6466F7A}"/>
    <dgm:cxn modelId="{6B356073-9032-43C6-9F08-4649DB52EBDE}" type="presParOf" srcId="{02AD03A4-9B84-47E7-9769-A0EA40E3789F}" destId="{2E0D38EC-4614-4378-BE82-24ECF61196F9}" srcOrd="0" destOrd="0" presId="urn:microsoft.com/office/officeart/2005/8/layout/hProcess11"/>
    <dgm:cxn modelId="{F020BA92-963F-4590-9FE2-03F7B7D59B81}" type="presParOf" srcId="{02AD03A4-9B84-47E7-9769-A0EA40E3789F}" destId="{1FF241EC-6FB7-47BB-ADAC-D2411168833B}" srcOrd="1" destOrd="0" presId="urn:microsoft.com/office/officeart/2005/8/layout/hProcess11"/>
    <dgm:cxn modelId="{F78D7458-2494-4A75-87C5-FBDDBA949A40}" type="presParOf" srcId="{1FF241EC-6FB7-47BB-ADAC-D2411168833B}" destId="{BB348392-3F9D-4F2C-8EBA-15EE2A8167E3}" srcOrd="0" destOrd="0" presId="urn:microsoft.com/office/officeart/2005/8/layout/hProcess11"/>
    <dgm:cxn modelId="{0428F133-9793-42CB-A9E9-0D0C1B4FDC1C}" type="presParOf" srcId="{BB348392-3F9D-4F2C-8EBA-15EE2A8167E3}" destId="{1DD33A94-8A63-44C4-BEC2-69B5394F69BA}" srcOrd="0" destOrd="0" presId="urn:microsoft.com/office/officeart/2005/8/layout/hProcess11"/>
    <dgm:cxn modelId="{AAE4539A-AEA5-4A67-A5D8-2ED845F411C0}" type="presParOf" srcId="{BB348392-3F9D-4F2C-8EBA-15EE2A8167E3}" destId="{E6AF0468-4CBF-4D7F-9421-0B4ED26242A6}" srcOrd="1" destOrd="0" presId="urn:microsoft.com/office/officeart/2005/8/layout/hProcess11"/>
    <dgm:cxn modelId="{C2EF601F-954C-40C8-AEE9-EC3DDB30D7D1}" type="presParOf" srcId="{BB348392-3F9D-4F2C-8EBA-15EE2A8167E3}" destId="{DA83748A-07FA-4B89-B057-86496A4C5ACF}" srcOrd="2" destOrd="0" presId="urn:microsoft.com/office/officeart/2005/8/layout/hProcess11"/>
    <dgm:cxn modelId="{C3113BD9-05B1-47F6-A2CB-E1382899E15F}" type="presParOf" srcId="{1FF241EC-6FB7-47BB-ADAC-D2411168833B}" destId="{C32B4DC9-CF94-43F1-B8B1-A16BE9921A01}" srcOrd="1" destOrd="0" presId="urn:microsoft.com/office/officeart/2005/8/layout/hProcess11"/>
    <dgm:cxn modelId="{3261AFE2-ED5A-460D-A5DC-C25810E16C72}" type="presParOf" srcId="{1FF241EC-6FB7-47BB-ADAC-D2411168833B}" destId="{5AD50BB8-680C-43D9-967C-FE1494228194}" srcOrd="2" destOrd="0" presId="urn:microsoft.com/office/officeart/2005/8/layout/hProcess11"/>
    <dgm:cxn modelId="{71CA0BF3-5F61-4E17-BAC8-578D7374EDA8}" type="presParOf" srcId="{5AD50BB8-680C-43D9-967C-FE1494228194}" destId="{89FBDFD4-BAE3-4D48-A8A1-766CCFE163A3}" srcOrd="0" destOrd="0" presId="urn:microsoft.com/office/officeart/2005/8/layout/hProcess11"/>
    <dgm:cxn modelId="{C27D2C4D-21FB-4A14-BD73-642C32EE493F}" type="presParOf" srcId="{5AD50BB8-680C-43D9-967C-FE1494228194}" destId="{97BE77D7-1D59-4F01-9EB5-D291AD40DCD3}" srcOrd="1" destOrd="0" presId="urn:microsoft.com/office/officeart/2005/8/layout/hProcess11"/>
    <dgm:cxn modelId="{6B46042B-79B0-44A6-BF4D-FCDF5169C36B}" type="presParOf" srcId="{5AD50BB8-680C-43D9-967C-FE1494228194}" destId="{C03BF623-471C-4EEA-9593-EACAE0BF86C8}" srcOrd="2" destOrd="0" presId="urn:microsoft.com/office/officeart/2005/8/layout/hProcess11"/>
    <dgm:cxn modelId="{A25C0702-D855-41FB-9EC7-BE4DDF33CC1D}" type="presParOf" srcId="{1FF241EC-6FB7-47BB-ADAC-D2411168833B}" destId="{3857909D-BCF3-40E7-857D-F3E182F3845F}" srcOrd="3" destOrd="0" presId="urn:microsoft.com/office/officeart/2005/8/layout/hProcess11"/>
    <dgm:cxn modelId="{585959EB-F2A4-4953-BBD1-BFA6960BC1E2}" type="presParOf" srcId="{1FF241EC-6FB7-47BB-ADAC-D2411168833B}" destId="{44F35BB8-4ECB-48A2-92F1-920C750C7B73}" srcOrd="4" destOrd="0" presId="urn:microsoft.com/office/officeart/2005/8/layout/hProcess11"/>
    <dgm:cxn modelId="{D66CCFE5-90ED-4BAB-ABE3-8B8C7F5E0B67}" type="presParOf" srcId="{44F35BB8-4ECB-48A2-92F1-920C750C7B73}" destId="{AF78926C-7C7A-4DCE-B691-24F2C20DE663}" srcOrd="0" destOrd="0" presId="urn:microsoft.com/office/officeart/2005/8/layout/hProcess11"/>
    <dgm:cxn modelId="{FF9F2F53-833D-46FA-8E12-163B4A8CE4EE}" type="presParOf" srcId="{44F35BB8-4ECB-48A2-92F1-920C750C7B73}" destId="{F4787626-BF6E-49CE-9A3A-68BF305A0DF4}" srcOrd="1" destOrd="0" presId="urn:microsoft.com/office/officeart/2005/8/layout/hProcess11"/>
    <dgm:cxn modelId="{07C6848C-F622-4FEF-A18D-94D6052E85C4}" type="presParOf" srcId="{44F35BB8-4ECB-48A2-92F1-920C750C7B73}" destId="{54812F2E-9959-432F-B184-9A25376CE346}" srcOrd="2" destOrd="0" presId="urn:microsoft.com/office/officeart/2005/8/layout/hProcess11"/>
    <dgm:cxn modelId="{8320FF18-5F79-41B3-8330-922F3EF142E2}" type="presParOf" srcId="{1FF241EC-6FB7-47BB-ADAC-D2411168833B}" destId="{A1C33459-F873-437E-96D4-AD717FBEAF19}" srcOrd="5" destOrd="0" presId="urn:microsoft.com/office/officeart/2005/8/layout/hProcess11"/>
    <dgm:cxn modelId="{ECE75827-A461-49B4-B68D-F8E0F5E0C23C}" type="presParOf" srcId="{1FF241EC-6FB7-47BB-ADAC-D2411168833B}" destId="{204EB1D7-1C2F-451B-9200-0849F5F31812}" srcOrd="6" destOrd="0" presId="urn:microsoft.com/office/officeart/2005/8/layout/hProcess11"/>
    <dgm:cxn modelId="{41C7B6E7-AA63-4B7F-B96B-CE68C00AA299}" type="presParOf" srcId="{204EB1D7-1C2F-451B-9200-0849F5F31812}" destId="{F8F1D6D7-ED54-45DE-9D2E-AD533967FE95}" srcOrd="0" destOrd="0" presId="urn:microsoft.com/office/officeart/2005/8/layout/hProcess11"/>
    <dgm:cxn modelId="{72FB1244-CFF1-443B-B957-4274C4175D97}" type="presParOf" srcId="{204EB1D7-1C2F-451B-9200-0849F5F31812}" destId="{A9F154A5-123F-4A83-89FB-77C689FF3FC3}" srcOrd="1" destOrd="0" presId="urn:microsoft.com/office/officeart/2005/8/layout/hProcess11"/>
    <dgm:cxn modelId="{AA2687D6-2F26-4BB9-A5C0-1F69EA7F273F}" type="presParOf" srcId="{204EB1D7-1C2F-451B-9200-0849F5F31812}" destId="{6978E362-D4CC-458C-B5A6-842834AD4B2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E810C2-B5DF-4609-915D-73A44FC6FB3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082597-83CD-444A-90A0-D4C88CCE5E3C}">
      <dgm:prSet phldrT="[Text]" custT="1"/>
      <dgm:spPr>
        <a:solidFill>
          <a:srgbClr val="0F5494"/>
        </a:solidFill>
      </dgm:spPr>
      <dgm:t>
        <a:bodyPr/>
        <a:lstStyle/>
        <a:p>
          <a:r>
            <a:rPr lang="en-US" sz="2400" dirty="0" smtClean="0"/>
            <a:t>ÁFA </a:t>
          </a:r>
          <a:r>
            <a:rPr lang="en-US" sz="2400" dirty="0" err="1" smtClean="0"/>
            <a:t>beszedésének</a:t>
          </a:r>
          <a:r>
            <a:rPr lang="en-US" sz="2400" dirty="0" smtClean="0"/>
            <a:t> </a:t>
          </a:r>
          <a:r>
            <a:rPr lang="en-US" sz="2400" dirty="0" err="1" smtClean="0"/>
            <a:t>egyszer</a:t>
          </a:r>
          <a:r>
            <a:rPr lang="hu-HU" sz="2400" dirty="0" smtClean="0"/>
            <a:t>ű</a:t>
          </a:r>
          <a:r>
            <a:rPr lang="en-US" sz="2400" dirty="0" err="1" smtClean="0"/>
            <a:t>sítése</a:t>
          </a:r>
          <a:endParaRPr lang="en-US" sz="2400" dirty="0"/>
        </a:p>
      </dgm:t>
    </dgm:pt>
    <dgm:pt modelId="{17BF8BB0-368A-4AFC-919F-D9CDD8672B54}" type="parTrans" cxnId="{859BE19F-2D82-489A-9E64-EE1CEE7FCB9A}">
      <dgm:prSet/>
      <dgm:spPr/>
      <dgm:t>
        <a:bodyPr/>
        <a:lstStyle/>
        <a:p>
          <a:endParaRPr lang="en-US"/>
        </a:p>
      </dgm:t>
    </dgm:pt>
    <dgm:pt modelId="{7F2AEF25-E2DA-4E99-AA4A-58FA457CED09}" type="sibTrans" cxnId="{859BE19F-2D82-489A-9E64-EE1CEE7FCB9A}">
      <dgm:prSet/>
      <dgm:spPr/>
      <dgm:t>
        <a:bodyPr/>
        <a:lstStyle/>
        <a:p>
          <a:endParaRPr lang="en-US"/>
        </a:p>
      </dgm:t>
    </dgm:pt>
    <dgm:pt modelId="{23CDDE55-8DD6-4368-8911-6F81FC80CCD4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</a:rPr>
            <a:t>Import One Stop Shop (IOSS) / Import </a:t>
          </a:r>
          <a:r>
            <a:rPr lang="en-US" dirty="0" err="1" smtClean="0">
              <a:solidFill>
                <a:srgbClr val="0F5494"/>
              </a:solidFill>
            </a:rPr>
            <a:t>egyablakos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ügyintézés</a:t>
          </a:r>
          <a:r>
            <a:rPr lang="en-US" dirty="0" smtClean="0">
              <a:solidFill>
                <a:srgbClr val="0F5494"/>
              </a:solidFill>
            </a:rPr>
            <a:t> – </a:t>
          </a:r>
          <a:r>
            <a:rPr lang="en-US" dirty="0" err="1" smtClean="0">
              <a:solidFill>
                <a:srgbClr val="0F5494"/>
              </a:solidFill>
            </a:rPr>
            <a:t>kereskedök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nyilvántartásba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vétele</a:t>
          </a:r>
          <a:r>
            <a:rPr lang="en-US" dirty="0" smtClean="0">
              <a:solidFill>
                <a:srgbClr val="0F5494"/>
              </a:solidFill>
            </a:rPr>
            <a:t> &amp; ÁFA </a:t>
          </a:r>
          <a:r>
            <a:rPr lang="en-US" dirty="0" err="1" smtClean="0">
              <a:solidFill>
                <a:srgbClr val="0F5494"/>
              </a:solidFill>
            </a:rPr>
            <a:t>beszedése</a:t>
          </a:r>
          <a:r>
            <a:rPr lang="en-US" dirty="0" smtClean="0">
              <a:solidFill>
                <a:srgbClr val="0F5494"/>
              </a:solidFill>
            </a:rPr>
            <a:t>.</a:t>
          </a:r>
          <a:endParaRPr lang="en-US" dirty="0">
            <a:solidFill>
              <a:srgbClr val="0F5494"/>
            </a:solidFill>
          </a:endParaRPr>
        </a:p>
      </dgm:t>
    </dgm:pt>
    <dgm:pt modelId="{93BC592A-3F30-4C17-B862-114990977DE3}" type="parTrans" cxnId="{58DD5A2A-0141-4430-9553-A480C3AFEA95}">
      <dgm:prSet/>
      <dgm:spPr/>
      <dgm:t>
        <a:bodyPr/>
        <a:lstStyle/>
        <a:p>
          <a:endParaRPr lang="en-US"/>
        </a:p>
      </dgm:t>
    </dgm:pt>
    <dgm:pt modelId="{FC711436-1A08-4952-95A1-DC90E6428FAD}" type="sibTrans" cxnId="{58DD5A2A-0141-4430-9553-A480C3AFEA95}">
      <dgm:prSet/>
      <dgm:spPr/>
      <dgm:t>
        <a:bodyPr/>
        <a:lstStyle/>
        <a:p>
          <a:endParaRPr lang="en-US"/>
        </a:p>
      </dgm:t>
    </dgm:pt>
    <dgm:pt modelId="{6B9EDA95-CCE6-408F-904C-D3BFB1DEF347}">
      <dgm:prSet phldrT="[Text]" custT="1"/>
      <dgm:spPr>
        <a:solidFill>
          <a:srgbClr val="0F5494"/>
        </a:solidFill>
      </dgm:spPr>
      <dgm:t>
        <a:bodyPr/>
        <a:lstStyle/>
        <a:p>
          <a:r>
            <a:rPr lang="en-US" sz="2400" dirty="0" err="1" smtClean="0"/>
            <a:t>Hatálybalépés</a:t>
          </a:r>
          <a:r>
            <a:rPr lang="en-US" sz="2400" dirty="0" smtClean="0"/>
            <a:t>: 2021. </a:t>
          </a:r>
          <a:r>
            <a:rPr lang="en-US" sz="2400" dirty="0" err="1" smtClean="0"/>
            <a:t>január</a:t>
          </a:r>
          <a:r>
            <a:rPr lang="en-US" sz="2400" dirty="0" smtClean="0"/>
            <a:t> 1.</a:t>
          </a:r>
          <a:endParaRPr lang="en-US" sz="2400" dirty="0"/>
        </a:p>
      </dgm:t>
    </dgm:pt>
    <dgm:pt modelId="{57DC8098-69D0-4C13-8671-ED62A4728DD6}" type="parTrans" cxnId="{378836BA-D224-4C1B-AD10-169E3E9ADECB}">
      <dgm:prSet/>
      <dgm:spPr/>
      <dgm:t>
        <a:bodyPr/>
        <a:lstStyle/>
        <a:p>
          <a:endParaRPr lang="en-US"/>
        </a:p>
      </dgm:t>
    </dgm:pt>
    <dgm:pt modelId="{CE53C92B-0FB3-44BE-9EC0-1D47FABC8C52}" type="sibTrans" cxnId="{378836BA-D224-4C1B-AD10-169E3E9ADECB}">
      <dgm:prSet/>
      <dgm:spPr/>
      <dgm:t>
        <a:bodyPr/>
        <a:lstStyle/>
        <a:p>
          <a:endParaRPr lang="en-US"/>
        </a:p>
      </dgm:t>
    </dgm:pt>
    <dgm:pt modelId="{FA7E7E11-1663-4324-8FB6-2E1893CA6733}">
      <dgm:prSet phldrT="[Text]"/>
      <dgm:spPr/>
      <dgm:t>
        <a:bodyPr/>
        <a:lstStyle/>
        <a:p>
          <a:endParaRPr lang="en-US" dirty="0"/>
        </a:p>
      </dgm:t>
    </dgm:pt>
    <dgm:pt modelId="{480F77F6-14D2-4083-A3F7-D5689C364053}" type="parTrans" cxnId="{6317CC3B-E675-4E51-A0CC-8B1190E36F44}">
      <dgm:prSet/>
      <dgm:spPr/>
      <dgm:t>
        <a:bodyPr/>
        <a:lstStyle/>
        <a:p>
          <a:endParaRPr lang="en-US"/>
        </a:p>
      </dgm:t>
    </dgm:pt>
    <dgm:pt modelId="{DEAD39F6-A851-4056-8D3F-CB5E23AADAFF}" type="sibTrans" cxnId="{6317CC3B-E675-4E51-A0CC-8B1190E36F44}">
      <dgm:prSet/>
      <dgm:spPr/>
      <dgm:t>
        <a:bodyPr/>
        <a:lstStyle/>
        <a:p>
          <a:endParaRPr lang="en-US"/>
        </a:p>
      </dgm:t>
    </dgm:pt>
    <dgm:pt modelId="{6F5BFA06-AF73-4EFC-9111-7381FF1D6D6B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</a:rPr>
            <a:t>ÁFA </a:t>
          </a:r>
          <a:r>
            <a:rPr lang="en-US" dirty="0" err="1" smtClean="0">
              <a:solidFill>
                <a:srgbClr val="0F5494"/>
              </a:solidFill>
            </a:rPr>
            <a:t>bevallására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és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befizetésére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vonatkozó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különös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szabályozások</a:t>
          </a:r>
          <a:r>
            <a:rPr lang="en-US" dirty="0" smtClean="0">
              <a:solidFill>
                <a:srgbClr val="0F5494"/>
              </a:solidFill>
            </a:rPr>
            <a:t> (</a:t>
          </a:r>
          <a:r>
            <a:rPr lang="hu-HU" dirty="0" smtClean="0">
              <a:solidFill>
                <a:srgbClr val="0F5494"/>
              </a:solidFill>
            </a:rPr>
            <a:t>elsősorban postai szolgáltató vagy gyorsposta-szolgálat</a:t>
          </a:r>
          <a:r>
            <a:rPr lang="en-US" dirty="0" smtClean="0">
              <a:solidFill>
                <a:srgbClr val="0F5494"/>
              </a:solidFill>
            </a:rPr>
            <a:t>).</a:t>
          </a:r>
          <a:endParaRPr lang="en-US" dirty="0">
            <a:solidFill>
              <a:srgbClr val="0F5494"/>
            </a:solidFill>
          </a:endParaRPr>
        </a:p>
      </dgm:t>
    </dgm:pt>
    <dgm:pt modelId="{AB1D8B67-529D-4351-AB7A-6C9F76352327}" type="parTrans" cxnId="{501C7588-4C1F-41D4-B3A6-A86940F5D51F}">
      <dgm:prSet/>
      <dgm:spPr/>
      <dgm:t>
        <a:bodyPr/>
        <a:lstStyle/>
        <a:p>
          <a:endParaRPr lang="en-US"/>
        </a:p>
      </dgm:t>
    </dgm:pt>
    <dgm:pt modelId="{15C549B2-6ACA-4B59-AE93-7A06E0FDBA9F}" type="sibTrans" cxnId="{501C7588-4C1F-41D4-B3A6-A86940F5D51F}">
      <dgm:prSet/>
      <dgm:spPr/>
      <dgm:t>
        <a:bodyPr/>
        <a:lstStyle/>
        <a:p>
          <a:endParaRPr lang="en-US"/>
        </a:p>
      </dgm:t>
    </dgm:pt>
    <dgm:pt modelId="{5CCB0725-7605-4429-904F-4C5A1C345703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Minden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behozott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termék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után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 (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értékt</a:t>
          </a:r>
          <a:r>
            <a:rPr lang="hu-HU" dirty="0" smtClean="0">
              <a:solidFill>
                <a:srgbClr val="0F5494"/>
              </a:solidFill>
              <a:sym typeface="Wingdings" panose="05000000000000000000" pitchFamily="2" charset="2"/>
            </a:rPr>
            <a:t>ő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l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függetlenül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)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áfát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kell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 </a:t>
          </a:r>
          <a:r>
            <a:rPr lang="en-US" dirty="0" err="1" smtClean="0">
              <a:solidFill>
                <a:srgbClr val="0F5494"/>
              </a:solidFill>
              <a:sym typeface="Wingdings" panose="05000000000000000000" pitchFamily="2" charset="2"/>
            </a:rPr>
            <a:t>fizetni</a:t>
          </a:r>
          <a:r>
            <a:rPr lang="en-US" dirty="0" smtClean="0">
              <a:solidFill>
                <a:srgbClr val="0F5494"/>
              </a:solidFill>
              <a:sym typeface="Wingdings" panose="05000000000000000000" pitchFamily="2" charset="2"/>
            </a:rPr>
            <a:t>.</a:t>
          </a:r>
          <a:endParaRPr lang="en-US" dirty="0">
            <a:solidFill>
              <a:srgbClr val="0F5494"/>
            </a:solidFill>
          </a:endParaRPr>
        </a:p>
      </dgm:t>
    </dgm:pt>
    <dgm:pt modelId="{5B8E9805-73DE-41EF-B5D6-4E7DC56629C6}" type="sibTrans" cxnId="{19159C08-602E-434E-8308-1F094C61CB93}">
      <dgm:prSet/>
      <dgm:spPr/>
      <dgm:t>
        <a:bodyPr/>
        <a:lstStyle/>
        <a:p>
          <a:endParaRPr lang="en-US"/>
        </a:p>
      </dgm:t>
    </dgm:pt>
    <dgm:pt modelId="{6762512A-6A15-47EB-B5BD-331C49E3D64B}" type="parTrans" cxnId="{19159C08-602E-434E-8308-1F094C61CB93}">
      <dgm:prSet/>
      <dgm:spPr/>
      <dgm:t>
        <a:bodyPr/>
        <a:lstStyle/>
        <a:p>
          <a:endParaRPr lang="en-US"/>
        </a:p>
      </dgm:t>
    </dgm:pt>
    <dgm:pt modelId="{8200798F-6754-4A9B-85BB-A3B42393A774}">
      <dgm:prSet phldrT="[Text]" custT="1"/>
      <dgm:spPr>
        <a:solidFill>
          <a:srgbClr val="0F5494"/>
        </a:solidFill>
      </dgm:spPr>
      <dgm:t>
        <a:bodyPr/>
        <a:lstStyle/>
        <a:p>
          <a:r>
            <a:rPr lang="fr-BE" sz="2200" dirty="0" smtClean="0"/>
            <a:t>M</a:t>
          </a:r>
          <a:r>
            <a:rPr lang="hu-HU" sz="2200" dirty="0" err="1" smtClean="0"/>
            <a:t>egszűn</a:t>
          </a:r>
          <a:r>
            <a:rPr lang="fr-BE" sz="2200" dirty="0" err="1" smtClean="0"/>
            <a:t>ik</a:t>
          </a:r>
          <a:r>
            <a:rPr lang="hu-HU" sz="2200" dirty="0" smtClean="0"/>
            <a:t> a 22 eurónál kisebb értékű postai küldemények </a:t>
          </a:r>
          <a:r>
            <a:rPr lang="fr-BE" sz="2200" dirty="0" err="1" smtClean="0"/>
            <a:t>áfa</a:t>
          </a:r>
          <a:r>
            <a:rPr lang="hu-HU" sz="2200" dirty="0" smtClean="0"/>
            <a:t>mentesség</a:t>
          </a:r>
          <a:r>
            <a:rPr lang="fr-BE" sz="2200" dirty="0" smtClean="0"/>
            <a:t>e</a:t>
          </a:r>
          <a:r>
            <a:rPr lang="hu-HU" sz="2200" dirty="0" smtClean="0"/>
            <a:t> </a:t>
          </a:r>
          <a:endParaRPr lang="en-US" sz="2200" dirty="0"/>
        </a:p>
      </dgm:t>
    </dgm:pt>
    <dgm:pt modelId="{1ADA84A0-917E-4C11-8AC5-86CE8DEEC84C}" type="sibTrans" cxnId="{7DE1D6AD-FF93-4BAC-A161-F92533D45894}">
      <dgm:prSet/>
      <dgm:spPr/>
      <dgm:t>
        <a:bodyPr/>
        <a:lstStyle/>
        <a:p>
          <a:endParaRPr lang="en-US"/>
        </a:p>
      </dgm:t>
    </dgm:pt>
    <dgm:pt modelId="{9FACB981-A567-4172-8B46-C85FE92823B1}" type="parTrans" cxnId="{7DE1D6AD-FF93-4BAC-A161-F92533D45894}">
      <dgm:prSet/>
      <dgm:spPr/>
      <dgm:t>
        <a:bodyPr/>
        <a:lstStyle/>
        <a:p>
          <a:endParaRPr lang="en-US"/>
        </a:p>
      </dgm:t>
    </dgm:pt>
    <dgm:pt modelId="{51F381D2-98BF-4F26-9F0A-B4C0AD7499E5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</a:rPr>
            <a:t>A 150 </a:t>
          </a:r>
          <a:r>
            <a:rPr lang="en-US" dirty="0" err="1" smtClean="0">
              <a:solidFill>
                <a:srgbClr val="0F5494"/>
              </a:solidFill>
            </a:rPr>
            <a:t>eurós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értékhatár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vámmentessége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nem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en-US" dirty="0" err="1" smtClean="0">
              <a:solidFill>
                <a:srgbClr val="0F5494"/>
              </a:solidFill>
            </a:rPr>
            <a:t>változik</a:t>
          </a:r>
          <a:r>
            <a:rPr lang="en-US" dirty="0" smtClean="0">
              <a:solidFill>
                <a:srgbClr val="0F5494"/>
              </a:solidFill>
            </a:rPr>
            <a:t>.</a:t>
          </a:r>
          <a:endParaRPr lang="en-US" dirty="0">
            <a:solidFill>
              <a:srgbClr val="0F5494"/>
            </a:solidFill>
          </a:endParaRPr>
        </a:p>
      </dgm:t>
    </dgm:pt>
    <dgm:pt modelId="{469DE507-A9D5-4F6A-9444-DD609A049BCB}" type="parTrans" cxnId="{A495AE56-CB47-4B42-859E-18001A2415F7}">
      <dgm:prSet/>
      <dgm:spPr/>
      <dgm:t>
        <a:bodyPr/>
        <a:lstStyle/>
        <a:p>
          <a:endParaRPr lang="en-US"/>
        </a:p>
      </dgm:t>
    </dgm:pt>
    <dgm:pt modelId="{CEF6C131-BFFA-40EE-9957-9A6CA27F8068}" type="sibTrans" cxnId="{A495AE56-CB47-4B42-859E-18001A2415F7}">
      <dgm:prSet/>
      <dgm:spPr/>
      <dgm:t>
        <a:bodyPr/>
        <a:lstStyle/>
        <a:p>
          <a:endParaRPr lang="en-US"/>
        </a:p>
      </dgm:t>
    </dgm:pt>
    <dgm:pt modelId="{D80146E5-7000-4A59-8BA8-48863929BB7B}" type="pres">
      <dgm:prSet presAssocID="{ECE810C2-B5DF-4609-915D-73A44FC6FB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3B0366-352D-4F3F-AE5F-8C829E7F44E0}" type="pres">
      <dgm:prSet presAssocID="{8200798F-6754-4A9B-85BB-A3B42393A774}" presName="parentLin" presStyleCnt="0"/>
      <dgm:spPr/>
    </dgm:pt>
    <dgm:pt modelId="{CF1E5D3E-ABEC-48C4-ACE2-097C3135FD92}" type="pres">
      <dgm:prSet presAssocID="{8200798F-6754-4A9B-85BB-A3B42393A77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EB50A92-C3DA-4DFF-9731-46C555B5FFAA}" type="pres">
      <dgm:prSet presAssocID="{8200798F-6754-4A9B-85BB-A3B42393A774}" presName="parentText" presStyleLbl="node1" presStyleIdx="0" presStyleCnt="3" custScaleX="150037" custScaleY="16198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12F4C-B5AC-4D1A-A60C-72C545333219}" type="pres">
      <dgm:prSet presAssocID="{8200798F-6754-4A9B-85BB-A3B42393A774}" presName="negativeSpace" presStyleCnt="0"/>
      <dgm:spPr/>
    </dgm:pt>
    <dgm:pt modelId="{322D8CC2-72EE-402B-872C-F3681AD4C51B}" type="pres">
      <dgm:prSet presAssocID="{8200798F-6754-4A9B-85BB-A3B42393A774}" presName="childText" presStyleLbl="conFgAcc1" presStyleIdx="0" presStyleCnt="3" custLinFactNeighborX="126" custLinFactNeighborY="23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1C105-DB0B-4657-A6C6-837DD33A8D36}" type="pres">
      <dgm:prSet presAssocID="{1ADA84A0-917E-4C11-8AC5-86CE8DEEC84C}" presName="spaceBetweenRectangles" presStyleCnt="0"/>
      <dgm:spPr/>
    </dgm:pt>
    <dgm:pt modelId="{CD895124-7502-45D0-9EB4-C8BDC7182E5C}" type="pres">
      <dgm:prSet presAssocID="{7F082597-83CD-444A-90A0-D4C88CCE5E3C}" presName="parentLin" presStyleCnt="0"/>
      <dgm:spPr/>
    </dgm:pt>
    <dgm:pt modelId="{5A6EFA3F-C4A4-43BD-A63C-A87752E67760}" type="pres">
      <dgm:prSet presAssocID="{7F082597-83CD-444A-90A0-D4C88CCE5E3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3CC6661-A0FB-4166-8EA5-6051D425AD5A}" type="pres">
      <dgm:prSet presAssocID="{7F082597-83CD-444A-90A0-D4C88CCE5E3C}" presName="parentText" presStyleLbl="node1" presStyleIdx="1" presStyleCnt="3" custScaleX="1124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2C5D7-1C07-48BB-B122-2AAAF650A19D}" type="pres">
      <dgm:prSet presAssocID="{7F082597-83CD-444A-90A0-D4C88CCE5E3C}" presName="negativeSpace" presStyleCnt="0"/>
      <dgm:spPr/>
    </dgm:pt>
    <dgm:pt modelId="{620CA3B1-3924-4E22-8C1A-30F7B466DFAD}" type="pres">
      <dgm:prSet presAssocID="{7F082597-83CD-444A-90A0-D4C88CCE5E3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BD31E3-712B-49A7-B0C0-7DD1BDDDE203}" type="pres">
      <dgm:prSet presAssocID="{7F2AEF25-E2DA-4E99-AA4A-58FA457CED09}" presName="spaceBetweenRectangles" presStyleCnt="0"/>
      <dgm:spPr/>
    </dgm:pt>
    <dgm:pt modelId="{40E1D744-2A7C-4CCB-BF80-49DEC3EDF01A}" type="pres">
      <dgm:prSet presAssocID="{6B9EDA95-CCE6-408F-904C-D3BFB1DEF347}" presName="parentLin" presStyleCnt="0"/>
      <dgm:spPr/>
    </dgm:pt>
    <dgm:pt modelId="{D358CD7C-EF23-4DC8-AC20-1EDD64C7E240}" type="pres">
      <dgm:prSet presAssocID="{6B9EDA95-CCE6-408F-904C-D3BFB1DEF34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70C0EFD-53BA-4394-A157-0355EA4F84DD}" type="pres">
      <dgm:prSet presAssocID="{6B9EDA95-CCE6-408F-904C-D3BFB1DEF347}" presName="parentText" presStyleLbl="node1" presStyleIdx="2" presStyleCnt="3" custScaleX="1124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B511C-FB61-48F2-8D6C-1F5812BEEBA2}" type="pres">
      <dgm:prSet presAssocID="{6B9EDA95-CCE6-408F-904C-D3BFB1DEF347}" presName="negativeSpace" presStyleCnt="0"/>
      <dgm:spPr/>
    </dgm:pt>
    <dgm:pt modelId="{FAEFB02E-55CB-4A18-B4A6-470746985665}" type="pres">
      <dgm:prSet presAssocID="{6B9EDA95-CCE6-408F-904C-D3BFB1DEF34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7BA9F0-FBEE-402D-8F5F-DA5AB135DFE0}" type="presOf" srcId="{6B9EDA95-CCE6-408F-904C-D3BFB1DEF347}" destId="{070C0EFD-53BA-4394-A157-0355EA4F84DD}" srcOrd="1" destOrd="0" presId="urn:microsoft.com/office/officeart/2005/8/layout/list1"/>
    <dgm:cxn modelId="{A495AE56-CB47-4B42-859E-18001A2415F7}" srcId="{8200798F-6754-4A9B-85BB-A3B42393A774}" destId="{51F381D2-98BF-4F26-9F0A-B4C0AD7499E5}" srcOrd="1" destOrd="0" parTransId="{469DE507-A9D5-4F6A-9444-DD609A049BCB}" sibTransId="{CEF6C131-BFFA-40EE-9957-9A6CA27F8068}"/>
    <dgm:cxn modelId="{501C7588-4C1F-41D4-B3A6-A86940F5D51F}" srcId="{7F082597-83CD-444A-90A0-D4C88CCE5E3C}" destId="{6F5BFA06-AF73-4EFC-9111-7381FF1D6D6B}" srcOrd="1" destOrd="0" parTransId="{AB1D8B67-529D-4351-AB7A-6C9F76352327}" sibTransId="{15C549B2-6ACA-4B59-AE93-7A06E0FDBA9F}"/>
    <dgm:cxn modelId="{A38569C9-7131-4C51-9607-355456A509E9}" type="presOf" srcId="{51F381D2-98BF-4F26-9F0A-B4C0AD7499E5}" destId="{322D8CC2-72EE-402B-872C-F3681AD4C51B}" srcOrd="0" destOrd="1" presId="urn:microsoft.com/office/officeart/2005/8/layout/list1"/>
    <dgm:cxn modelId="{859BE19F-2D82-489A-9E64-EE1CEE7FCB9A}" srcId="{ECE810C2-B5DF-4609-915D-73A44FC6FB3D}" destId="{7F082597-83CD-444A-90A0-D4C88CCE5E3C}" srcOrd="1" destOrd="0" parTransId="{17BF8BB0-368A-4AFC-919F-D9CDD8672B54}" sibTransId="{7F2AEF25-E2DA-4E99-AA4A-58FA457CED09}"/>
    <dgm:cxn modelId="{28AC5E27-6C39-4098-8478-5A405AAC9D0D}" type="presOf" srcId="{6F5BFA06-AF73-4EFC-9111-7381FF1D6D6B}" destId="{620CA3B1-3924-4E22-8C1A-30F7B466DFAD}" srcOrd="0" destOrd="1" presId="urn:microsoft.com/office/officeart/2005/8/layout/list1"/>
    <dgm:cxn modelId="{7DE1D6AD-FF93-4BAC-A161-F92533D45894}" srcId="{ECE810C2-B5DF-4609-915D-73A44FC6FB3D}" destId="{8200798F-6754-4A9B-85BB-A3B42393A774}" srcOrd="0" destOrd="0" parTransId="{9FACB981-A567-4172-8B46-C85FE92823B1}" sibTransId="{1ADA84A0-917E-4C11-8AC5-86CE8DEEC84C}"/>
    <dgm:cxn modelId="{6F22AC50-53C9-4EA6-B80A-AE9F5CCE5B31}" type="presOf" srcId="{5CCB0725-7605-4429-904F-4C5A1C345703}" destId="{322D8CC2-72EE-402B-872C-F3681AD4C51B}" srcOrd="0" destOrd="0" presId="urn:microsoft.com/office/officeart/2005/8/layout/list1"/>
    <dgm:cxn modelId="{8B77D2AF-FD75-4D3B-BD0B-34B1FEC4416D}" type="presOf" srcId="{8200798F-6754-4A9B-85BB-A3B42393A774}" destId="{DEB50A92-C3DA-4DFF-9731-46C555B5FFAA}" srcOrd="1" destOrd="0" presId="urn:microsoft.com/office/officeart/2005/8/layout/list1"/>
    <dgm:cxn modelId="{905C9E86-054C-4D17-BA03-DC7E08849612}" type="presOf" srcId="{7F082597-83CD-444A-90A0-D4C88CCE5E3C}" destId="{F3CC6661-A0FB-4166-8EA5-6051D425AD5A}" srcOrd="1" destOrd="0" presId="urn:microsoft.com/office/officeart/2005/8/layout/list1"/>
    <dgm:cxn modelId="{378836BA-D224-4C1B-AD10-169E3E9ADECB}" srcId="{ECE810C2-B5DF-4609-915D-73A44FC6FB3D}" destId="{6B9EDA95-CCE6-408F-904C-D3BFB1DEF347}" srcOrd="2" destOrd="0" parTransId="{57DC8098-69D0-4C13-8671-ED62A4728DD6}" sibTransId="{CE53C92B-0FB3-44BE-9EC0-1D47FABC8C52}"/>
    <dgm:cxn modelId="{09FF3A8A-63F7-4418-833F-8ED76094AF1A}" type="presOf" srcId="{23CDDE55-8DD6-4368-8911-6F81FC80CCD4}" destId="{620CA3B1-3924-4E22-8C1A-30F7B466DFAD}" srcOrd="0" destOrd="0" presId="urn:microsoft.com/office/officeart/2005/8/layout/list1"/>
    <dgm:cxn modelId="{AA7B5E00-B7DC-4E59-A710-894F8D4E3456}" type="presOf" srcId="{6B9EDA95-CCE6-408F-904C-D3BFB1DEF347}" destId="{D358CD7C-EF23-4DC8-AC20-1EDD64C7E240}" srcOrd="0" destOrd="0" presId="urn:microsoft.com/office/officeart/2005/8/layout/list1"/>
    <dgm:cxn modelId="{C794F687-1304-481B-9628-C28A99D59FD7}" type="presOf" srcId="{8200798F-6754-4A9B-85BB-A3B42393A774}" destId="{CF1E5D3E-ABEC-48C4-ACE2-097C3135FD92}" srcOrd="0" destOrd="0" presId="urn:microsoft.com/office/officeart/2005/8/layout/list1"/>
    <dgm:cxn modelId="{58DD5A2A-0141-4430-9553-A480C3AFEA95}" srcId="{7F082597-83CD-444A-90A0-D4C88CCE5E3C}" destId="{23CDDE55-8DD6-4368-8911-6F81FC80CCD4}" srcOrd="0" destOrd="0" parTransId="{93BC592A-3F30-4C17-B862-114990977DE3}" sibTransId="{FC711436-1A08-4952-95A1-DC90E6428FAD}"/>
    <dgm:cxn modelId="{4579A7B2-4B33-4370-87B0-1C8A1FD1CDF7}" type="presOf" srcId="{FA7E7E11-1663-4324-8FB6-2E1893CA6733}" destId="{FAEFB02E-55CB-4A18-B4A6-470746985665}" srcOrd="0" destOrd="0" presId="urn:microsoft.com/office/officeart/2005/8/layout/list1"/>
    <dgm:cxn modelId="{19159C08-602E-434E-8308-1F094C61CB93}" srcId="{8200798F-6754-4A9B-85BB-A3B42393A774}" destId="{5CCB0725-7605-4429-904F-4C5A1C345703}" srcOrd="0" destOrd="0" parTransId="{6762512A-6A15-47EB-B5BD-331C49E3D64B}" sibTransId="{5B8E9805-73DE-41EF-B5D6-4E7DC56629C6}"/>
    <dgm:cxn modelId="{6317CC3B-E675-4E51-A0CC-8B1190E36F44}" srcId="{6B9EDA95-CCE6-408F-904C-D3BFB1DEF347}" destId="{FA7E7E11-1663-4324-8FB6-2E1893CA6733}" srcOrd="0" destOrd="0" parTransId="{480F77F6-14D2-4083-A3F7-D5689C364053}" sibTransId="{DEAD39F6-A851-4056-8D3F-CB5E23AADAFF}"/>
    <dgm:cxn modelId="{E5579A69-3DF6-4C2A-A829-F467C4CAA25E}" type="presOf" srcId="{7F082597-83CD-444A-90A0-D4C88CCE5E3C}" destId="{5A6EFA3F-C4A4-43BD-A63C-A87752E67760}" srcOrd="0" destOrd="0" presId="urn:microsoft.com/office/officeart/2005/8/layout/list1"/>
    <dgm:cxn modelId="{99F0C077-00EF-4917-A7E4-B5A10A91BE55}" type="presOf" srcId="{ECE810C2-B5DF-4609-915D-73A44FC6FB3D}" destId="{D80146E5-7000-4A59-8BA8-48863929BB7B}" srcOrd="0" destOrd="0" presId="urn:microsoft.com/office/officeart/2005/8/layout/list1"/>
    <dgm:cxn modelId="{EEB92607-9103-4C41-B865-D6E206A467BC}" type="presParOf" srcId="{D80146E5-7000-4A59-8BA8-48863929BB7B}" destId="{133B0366-352D-4F3F-AE5F-8C829E7F44E0}" srcOrd="0" destOrd="0" presId="urn:microsoft.com/office/officeart/2005/8/layout/list1"/>
    <dgm:cxn modelId="{43820AF5-04CB-4FD8-ABCF-D4B98CFB5D8C}" type="presParOf" srcId="{133B0366-352D-4F3F-AE5F-8C829E7F44E0}" destId="{CF1E5D3E-ABEC-48C4-ACE2-097C3135FD92}" srcOrd="0" destOrd="0" presId="urn:microsoft.com/office/officeart/2005/8/layout/list1"/>
    <dgm:cxn modelId="{34E9C13F-F517-4D09-93D0-2C1EA01A7A90}" type="presParOf" srcId="{133B0366-352D-4F3F-AE5F-8C829E7F44E0}" destId="{DEB50A92-C3DA-4DFF-9731-46C555B5FFAA}" srcOrd="1" destOrd="0" presId="urn:microsoft.com/office/officeart/2005/8/layout/list1"/>
    <dgm:cxn modelId="{C02021F0-9B14-4427-BB6D-9037E4056010}" type="presParOf" srcId="{D80146E5-7000-4A59-8BA8-48863929BB7B}" destId="{5FF12F4C-B5AC-4D1A-A60C-72C545333219}" srcOrd="1" destOrd="0" presId="urn:microsoft.com/office/officeart/2005/8/layout/list1"/>
    <dgm:cxn modelId="{411E2FC6-267B-4A29-92B2-9DF6118C9ECC}" type="presParOf" srcId="{D80146E5-7000-4A59-8BA8-48863929BB7B}" destId="{322D8CC2-72EE-402B-872C-F3681AD4C51B}" srcOrd="2" destOrd="0" presId="urn:microsoft.com/office/officeart/2005/8/layout/list1"/>
    <dgm:cxn modelId="{5B10FD42-9E24-4DEE-875E-64C0715ACC9B}" type="presParOf" srcId="{D80146E5-7000-4A59-8BA8-48863929BB7B}" destId="{7071C105-DB0B-4657-A6C6-837DD33A8D36}" srcOrd="3" destOrd="0" presId="urn:microsoft.com/office/officeart/2005/8/layout/list1"/>
    <dgm:cxn modelId="{EF543D3F-3ECC-4072-B523-7E698578E827}" type="presParOf" srcId="{D80146E5-7000-4A59-8BA8-48863929BB7B}" destId="{CD895124-7502-45D0-9EB4-C8BDC7182E5C}" srcOrd="4" destOrd="0" presId="urn:microsoft.com/office/officeart/2005/8/layout/list1"/>
    <dgm:cxn modelId="{088A8752-C4D0-4961-A223-98603FA3512C}" type="presParOf" srcId="{CD895124-7502-45D0-9EB4-C8BDC7182E5C}" destId="{5A6EFA3F-C4A4-43BD-A63C-A87752E67760}" srcOrd="0" destOrd="0" presId="urn:microsoft.com/office/officeart/2005/8/layout/list1"/>
    <dgm:cxn modelId="{496E49CE-44B4-4523-AE87-1D45EB335188}" type="presParOf" srcId="{CD895124-7502-45D0-9EB4-C8BDC7182E5C}" destId="{F3CC6661-A0FB-4166-8EA5-6051D425AD5A}" srcOrd="1" destOrd="0" presId="urn:microsoft.com/office/officeart/2005/8/layout/list1"/>
    <dgm:cxn modelId="{7D0EE820-7CE9-49A2-980B-A46C975EE49D}" type="presParOf" srcId="{D80146E5-7000-4A59-8BA8-48863929BB7B}" destId="{A0E2C5D7-1C07-48BB-B122-2AAAF650A19D}" srcOrd="5" destOrd="0" presId="urn:microsoft.com/office/officeart/2005/8/layout/list1"/>
    <dgm:cxn modelId="{C210EE67-AB88-45D0-A05D-DA0F663079B5}" type="presParOf" srcId="{D80146E5-7000-4A59-8BA8-48863929BB7B}" destId="{620CA3B1-3924-4E22-8C1A-30F7B466DFAD}" srcOrd="6" destOrd="0" presId="urn:microsoft.com/office/officeart/2005/8/layout/list1"/>
    <dgm:cxn modelId="{5AAB4622-604B-4018-835C-19336248E8B8}" type="presParOf" srcId="{D80146E5-7000-4A59-8BA8-48863929BB7B}" destId="{E4BD31E3-712B-49A7-B0C0-7DD1BDDDE203}" srcOrd="7" destOrd="0" presId="urn:microsoft.com/office/officeart/2005/8/layout/list1"/>
    <dgm:cxn modelId="{45834B58-7DB1-46E7-8D99-9A69B967636D}" type="presParOf" srcId="{D80146E5-7000-4A59-8BA8-48863929BB7B}" destId="{40E1D744-2A7C-4CCB-BF80-49DEC3EDF01A}" srcOrd="8" destOrd="0" presId="urn:microsoft.com/office/officeart/2005/8/layout/list1"/>
    <dgm:cxn modelId="{336B66AE-C7CC-4ED4-AC39-6021284D96FF}" type="presParOf" srcId="{40E1D744-2A7C-4CCB-BF80-49DEC3EDF01A}" destId="{D358CD7C-EF23-4DC8-AC20-1EDD64C7E240}" srcOrd="0" destOrd="0" presId="urn:microsoft.com/office/officeart/2005/8/layout/list1"/>
    <dgm:cxn modelId="{F6E84D4F-7329-4A59-9E7D-5E5D362DB9A9}" type="presParOf" srcId="{40E1D744-2A7C-4CCB-BF80-49DEC3EDF01A}" destId="{070C0EFD-53BA-4394-A157-0355EA4F84DD}" srcOrd="1" destOrd="0" presId="urn:microsoft.com/office/officeart/2005/8/layout/list1"/>
    <dgm:cxn modelId="{BB6BD3D0-0DD5-4BE0-8BCA-96C6FB27E4DF}" type="presParOf" srcId="{D80146E5-7000-4A59-8BA8-48863929BB7B}" destId="{1F6B511C-FB61-48F2-8D6C-1F5812BEEBA2}" srcOrd="9" destOrd="0" presId="urn:microsoft.com/office/officeart/2005/8/layout/list1"/>
    <dgm:cxn modelId="{5C5DBE3A-C905-429F-AF40-8913B152D6D4}" type="presParOf" srcId="{D80146E5-7000-4A59-8BA8-48863929BB7B}" destId="{FAEFB02E-55CB-4A18-B4A6-47074698566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E810C2-B5DF-4609-915D-73A44FC6FB3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082597-83CD-444A-90A0-D4C88CCE5E3C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sz="2200" b="0" dirty="0" err="1" smtClean="0"/>
            <a:t>Behozatalkor</a:t>
          </a:r>
          <a:r>
            <a:rPr lang="en-GB" sz="2200" b="0" dirty="0" smtClean="0"/>
            <a:t> </a:t>
          </a:r>
          <a:r>
            <a:rPr lang="en-GB" sz="2200" b="0" dirty="0" err="1" smtClean="0"/>
            <a:t>az</a:t>
          </a:r>
          <a:r>
            <a:rPr lang="en-GB" sz="2200" b="0" dirty="0" smtClean="0"/>
            <a:t> IOSS </a:t>
          </a:r>
          <a:r>
            <a:rPr lang="en-GB" sz="2200" b="0" dirty="0" err="1" smtClean="0"/>
            <a:t>küldemény</a:t>
          </a:r>
          <a:r>
            <a:rPr lang="en-GB" sz="2200" b="0" dirty="0" smtClean="0"/>
            <a:t> </a:t>
          </a:r>
          <a:r>
            <a:rPr lang="en-GB" sz="2200" b="0" dirty="0" err="1" smtClean="0"/>
            <a:t>áfamentes</a:t>
          </a:r>
          <a:r>
            <a:rPr lang="en-GB" sz="2200" b="0" dirty="0" smtClean="0"/>
            <a:t>, ha:</a:t>
          </a:r>
          <a:endParaRPr lang="en-US" sz="2200" dirty="0"/>
        </a:p>
      </dgm:t>
    </dgm:pt>
    <dgm:pt modelId="{17BF8BB0-368A-4AFC-919F-D9CDD8672B54}" type="parTrans" cxnId="{859BE19F-2D82-489A-9E64-EE1CEE7FCB9A}">
      <dgm:prSet/>
      <dgm:spPr/>
      <dgm:t>
        <a:bodyPr/>
        <a:lstStyle/>
        <a:p>
          <a:endParaRPr lang="en-US"/>
        </a:p>
      </dgm:t>
    </dgm:pt>
    <dgm:pt modelId="{7F2AEF25-E2DA-4E99-AA4A-58FA457CED09}" type="sibTrans" cxnId="{859BE19F-2D82-489A-9E64-EE1CEE7FCB9A}">
      <dgm:prSet/>
      <dgm:spPr/>
      <dgm:t>
        <a:bodyPr/>
        <a:lstStyle/>
        <a:p>
          <a:endParaRPr lang="en-US"/>
        </a:p>
      </dgm:t>
    </dgm:pt>
    <dgm:pt modelId="{5CCB0725-7605-4429-904F-4C5A1C345703}">
      <dgm:prSet phldrT="[Text]"/>
      <dgm:spPr/>
      <dgm:t>
        <a:bodyPr/>
        <a:lstStyle/>
        <a:p>
          <a:endParaRPr lang="en-US" dirty="0"/>
        </a:p>
      </dgm:t>
    </dgm:pt>
    <dgm:pt modelId="{5B8E9805-73DE-41EF-B5D6-4E7DC56629C6}" type="sibTrans" cxnId="{19159C08-602E-434E-8308-1F094C61CB93}">
      <dgm:prSet/>
      <dgm:spPr/>
      <dgm:t>
        <a:bodyPr/>
        <a:lstStyle/>
        <a:p>
          <a:endParaRPr lang="en-US"/>
        </a:p>
      </dgm:t>
    </dgm:pt>
    <dgm:pt modelId="{6762512A-6A15-47EB-B5BD-331C49E3D64B}" type="parTrans" cxnId="{19159C08-602E-434E-8308-1F094C61CB93}">
      <dgm:prSet/>
      <dgm:spPr/>
      <dgm:t>
        <a:bodyPr/>
        <a:lstStyle/>
        <a:p>
          <a:endParaRPr lang="en-US"/>
        </a:p>
      </dgm:t>
    </dgm:pt>
    <dgm:pt modelId="{8200798F-6754-4A9B-85BB-A3B42393A774}">
      <dgm:prSet phldrT="[Text]" custT="1"/>
      <dgm:spPr>
        <a:solidFill>
          <a:srgbClr val="0F5494"/>
        </a:solidFill>
      </dgm:spPr>
      <dgm:t>
        <a:bodyPr/>
        <a:lstStyle/>
        <a:p>
          <a:r>
            <a:rPr lang="en-US" sz="2200" b="0" dirty="0" err="1" smtClean="0"/>
            <a:t>Az</a:t>
          </a:r>
          <a:r>
            <a:rPr lang="en-US" sz="2200" b="0" dirty="0" smtClean="0"/>
            <a:t> </a:t>
          </a:r>
          <a:r>
            <a:rPr lang="en-US" sz="2200" b="0" dirty="0" err="1" smtClean="0"/>
            <a:t>adóztatandó</a:t>
          </a:r>
          <a:r>
            <a:rPr lang="en-US" sz="2200" b="0" dirty="0" smtClean="0"/>
            <a:t> </a:t>
          </a:r>
          <a:r>
            <a:rPr lang="en-US" sz="2200" b="0" dirty="0" err="1" smtClean="0"/>
            <a:t>tényállás</a:t>
          </a:r>
          <a:r>
            <a:rPr lang="en-US" sz="2200" b="0" dirty="0" smtClean="0"/>
            <a:t> </a:t>
          </a:r>
          <a:r>
            <a:rPr lang="en-US" sz="2200" b="0" dirty="0" err="1" smtClean="0"/>
            <a:t>az</a:t>
          </a:r>
          <a:r>
            <a:rPr lang="en-US" sz="2200" b="0" dirty="0" smtClean="0"/>
            <a:t> IOSS </a:t>
          </a:r>
          <a:r>
            <a:rPr lang="en-US" sz="2200" b="0" dirty="0" err="1" smtClean="0"/>
            <a:t>esetében</a:t>
          </a:r>
          <a:r>
            <a:rPr lang="en-US" sz="2200" b="0" dirty="0" smtClean="0"/>
            <a:t> </a:t>
          </a:r>
          <a:r>
            <a:rPr lang="en-US" sz="2200" b="0" dirty="0" err="1" smtClean="0"/>
            <a:t>termékértékesítéskor</a:t>
          </a:r>
          <a:r>
            <a:rPr lang="en-US" sz="2200" b="0" dirty="0" smtClean="0"/>
            <a:t> </a:t>
          </a:r>
          <a:r>
            <a:rPr lang="en-US" sz="2200" b="0" dirty="0" err="1" smtClean="0"/>
            <a:t>keletkezik</a:t>
          </a:r>
          <a:r>
            <a:rPr lang="en-US" sz="2200" b="0" dirty="0" smtClean="0"/>
            <a:t>, </a:t>
          </a:r>
          <a:r>
            <a:rPr lang="en-US" sz="2200" b="0" dirty="0" err="1" smtClean="0"/>
            <a:t>nem</a:t>
          </a:r>
          <a:r>
            <a:rPr lang="en-US" sz="2200" b="0" dirty="0" smtClean="0"/>
            <a:t> </a:t>
          </a:r>
          <a:r>
            <a:rPr lang="en-US" sz="2200" b="0" dirty="0" err="1" smtClean="0"/>
            <a:t>pedig</a:t>
          </a:r>
          <a:r>
            <a:rPr lang="en-US" sz="2200" b="0" dirty="0" smtClean="0"/>
            <a:t> </a:t>
          </a:r>
          <a:r>
            <a:rPr lang="en-US" sz="2200" b="0" dirty="0" err="1" smtClean="0"/>
            <a:t>behozatalkor</a:t>
          </a:r>
          <a:r>
            <a:rPr lang="en-US" sz="2200" b="0" dirty="0" smtClean="0"/>
            <a:t>.</a:t>
          </a:r>
          <a:endParaRPr lang="en-US" sz="2200" dirty="0"/>
        </a:p>
      </dgm:t>
    </dgm:pt>
    <dgm:pt modelId="{1ADA84A0-917E-4C11-8AC5-86CE8DEEC84C}" type="sibTrans" cxnId="{7DE1D6AD-FF93-4BAC-A161-F92533D45894}">
      <dgm:prSet/>
      <dgm:spPr/>
      <dgm:t>
        <a:bodyPr/>
        <a:lstStyle/>
        <a:p>
          <a:endParaRPr lang="en-US"/>
        </a:p>
      </dgm:t>
    </dgm:pt>
    <dgm:pt modelId="{9FACB981-A567-4172-8B46-C85FE92823B1}" type="parTrans" cxnId="{7DE1D6AD-FF93-4BAC-A161-F92533D45894}">
      <dgm:prSet/>
      <dgm:spPr/>
      <dgm:t>
        <a:bodyPr/>
        <a:lstStyle/>
        <a:p>
          <a:endParaRPr lang="en-US"/>
        </a:p>
      </dgm:t>
    </dgm:pt>
    <dgm:pt modelId="{23CDDE55-8DD6-4368-8911-6F81FC80CCD4}">
      <dgm:prSet phldrT="[Text]" custT="1"/>
      <dgm:spPr/>
      <dgm:t>
        <a:bodyPr/>
        <a:lstStyle/>
        <a:p>
          <a:r>
            <a:rPr lang="en-GB" sz="1600" dirty="0" smtClean="0">
              <a:solidFill>
                <a:srgbClr val="0F5494"/>
              </a:solidFill>
            </a:rPr>
            <a:t>A </a:t>
          </a:r>
          <a:r>
            <a:rPr lang="en-GB" sz="1600" dirty="0" err="1" smtClean="0">
              <a:solidFill>
                <a:srgbClr val="0F5494"/>
              </a:solidFill>
            </a:rPr>
            <a:t>keresked</a:t>
          </a:r>
          <a:r>
            <a:rPr lang="hu-HU" sz="1600" dirty="0" smtClean="0">
              <a:solidFill>
                <a:srgbClr val="0F5494"/>
              </a:solidFill>
            </a:rPr>
            <a:t>ő</a:t>
          </a:r>
          <a:r>
            <a:rPr lang="en-GB" sz="1600" dirty="0" smtClean="0">
              <a:solidFill>
                <a:srgbClr val="0F5494"/>
              </a:solidFill>
            </a:rPr>
            <a:t> id</a:t>
          </a:r>
          <a:r>
            <a:rPr lang="hu-HU" sz="1600" dirty="0" smtClean="0">
              <a:solidFill>
                <a:srgbClr val="0F5494"/>
              </a:solidFill>
            </a:rPr>
            <a:t>ő</a:t>
          </a:r>
          <a:r>
            <a:rPr lang="en-GB" sz="1600" dirty="0" smtClean="0">
              <a:solidFill>
                <a:srgbClr val="0F5494"/>
              </a:solidFill>
            </a:rPr>
            <a:t>ben </a:t>
          </a:r>
          <a:r>
            <a:rPr lang="en-GB" sz="1600" dirty="0" err="1" smtClean="0">
              <a:solidFill>
                <a:srgbClr val="0F5494"/>
              </a:solidFill>
            </a:rPr>
            <a:t>elküldte</a:t>
          </a:r>
          <a:r>
            <a:rPr lang="en-GB" sz="1600" dirty="0" smtClean="0">
              <a:solidFill>
                <a:srgbClr val="0F5494"/>
              </a:solidFill>
            </a:rPr>
            <a:t> </a:t>
          </a:r>
          <a:r>
            <a:rPr lang="en-GB" sz="1600" dirty="0" err="1" smtClean="0">
              <a:solidFill>
                <a:srgbClr val="0F5494"/>
              </a:solidFill>
            </a:rPr>
            <a:t>az</a:t>
          </a:r>
          <a:r>
            <a:rPr lang="en-GB" sz="1600" dirty="0" smtClean="0">
              <a:solidFill>
                <a:srgbClr val="0F5494"/>
              </a:solidFill>
            </a:rPr>
            <a:t> IOSS </a:t>
          </a:r>
          <a:r>
            <a:rPr lang="en-GB" sz="1600" dirty="0" err="1" smtClean="0">
              <a:solidFill>
                <a:srgbClr val="0F5494"/>
              </a:solidFill>
            </a:rPr>
            <a:t>azonosítóját</a:t>
          </a:r>
          <a:r>
            <a:rPr lang="en-GB" sz="1600" dirty="0" smtClean="0">
              <a:solidFill>
                <a:srgbClr val="0F5494"/>
              </a:solidFill>
            </a:rPr>
            <a:t> a </a:t>
          </a:r>
          <a:r>
            <a:rPr lang="en-GB" sz="1600" dirty="0" err="1" smtClean="0">
              <a:solidFill>
                <a:srgbClr val="0F5494"/>
              </a:solidFill>
            </a:rPr>
            <a:t>vámhatóságnak</a:t>
          </a:r>
          <a:r>
            <a:rPr lang="en-GB" sz="1600" dirty="0" smtClean="0">
              <a:solidFill>
                <a:srgbClr val="0F5494"/>
              </a:solidFill>
            </a:rPr>
            <a:t> (</a:t>
          </a:r>
          <a:r>
            <a:rPr lang="en-US" sz="1600" dirty="0" err="1" smtClean="0">
              <a:solidFill>
                <a:srgbClr val="0F5494"/>
              </a:solidFill>
            </a:rPr>
            <a:t>legkés</a:t>
          </a:r>
          <a:r>
            <a:rPr lang="hu-HU" sz="1600" dirty="0" smtClean="0">
              <a:solidFill>
                <a:srgbClr val="0F5494"/>
              </a:solidFill>
            </a:rPr>
            <a:t>ő</a:t>
          </a:r>
          <a:r>
            <a:rPr lang="en-US" sz="1600" dirty="0" smtClean="0">
              <a:solidFill>
                <a:srgbClr val="0F5494"/>
              </a:solidFill>
            </a:rPr>
            <a:t>bb a </a:t>
          </a:r>
          <a:r>
            <a:rPr lang="en-US" sz="1600" dirty="0" err="1" smtClean="0">
              <a:solidFill>
                <a:srgbClr val="0F5494"/>
              </a:solidFill>
            </a:rPr>
            <a:t>vám-árunyilatkozat</a:t>
          </a:r>
          <a:r>
            <a:rPr lang="hu-HU" sz="1600" dirty="0" err="1" smtClean="0">
              <a:solidFill>
                <a:srgbClr val="0F5494"/>
              </a:solidFill>
            </a:rPr>
            <a:t>ban</a:t>
          </a:r>
          <a:r>
            <a:rPr lang="en-US" sz="1600" dirty="0" smtClean="0">
              <a:solidFill>
                <a:srgbClr val="0F5494"/>
              </a:solidFill>
            </a:rPr>
            <a:t>)</a:t>
          </a:r>
          <a:endParaRPr lang="en-US" sz="1600" dirty="0">
            <a:solidFill>
              <a:srgbClr val="0F5494"/>
            </a:solidFill>
          </a:endParaRPr>
        </a:p>
      </dgm:t>
    </dgm:pt>
    <dgm:pt modelId="{FC711436-1A08-4952-95A1-DC90E6428FAD}" type="sibTrans" cxnId="{58DD5A2A-0141-4430-9553-A480C3AFEA95}">
      <dgm:prSet/>
      <dgm:spPr/>
      <dgm:t>
        <a:bodyPr/>
        <a:lstStyle/>
        <a:p>
          <a:endParaRPr lang="en-US"/>
        </a:p>
      </dgm:t>
    </dgm:pt>
    <dgm:pt modelId="{93BC592A-3F30-4C17-B862-114990977DE3}" type="parTrans" cxnId="{58DD5A2A-0141-4430-9553-A480C3AFEA95}">
      <dgm:prSet/>
      <dgm:spPr/>
      <dgm:t>
        <a:bodyPr/>
        <a:lstStyle/>
        <a:p>
          <a:endParaRPr lang="en-US"/>
        </a:p>
      </dgm:t>
    </dgm:pt>
    <dgm:pt modelId="{255F56D0-9218-4460-87C9-1E15E122572C}">
      <dgm:prSet custT="1"/>
      <dgm:spPr/>
      <dgm:t>
        <a:bodyPr/>
        <a:lstStyle/>
        <a:p>
          <a:pPr rtl="0"/>
          <a:r>
            <a:rPr lang="en-US" sz="1600" dirty="0" smtClean="0">
              <a:solidFill>
                <a:srgbClr val="0F5494"/>
              </a:solidFill>
            </a:rPr>
            <a:t>A </a:t>
          </a:r>
          <a:r>
            <a:rPr lang="en-US" sz="1600" dirty="0" err="1" smtClean="0">
              <a:solidFill>
                <a:srgbClr val="0F5494"/>
              </a:solidFill>
            </a:rPr>
            <a:t>vámhatóság</a:t>
          </a:r>
          <a:r>
            <a:rPr lang="en-US" sz="1600" dirty="0" smtClean="0">
              <a:solidFill>
                <a:srgbClr val="0F5494"/>
              </a:solidFill>
            </a:rPr>
            <a:t> </a:t>
          </a:r>
          <a:r>
            <a:rPr lang="en-US" sz="1600" dirty="0" err="1" smtClean="0">
              <a:solidFill>
                <a:srgbClr val="0F5494"/>
              </a:solidFill>
            </a:rPr>
            <a:t>automatikusan</a:t>
          </a:r>
          <a:r>
            <a:rPr lang="en-US" sz="1600" dirty="0" smtClean="0">
              <a:solidFill>
                <a:srgbClr val="0F5494"/>
              </a:solidFill>
            </a:rPr>
            <a:t> </a:t>
          </a:r>
          <a:r>
            <a:rPr lang="en-US" sz="1600" dirty="0" err="1" smtClean="0">
              <a:solidFill>
                <a:srgbClr val="0F5494"/>
              </a:solidFill>
            </a:rPr>
            <a:t>ellen</a:t>
          </a:r>
          <a:r>
            <a:rPr lang="hu-HU" sz="1600" dirty="0" smtClean="0">
              <a:solidFill>
                <a:srgbClr val="0F5494"/>
              </a:solidFill>
            </a:rPr>
            <a:t>ő</a:t>
          </a:r>
          <a:r>
            <a:rPr lang="en-US" sz="1600" dirty="0" err="1" smtClean="0">
              <a:solidFill>
                <a:srgbClr val="0F5494"/>
              </a:solidFill>
            </a:rPr>
            <a:t>rzi</a:t>
          </a:r>
          <a:r>
            <a:rPr lang="en-US" sz="1600" dirty="0" smtClean="0">
              <a:solidFill>
                <a:srgbClr val="0F5494"/>
              </a:solidFill>
            </a:rPr>
            <a:t> </a:t>
          </a:r>
          <a:r>
            <a:rPr lang="en-US" sz="1600" dirty="0" err="1" smtClean="0">
              <a:solidFill>
                <a:srgbClr val="0F5494"/>
              </a:solidFill>
            </a:rPr>
            <a:t>az</a:t>
          </a:r>
          <a:r>
            <a:rPr lang="en-US" sz="1600" dirty="0" smtClean="0">
              <a:solidFill>
                <a:srgbClr val="0F5494"/>
              </a:solidFill>
            </a:rPr>
            <a:t> IOSS </a:t>
          </a:r>
          <a:r>
            <a:rPr lang="en-US" sz="1600" dirty="0" err="1" smtClean="0">
              <a:solidFill>
                <a:srgbClr val="0F5494"/>
              </a:solidFill>
            </a:rPr>
            <a:t>azonosító</a:t>
          </a:r>
          <a:r>
            <a:rPr lang="en-US" sz="1600" dirty="0" smtClean="0">
              <a:solidFill>
                <a:srgbClr val="0F5494"/>
              </a:solidFill>
            </a:rPr>
            <a:t> </a:t>
          </a:r>
          <a:r>
            <a:rPr lang="en-US" sz="1600" dirty="0" err="1" smtClean="0">
              <a:solidFill>
                <a:srgbClr val="0F5494"/>
              </a:solidFill>
            </a:rPr>
            <a:t>érvényességét</a:t>
          </a:r>
          <a:r>
            <a:rPr lang="en-US" sz="1600" dirty="0" smtClean="0">
              <a:solidFill>
                <a:srgbClr val="0F5494"/>
              </a:solidFill>
            </a:rPr>
            <a:t> </a:t>
          </a:r>
          <a:r>
            <a:rPr lang="en-US" sz="1600" dirty="0" err="1" smtClean="0">
              <a:solidFill>
                <a:srgbClr val="0F5494"/>
              </a:solidFill>
            </a:rPr>
            <a:t>az</a:t>
          </a:r>
          <a:r>
            <a:rPr lang="en-US" sz="1600" dirty="0" smtClean="0">
              <a:solidFill>
                <a:srgbClr val="0F5494"/>
              </a:solidFill>
            </a:rPr>
            <a:t> IOSS </a:t>
          </a:r>
          <a:r>
            <a:rPr lang="en-US" sz="1600" dirty="0" err="1" smtClean="0">
              <a:solidFill>
                <a:srgbClr val="0F5494"/>
              </a:solidFill>
            </a:rPr>
            <a:t>adatbázisban</a:t>
          </a:r>
          <a:endParaRPr lang="en-GB" sz="1600" dirty="0">
            <a:solidFill>
              <a:srgbClr val="0F5494"/>
            </a:solidFill>
          </a:endParaRPr>
        </a:p>
      </dgm:t>
    </dgm:pt>
    <dgm:pt modelId="{6ADD7918-825F-450D-9CCB-849523991750}" type="parTrans" cxnId="{C787593E-D1AF-4228-A92E-BC7C55CE4A73}">
      <dgm:prSet/>
      <dgm:spPr/>
      <dgm:t>
        <a:bodyPr/>
        <a:lstStyle/>
        <a:p>
          <a:endParaRPr lang="en-US"/>
        </a:p>
      </dgm:t>
    </dgm:pt>
    <dgm:pt modelId="{4986F50A-3730-49FA-9B4B-CECDCB35061C}" type="sibTrans" cxnId="{C787593E-D1AF-4228-A92E-BC7C55CE4A73}">
      <dgm:prSet/>
      <dgm:spPr/>
      <dgm:t>
        <a:bodyPr/>
        <a:lstStyle/>
        <a:p>
          <a:endParaRPr lang="en-US"/>
        </a:p>
      </dgm:t>
    </dgm:pt>
    <dgm:pt modelId="{D80146E5-7000-4A59-8BA8-48863929BB7B}" type="pres">
      <dgm:prSet presAssocID="{ECE810C2-B5DF-4609-915D-73A44FC6FB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3B0366-352D-4F3F-AE5F-8C829E7F44E0}" type="pres">
      <dgm:prSet presAssocID="{8200798F-6754-4A9B-85BB-A3B42393A774}" presName="parentLin" presStyleCnt="0"/>
      <dgm:spPr/>
    </dgm:pt>
    <dgm:pt modelId="{CF1E5D3E-ABEC-48C4-ACE2-097C3135FD92}" type="pres">
      <dgm:prSet presAssocID="{8200798F-6754-4A9B-85BB-A3B42393A77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EB50A92-C3DA-4DFF-9731-46C555B5FFAA}" type="pres">
      <dgm:prSet presAssocID="{8200798F-6754-4A9B-85BB-A3B42393A774}" presName="parentText" presStyleLbl="node1" presStyleIdx="0" presStyleCnt="2" custScaleX="127500" custScaleY="18017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12F4C-B5AC-4D1A-A60C-72C545333219}" type="pres">
      <dgm:prSet presAssocID="{8200798F-6754-4A9B-85BB-A3B42393A774}" presName="negativeSpace" presStyleCnt="0"/>
      <dgm:spPr/>
    </dgm:pt>
    <dgm:pt modelId="{322D8CC2-72EE-402B-872C-F3681AD4C51B}" type="pres">
      <dgm:prSet presAssocID="{8200798F-6754-4A9B-85BB-A3B42393A77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1C105-DB0B-4657-A6C6-837DD33A8D36}" type="pres">
      <dgm:prSet presAssocID="{1ADA84A0-917E-4C11-8AC5-86CE8DEEC84C}" presName="spaceBetweenRectangles" presStyleCnt="0"/>
      <dgm:spPr/>
    </dgm:pt>
    <dgm:pt modelId="{CD895124-7502-45D0-9EB4-C8BDC7182E5C}" type="pres">
      <dgm:prSet presAssocID="{7F082597-83CD-444A-90A0-D4C88CCE5E3C}" presName="parentLin" presStyleCnt="0"/>
      <dgm:spPr/>
    </dgm:pt>
    <dgm:pt modelId="{5A6EFA3F-C4A4-43BD-A63C-A87752E67760}" type="pres">
      <dgm:prSet presAssocID="{7F082597-83CD-444A-90A0-D4C88CCE5E3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3CC6661-A0FB-4166-8EA5-6051D425AD5A}" type="pres">
      <dgm:prSet presAssocID="{7F082597-83CD-444A-90A0-D4C88CCE5E3C}" presName="parentText" presStyleLbl="node1" presStyleIdx="1" presStyleCnt="2" custScaleX="1274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2C5D7-1C07-48BB-B122-2AAAF650A19D}" type="pres">
      <dgm:prSet presAssocID="{7F082597-83CD-444A-90A0-D4C88CCE5E3C}" presName="negativeSpace" presStyleCnt="0"/>
      <dgm:spPr/>
    </dgm:pt>
    <dgm:pt modelId="{620CA3B1-3924-4E22-8C1A-30F7B466DFAD}" type="pres">
      <dgm:prSet presAssocID="{7F082597-83CD-444A-90A0-D4C88CCE5E3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159C08-602E-434E-8308-1F094C61CB93}" srcId="{8200798F-6754-4A9B-85BB-A3B42393A774}" destId="{5CCB0725-7605-4429-904F-4C5A1C345703}" srcOrd="0" destOrd="0" parTransId="{6762512A-6A15-47EB-B5BD-331C49E3D64B}" sibTransId="{5B8E9805-73DE-41EF-B5D6-4E7DC56629C6}"/>
    <dgm:cxn modelId="{6F22AC50-53C9-4EA6-B80A-AE9F5CCE5B31}" type="presOf" srcId="{5CCB0725-7605-4429-904F-4C5A1C345703}" destId="{322D8CC2-72EE-402B-872C-F3681AD4C51B}" srcOrd="0" destOrd="0" presId="urn:microsoft.com/office/officeart/2005/8/layout/list1"/>
    <dgm:cxn modelId="{C794F687-1304-481B-9628-C28A99D59FD7}" type="presOf" srcId="{8200798F-6754-4A9B-85BB-A3B42393A774}" destId="{CF1E5D3E-ABEC-48C4-ACE2-097C3135FD92}" srcOrd="0" destOrd="0" presId="urn:microsoft.com/office/officeart/2005/8/layout/list1"/>
    <dgm:cxn modelId="{8B77D2AF-FD75-4D3B-BD0B-34B1FEC4416D}" type="presOf" srcId="{8200798F-6754-4A9B-85BB-A3B42393A774}" destId="{DEB50A92-C3DA-4DFF-9731-46C555B5FFAA}" srcOrd="1" destOrd="0" presId="urn:microsoft.com/office/officeart/2005/8/layout/list1"/>
    <dgm:cxn modelId="{905C9E86-054C-4D17-BA03-DC7E08849612}" type="presOf" srcId="{7F082597-83CD-444A-90A0-D4C88CCE5E3C}" destId="{F3CC6661-A0FB-4166-8EA5-6051D425AD5A}" srcOrd="1" destOrd="0" presId="urn:microsoft.com/office/officeart/2005/8/layout/list1"/>
    <dgm:cxn modelId="{09FF3A8A-63F7-4418-833F-8ED76094AF1A}" type="presOf" srcId="{23CDDE55-8DD6-4368-8911-6F81FC80CCD4}" destId="{620CA3B1-3924-4E22-8C1A-30F7B466DFAD}" srcOrd="0" destOrd="0" presId="urn:microsoft.com/office/officeart/2005/8/layout/list1"/>
    <dgm:cxn modelId="{99F0C077-00EF-4917-A7E4-B5A10A91BE55}" type="presOf" srcId="{ECE810C2-B5DF-4609-915D-73A44FC6FB3D}" destId="{D80146E5-7000-4A59-8BA8-48863929BB7B}" srcOrd="0" destOrd="0" presId="urn:microsoft.com/office/officeart/2005/8/layout/list1"/>
    <dgm:cxn modelId="{7DE1D6AD-FF93-4BAC-A161-F92533D45894}" srcId="{ECE810C2-B5DF-4609-915D-73A44FC6FB3D}" destId="{8200798F-6754-4A9B-85BB-A3B42393A774}" srcOrd="0" destOrd="0" parTransId="{9FACB981-A567-4172-8B46-C85FE92823B1}" sibTransId="{1ADA84A0-917E-4C11-8AC5-86CE8DEEC84C}"/>
    <dgm:cxn modelId="{E5579A69-3DF6-4C2A-A829-F467C4CAA25E}" type="presOf" srcId="{7F082597-83CD-444A-90A0-D4C88CCE5E3C}" destId="{5A6EFA3F-C4A4-43BD-A63C-A87752E67760}" srcOrd="0" destOrd="0" presId="urn:microsoft.com/office/officeart/2005/8/layout/list1"/>
    <dgm:cxn modelId="{7930C3D4-940B-4BAE-917C-7402363C80E4}" type="presOf" srcId="{255F56D0-9218-4460-87C9-1E15E122572C}" destId="{620CA3B1-3924-4E22-8C1A-30F7B466DFAD}" srcOrd="0" destOrd="1" presId="urn:microsoft.com/office/officeart/2005/8/layout/list1"/>
    <dgm:cxn modelId="{C787593E-D1AF-4228-A92E-BC7C55CE4A73}" srcId="{7F082597-83CD-444A-90A0-D4C88CCE5E3C}" destId="{255F56D0-9218-4460-87C9-1E15E122572C}" srcOrd="1" destOrd="0" parTransId="{6ADD7918-825F-450D-9CCB-849523991750}" sibTransId="{4986F50A-3730-49FA-9B4B-CECDCB35061C}"/>
    <dgm:cxn modelId="{859BE19F-2D82-489A-9E64-EE1CEE7FCB9A}" srcId="{ECE810C2-B5DF-4609-915D-73A44FC6FB3D}" destId="{7F082597-83CD-444A-90A0-D4C88CCE5E3C}" srcOrd="1" destOrd="0" parTransId="{17BF8BB0-368A-4AFC-919F-D9CDD8672B54}" sibTransId="{7F2AEF25-E2DA-4E99-AA4A-58FA457CED09}"/>
    <dgm:cxn modelId="{58DD5A2A-0141-4430-9553-A480C3AFEA95}" srcId="{7F082597-83CD-444A-90A0-D4C88CCE5E3C}" destId="{23CDDE55-8DD6-4368-8911-6F81FC80CCD4}" srcOrd="0" destOrd="0" parTransId="{93BC592A-3F30-4C17-B862-114990977DE3}" sibTransId="{FC711436-1A08-4952-95A1-DC90E6428FAD}"/>
    <dgm:cxn modelId="{EEB92607-9103-4C41-B865-D6E206A467BC}" type="presParOf" srcId="{D80146E5-7000-4A59-8BA8-48863929BB7B}" destId="{133B0366-352D-4F3F-AE5F-8C829E7F44E0}" srcOrd="0" destOrd="0" presId="urn:microsoft.com/office/officeart/2005/8/layout/list1"/>
    <dgm:cxn modelId="{43820AF5-04CB-4FD8-ABCF-D4B98CFB5D8C}" type="presParOf" srcId="{133B0366-352D-4F3F-AE5F-8C829E7F44E0}" destId="{CF1E5D3E-ABEC-48C4-ACE2-097C3135FD92}" srcOrd="0" destOrd="0" presId="urn:microsoft.com/office/officeart/2005/8/layout/list1"/>
    <dgm:cxn modelId="{34E9C13F-F517-4D09-93D0-2C1EA01A7A90}" type="presParOf" srcId="{133B0366-352D-4F3F-AE5F-8C829E7F44E0}" destId="{DEB50A92-C3DA-4DFF-9731-46C555B5FFAA}" srcOrd="1" destOrd="0" presId="urn:microsoft.com/office/officeart/2005/8/layout/list1"/>
    <dgm:cxn modelId="{C02021F0-9B14-4427-BB6D-9037E4056010}" type="presParOf" srcId="{D80146E5-7000-4A59-8BA8-48863929BB7B}" destId="{5FF12F4C-B5AC-4D1A-A60C-72C545333219}" srcOrd="1" destOrd="0" presId="urn:microsoft.com/office/officeart/2005/8/layout/list1"/>
    <dgm:cxn modelId="{411E2FC6-267B-4A29-92B2-9DF6118C9ECC}" type="presParOf" srcId="{D80146E5-7000-4A59-8BA8-48863929BB7B}" destId="{322D8CC2-72EE-402B-872C-F3681AD4C51B}" srcOrd="2" destOrd="0" presId="urn:microsoft.com/office/officeart/2005/8/layout/list1"/>
    <dgm:cxn modelId="{5B10FD42-9E24-4DEE-875E-64C0715ACC9B}" type="presParOf" srcId="{D80146E5-7000-4A59-8BA8-48863929BB7B}" destId="{7071C105-DB0B-4657-A6C6-837DD33A8D36}" srcOrd="3" destOrd="0" presId="urn:microsoft.com/office/officeart/2005/8/layout/list1"/>
    <dgm:cxn modelId="{EF543D3F-3ECC-4072-B523-7E698578E827}" type="presParOf" srcId="{D80146E5-7000-4A59-8BA8-48863929BB7B}" destId="{CD895124-7502-45D0-9EB4-C8BDC7182E5C}" srcOrd="4" destOrd="0" presId="urn:microsoft.com/office/officeart/2005/8/layout/list1"/>
    <dgm:cxn modelId="{088A8752-C4D0-4961-A223-98603FA3512C}" type="presParOf" srcId="{CD895124-7502-45D0-9EB4-C8BDC7182E5C}" destId="{5A6EFA3F-C4A4-43BD-A63C-A87752E67760}" srcOrd="0" destOrd="0" presId="urn:microsoft.com/office/officeart/2005/8/layout/list1"/>
    <dgm:cxn modelId="{496E49CE-44B4-4523-AE87-1D45EB335188}" type="presParOf" srcId="{CD895124-7502-45D0-9EB4-C8BDC7182E5C}" destId="{F3CC6661-A0FB-4166-8EA5-6051D425AD5A}" srcOrd="1" destOrd="0" presId="urn:microsoft.com/office/officeart/2005/8/layout/list1"/>
    <dgm:cxn modelId="{7D0EE820-7CE9-49A2-980B-A46C975EE49D}" type="presParOf" srcId="{D80146E5-7000-4A59-8BA8-48863929BB7B}" destId="{A0E2C5D7-1C07-48BB-B122-2AAAF650A19D}" srcOrd="5" destOrd="0" presId="urn:microsoft.com/office/officeart/2005/8/layout/list1"/>
    <dgm:cxn modelId="{C210EE67-AB88-45D0-A05D-DA0F663079B5}" type="presParOf" srcId="{D80146E5-7000-4A59-8BA8-48863929BB7B}" destId="{620CA3B1-3924-4E22-8C1A-30F7B466DFA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76F8B2-8151-4D01-98DE-1F196C45C1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7D878F-4703-462B-86C3-296DC65D2DC1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ÁFA-bevallás és fizetés havonta</a:t>
          </a:r>
          <a:r>
            <a:rPr lang="en-GB" sz="1600" b="0" dirty="0" smtClean="0"/>
            <a:t> – 2021</a:t>
          </a:r>
          <a:r>
            <a:rPr lang="hu-HU" sz="1600" b="0" dirty="0" smtClean="0"/>
            <a:t>. január 1-től</a:t>
          </a:r>
          <a:endParaRPr lang="en-GB" sz="1600" dirty="0"/>
        </a:p>
      </dgm:t>
    </dgm:pt>
    <dgm:pt modelId="{29FF820A-1AF4-47F2-9119-C5D01CAB12CD}" type="parTrans" cxnId="{20F0C0B4-9702-42DA-B877-8DE4252E7375}">
      <dgm:prSet/>
      <dgm:spPr/>
      <dgm:t>
        <a:bodyPr/>
        <a:lstStyle/>
        <a:p>
          <a:endParaRPr lang="en-US"/>
        </a:p>
      </dgm:t>
    </dgm:pt>
    <dgm:pt modelId="{ACB8FB9E-626F-43AC-B7FA-C95D7372B836}" type="sibTrans" cxnId="{20F0C0B4-9702-42DA-B877-8DE4252E7375}">
      <dgm:prSet/>
      <dgm:spPr/>
      <dgm:t>
        <a:bodyPr/>
        <a:lstStyle/>
        <a:p>
          <a:endParaRPr lang="en-US"/>
        </a:p>
      </dgm:t>
    </dgm:pt>
    <dgm:pt modelId="{77F14D94-2774-479B-B8D6-8CFA3B094394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Feltételei</a:t>
          </a:r>
          <a:r>
            <a:rPr lang="en-US" sz="1600" b="0" dirty="0" smtClean="0"/>
            <a:t>: </a:t>
          </a:r>
          <a:endParaRPr lang="en-GB" sz="1600" dirty="0"/>
        </a:p>
      </dgm:t>
    </dgm:pt>
    <dgm:pt modelId="{5F920846-8017-4D54-AD85-835123F1033B}" type="parTrans" cxnId="{DBCD9189-16A5-4E93-9D62-F21781DA980F}">
      <dgm:prSet/>
      <dgm:spPr/>
      <dgm:t>
        <a:bodyPr/>
        <a:lstStyle/>
        <a:p>
          <a:endParaRPr lang="en-US"/>
        </a:p>
      </dgm:t>
    </dgm:pt>
    <dgm:pt modelId="{1DFCD2B4-9F08-4118-9106-1F2C8E005B46}" type="sibTrans" cxnId="{DBCD9189-16A5-4E93-9D62-F21781DA980F}">
      <dgm:prSet/>
      <dgm:spPr/>
      <dgm:t>
        <a:bodyPr/>
        <a:lstStyle/>
        <a:p>
          <a:endParaRPr lang="en-US"/>
        </a:p>
      </dgm:t>
    </dgm:pt>
    <dgm:pt modelId="{DF60BD9E-3257-4B96-A5A3-EB75ED1FBD26}">
      <dgm:prSet custT="1"/>
      <dgm:spPr/>
      <dgm:t>
        <a:bodyPr/>
        <a:lstStyle/>
        <a:p>
          <a:pPr rtl="0"/>
          <a:r>
            <a:rPr lang="hu-HU" sz="1600" baseline="0" dirty="0" smtClean="0">
              <a:solidFill>
                <a:srgbClr val="0F5494"/>
              </a:solidFill>
            </a:rPr>
            <a:t>Az ÁFA nem került bevallásra az IOSS keretében a behozott árukra vonatkozóan </a:t>
          </a:r>
          <a:endParaRPr lang="en-GB" sz="1600" baseline="0" dirty="0">
            <a:solidFill>
              <a:srgbClr val="0F5494"/>
            </a:solidFill>
          </a:endParaRPr>
        </a:p>
      </dgm:t>
    </dgm:pt>
    <dgm:pt modelId="{D695CB71-F630-453F-8ECF-A43884D157DA}" type="parTrans" cxnId="{27455C4F-A4E8-4585-83F1-6FB6E013334E}">
      <dgm:prSet/>
      <dgm:spPr/>
      <dgm:t>
        <a:bodyPr/>
        <a:lstStyle/>
        <a:p>
          <a:endParaRPr lang="en-US"/>
        </a:p>
      </dgm:t>
    </dgm:pt>
    <dgm:pt modelId="{99AAEF2F-C38D-4CEF-8672-9AF9F870748B}" type="sibTrans" cxnId="{27455C4F-A4E8-4585-83F1-6FB6E013334E}">
      <dgm:prSet/>
      <dgm:spPr/>
      <dgm:t>
        <a:bodyPr/>
        <a:lstStyle/>
        <a:p>
          <a:endParaRPr lang="en-US"/>
        </a:p>
      </dgm:t>
    </dgm:pt>
    <dgm:pt modelId="{EA050FF4-68E9-47A2-82C6-19D91B73CD24}">
      <dgm:prSet custT="1"/>
      <dgm:spPr/>
      <dgm:t>
        <a:bodyPr/>
        <a:lstStyle/>
        <a:p>
          <a:pPr rtl="0"/>
          <a:r>
            <a:rPr lang="hu-HU" sz="1600" baseline="0" dirty="0" smtClean="0">
              <a:solidFill>
                <a:srgbClr val="0F5494"/>
              </a:solidFill>
            </a:rPr>
            <a:t>Az áruk belső értéke ≤</a:t>
          </a:r>
          <a:r>
            <a:rPr lang="en-US" sz="1600" baseline="0" dirty="0" smtClean="0">
              <a:solidFill>
                <a:srgbClr val="0F5494"/>
              </a:solidFill>
            </a:rPr>
            <a:t> EUR 150 </a:t>
          </a:r>
          <a:r>
            <a:rPr lang="hu-HU" sz="1600" baseline="0" dirty="0" smtClean="0">
              <a:solidFill>
                <a:srgbClr val="0F5494"/>
              </a:solidFill>
            </a:rPr>
            <a:t>és azok nem jövedéki adókötelesek</a:t>
          </a:r>
          <a:endParaRPr lang="en-GB" sz="1600" baseline="0" dirty="0">
            <a:solidFill>
              <a:srgbClr val="0F5494"/>
            </a:solidFill>
          </a:endParaRPr>
        </a:p>
      </dgm:t>
    </dgm:pt>
    <dgm:pt modelId="{AEC6B116-4E20-45AC-BB92-5787573BC49A}" type="parTrans" cxnId="{40D214E3-2B8A-4607-85D8-19436FC67212}">
      <dgm:prSet/>
      <dgm:spPr/>
      <dgm:t>
        <a:bodyPr/>
        <a:lstStyle/>
        <a:p>
          <a:endParaRPr lang="en-US"/>
        </a:p>
      </dgm:t>
    </dgm:pt>
    <dgm:pt modelId="{C6F41EBE-AAF8-465F-85A7-AA4A32E4810D}" type="sibTrans" cxnId="{40D214E3-2B8A-4607-85D8-19436FC67212}">
      <dgm:prSet/>
      <dgm:spPr/>
      <dgm:t>
        <a:bodyPr/>
        <a:lstStyle/>
        <a:p>
          <a:endParaRPr lang="en-US"/>
        </a:p>
      </dgm:t>
    </dgm:pt>
    <dgm:pt modelId="{5F985E2D-1A6F-4BB3-8B60-E975E08BBC53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Az import ÁFA kivetés/beszedés jelenlegi szabályai 2021. január 1. után is hatályban maradnak.</a:t>
          </a:r>
          <a:endParaRPr lang="en-GB" sz="1600" dirty="0"/>
        </a:p>
      </dgm:t>
    </dgm:pt>
    <dgm:pt modelId="{A3CB025F-C931-44F6-986A-177DBDF07866}" type="parTrans" cxnId="{5B464DF7-CDE6-459A-BE07-022A41627674}">
      <dgm:prSet/>
      <dgm:spPr/>
      <dgm:t>
        <a:bodyPr/>
        <a:lstStyle/>
        <a:p>
          <a:endParaRPr lang="en-US"/>
        </a:p>
      </dgm:t>
    </dgm:pt>
    <dgm:pt modelId="{5C8D2488-CF7A-41A5-B4A1-EC8A1BC22603}" type="sibTrans" cxnId="{5B464DF7-CDE6-459A-BE07-022A41627674}">
      <dgm:prSet/>
      <dgm:spPr/>
      <dgm:t>
        <a:bodyPr/>
        <a:lstStyle/>
        <a:p>
          <a:endParaRPr lang="en-US"/>
        </a:p>
      </dgm:t>
    </dgm:pt>
    <dgm:pt modelId="{785D4A70-67EF-4E7A-8699-94104540B7AD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Célja:</a:t>
          </a:r>
          <a:endParaRPr lang="en-GB" sz="1600" dirty="0"/>
        </a:p>
      </dgm:t>
    </dgm:pt>
    <dgm:pt modelId="{0A139ABD-457C-4A82-BE48-1ED1B1B2A283}" type="parTrans" cxnId="{69377313-AA61-49C1-8CCB-43AC614CADE5}">
      <dgm:prSet/>
      <dgm:spPr/>
      <dgm:t>
        <a:bodyPr/>
        <a:lstStyle/>
        <a:p>
          <a:endParaRPr lang="en-US"/>
        </a:p>
      </dgm:t>
    </dgm:pt>
    <dgm:pt modelId="{94E81939-44C9-4C8F-8E44-164CEF1BD097}" type="sibTrans" cxnId="{69377313-AA61-49C1-8CCB-43AC614CADE5}">
      <dgm:prSet/>
      <dgm:spPr/>
      <dgm:t>
        <a:bodyPr/>
        <a:lstStyle/>
        <a:p>
          <a:endParaRPr lang="en-US"/>
        </a:p>
      </dgm:t>
    </dgm:pt>
    <dgm:pt modelId="{E301E5BA-3535-471E-8B67-E8E50205BCE2}">
      <dgm:prSet/>
      <dgm:spPr/>
      <dgm:t>
        <a:bodyPr/>
        <a:lstStyle/>
        <a:p>
          <a:pPr rtl="0"/>
          <a:r>
            <a:rPr lang="hu-HU" dirty="0" smtClean="0">
              <a:solidFill>
                <a:srgbClr val="0F5494"/>
              </a:solidFill>
            </a:rPr>
            <a:t>Ugrásszerű növekedés az áfaköteles küldemények számában, az áfamentesség eltörlése következtében</a:t>
          </a:r>
          <a:endParaRPr lang="en-GB" dirty="0">
            <a:solidFill>
              <a:srgbClr val="0F5494"/>
            </a:solidFill>
          </a:endParaRPr>
        </a:p>
      </dgm:t>
    </dgm:pt>
    <dgm:pt modelId="{88F2182C-C812-41BC-A50E-E4157CF9293C}" type="parTrans" cxnId="{DF96361F-53E0-4C4D-A83E-8168CD405107}">
      <dgm:prSet/>
      <dgm:spPr/>
      <dgm:t>
        <a:bodyPr/>
        <a:lstStyle/>
        <a:p>
          <a:endParaRPr lang="en-US"/>
        </a:p>
      </dgm:t>
    </dgm:pt>
    <dgm:pt modelId="{75422AB7-085D-4D2B-BD29-8A4E43D9DF00}" type="sibTrans" cxnId="{DF96361F-53E0-4C4D-A83E-8168CD405107}">
      <dgm:prSet/>
      <dgm:spPr/>
      <dgm:t>
        <a:bodyPr/>
        <a:lstStyle/>
        <a:p>
          <a:endParaRPr lang="en-US"/>
        </a:p>
      </dgm:t>
    </dgm:pt>
    <dgm:pt modelId="{7400191D-A417-4538-8782-4A1435025F6F}">
      <dgm:prSet/>
      <dgm:spPr/>
      <dgm:t>
        <a:bodyPr/>
        <a:lstStyle/>
        <a:p>
          <a:pPr rtl="0"/>
          <a:r>
            <a:rPr lang="hu-HU" dirty="0" smtClean="0">
              <a:solidFill>
                <a:srgbClr val="0F5494"/>
              </a:solidFill>
            </a:rPr>
            <a:t>Gyors és hatékony vámkezelés, elsősorban postai szolgáltatók, gyorsposta-szolgálatok részére, hatályban lévő vámegyszerűsítéseken alapulva</a:t>
          </a:r>
          <a:endParaRPr lang="en-GB" dirty="0">
            <a:solidFill>
              <a:srgbClr val="0F5494"/>
            </a:solidFill>
          </a:endParaRPr>
        </a:p>
      </dgm:t>
    </dgm:pt>
    <dgm:pt modelId="{BB064D6F-3863-4B03-9771-301348AC26DE}" type="parTrans" cxnId="{0E51D348-68F3-4CE1-9191-8B232AC3628A}">
      <dgm:prSet/>
      <dgm:spPr/>
      <dgm:t>
        <a:bodyPr/>
        <a:lstStyle/>
        <a:p>
          <a:endParaRPr lang="en-US"/>
        </a:p>
      </dgm:t>
    </dgm:pt>
    <dgm:pt modelId="{ED547096-E3E8-4367-AFB6-72CF091B0F42}" type="sibTrans" cxnId="{0E51D348-68F3-4CE1-9191-8B232AC3628A}">
      <dgm:prSet/>
      <dgm:spPr/>
      <dgm:t>
        <a:bodyPr/>
        <a:lstStyle/>
        <a:p>
          <a:endParaRPr lang="en-US"/>
        </a:p>
      </dgm:t>
    </dgm:pt>
    <dgm:pt modelId="{8FED6DAA-8F03-45F2-830A-74E35D39292A}">
      <dgm:prSet/>
      <dgm:spPr/>
      <dgm:t>
        <a:bodyPr/>
        <a:lstStyle/>
        <a:p>
          <a:pPr rtl="0"/>
          <a:r>
            <a:rPr lang="hu-HU" dirty="0" smtClean="0">
              <a:solidFill>
                <a:srgbClr val="0F5494"/>
              </a:solidFill>
            </a:rPr>
            <a:t>Lehetővé teszi, hogy ÁFA-fizetési kötelezettség csak a címzett által átvett csomagok esetén keletkezzen, melyre a címzett az ÁFÁ-t ténylegesen megfizette.</a:t>
          </a:r>
          <a:endParaRPr lang="en-GB" dirty="0">
            <a:solidFill>
              <a:srgbClr val="0F5494"/>
            </a:solidFill>
          </a:endParaRPr>
        </a:p>
      </dgm:t>
    </dgm:pt>
    <dgm:pt modelId="{7B7C9609-D645-49E3-93BC-91547C93FFB6}" type="parTrans" cxnId="{5EE7A3E5-DBC9-4F94-8F40-04341BD737D1}">
      <dgm:prSet/>
      <dgm:spPr/>
      <dgm:t>
        <a:bodyPr/>
        <a:lstStyle/>
        <a:p>
          <a:endParaRPr lang="en-US"/>
        </a:p>
      </dgm:t>
    </dgm:pt>
    <dgm:pt modelId="{015119A8-04D9-4E4E-AA33-7FB531066661}" type="sibTrans" cxnId="{5EE7A3E5-DBC9-4F94-8F40-04341BD737D1}">
      <dgm:prSet/>
      <dgm:spPr/>
      <dgm:t>
        <a:bodyPr/>
        <a:lstStyle/>
        <a:p>
          <a:endParaRPr lang="en-US"/>
        </a:p>
      </dgm:t>
    </dgm:pt>
    <dgm:pt modelId="{52831A07-2852-4E81-B951-8457E2F25ED9}">
      <dgm:prSet custT="1"/>
      <dgm:spPr/>
      <dgm:t>
        <a:bodyPr/>
        <a:lstStyle/>
        <a:p>
          <a:pPr rtl="0"/>
          <a:r>
            <a:rPr lang="hu-HU" sz="1600" baseline="0" dirty="0" smtClean="0">
              <a:solidFill>
                <a:srgbClr val="0F5494"/>
              </a:solidFill>
            </a:rPr>
            <a:t>A szabad forgalomba helyezése a fogyasztás szerinti tagállamban („ahol az áruk fuvarozása vagy feladása véget ér”)</a:t>
          </a:r>
          <a:endParaRPr lang="en-GB" sz="1600" baseline="0" dirty="0">
            <a:solidFill>
              <a:srgbClr val="0F5494"/>
            </a:solidFill>
          </a:endParaRPr>
        </a:p>
      </dgm:t>
    </dgm:pt>
    <dgm:pt modelId="{1279CA05-894B-43EF-9DB2-6C8F3DB50351}" type="parTrans" cxnId="{2E32C3F1-53BC-43DE-B9E6-80661EF124F5}">
      <dgm:prSet/>
      <dgm:spPr/>
      <dgm:t>
        <a:bodyPr/>
        <a:lstStyle/>
        <a:p>
          <a:endParaRPr lang="en-US"/>
        </a:p>
      </dgm:t>
    </dgm:pt>
    <dgm:pt modelId="{F9123B4A-6361-498D-8766-E4A0A442FA1B}" type="sibTrans" cxnId="{2E32C3F1-53BC-43DE-B9E6-80661EF124F5}">
      <dgm:prSet/>
      <dgm:spPr/>
      <dgm:t>
        <a:bodyPr/>
        <a:lstStyle/>
        <a:p>
          <a:endParaRPr lang="en-US"/>
        </a:p>
      </dgm:t>
    </dgm:pt>
    <dgm:pt modelId="{5471BB05-DAE8-4FFF-87A9-89D7FD7D3B61}" type="pres">
      <dgm:prSet presAssocID="{9F76F8B2-8151-4D01-98DE-1F196C45C1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520328-FA24-4407-B6AC-413CCC0B26E6}" type="pres">
      <dgm:prSet presAssocID="{DB7D878F-4703-462B-86C3-296DC65D2DC1}" presName="parentLin" presStyleCnt="0"/>
      <dgm:spPr/>
    </dgm:pt>
    <dgm:pt modelId="{10BAD7D5-23E6-4896-BB12-229C695A0DA3}" type="pres">
      <dgm:prSet presAssocID="{DB7D878F-4703-462B-86C3-296DC65D2DC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ACCAEDF-E244-4CD4-AB4D-6174C552CCE5}" type="pres">
      <dgm:prSet presAssocID="{DB7D878F-4703-462B-86C3-296DC65D2DC1}" presName="parentText" presStyleLbl="node1" presStyleIdx="0" presStyleCnt="4" custScaleX="114286" custScaleY="118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A6731B-C19D-4180-AF71-11F879541418}" type="pres">
      <dgm:prSet presAssocID="{DB7D878F-4703-462B-86C3-296DC65D2DC1}" presName="negativeSpace" presStyleCnt="0"/>
      <dgm:spPr/>
    </dgm:pt>
    <dgm:pt modelId="{8C48A4C8-1907-4E7B-8342-CDF809A5C110}" type="pres">
      <dgm:prSet presAssocID="{DB7D878F-4703-462B-86C3-296DC65D2DC1}" presName="childText" presStyleLbl="conFgAcc1" presStyleIdx="0" presStyleCnt="4">
        <dgm:presLayoutVars>
          <dgm:bulletEnabled val="1"/>
        </dgm:presLayoutVars>
      </dgm:prSet>
      <dgm:spPr/>
    </dgm:pt>
    <dgm:pt modelId="{BF03DFE1-EBF0-4727-AFAB-BB63C8234FF3}" type="pres">
      <dgm:prSet presAssocID="{ACB8FB9E-626F-43AC-B7FA-C95D7372B836}" presName="spaceBetweenRectangles" presStyleCnt="0"/>
      <dgm:spPr/>
    </dgm:pt>
    <dgm:pt modelId="{6DA87884-7325-4A45-9E72-B0CE0AEE36CF}" type="pres">
      <dgm:prSet presAssocID="{77F14D94-2774-479B-B8D6-8CFA3B094394}" presName="parentLin" presStyleCnt="0"/>
      <dgm:spPr/>
    </dgm:pt>
    <dgm:pt modelId="{5486AD9F-56AE-4939-9DD6-DA98677EEF9E}" type="pres">
      <dgm:prSet presAssocID="{77F14D94-2774-479B-B8D6-8CFA3B09439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327E80A-51B7-405D-95FB-DAD7C175E508}" type="pres">
      <dgm:prSet presAssocID="{77F14D94-2774-479B-B8D6-8CFA3B094394}" presName="parentText" presStyleLbl="node1" presStyleIdx="1" presStyleCnt="4" custScaleX="1142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C047B-DEC2-4750-B0DF-F42DC2849BDA}" type="pres">
      <dgm:prSet presAssocID="{77F14D94-2774-479B-B8D6-8CFA3B094394}" presName="negativeSpace" presStyleCnt="0"/>
      <dgm:spPr/>
    </dgm:pt>
    <dgm:pt modelId="{AA45ABA8-6B7B-4315-A0E7-D8BFFFF5A26D}" type="pres">
      <dgm:prSet presAssocID="{77F14D94-2774-479B-B8D6-8CFA3B09439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2EA24-568E-4B5D-8D52-72C285FDAC35}" type="pres">
      <dgm:prSet presAssocID="{1DFCD2B4-9F08-4118-9106-1F2C8E005B46}" presName="spaceBetweenRectangles" presStyleCnt="0"/>
      <dgm:spPr/>
    </dgm:pt>
    <dgm:pt modelId="{84AEBE0B-9862-4F35-8168-CBB05240C73C}" type="pres">
      <dgm:prSet presAssocID="{785D4A70-67EF-4E7A-8699-94104540B7AD}" presName="parentLin" presStyleCnt="0"/>
      <dgm:spPr/>
    </dgm:pt>
    <dgm:pt modelId="{EDC21753-FF39-4687-8856-D6F7B1473712}" type="pres">
      <dgm:prSet presAssocID="{785D4A70-67EF-4E7A-8699-94104540B7AD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40DAA276-ECDA-4A75-B991-91A7FD1DD5EC}" type="pres">
      <dgm:prSet presAssocID="{785D4A70-67EF-4E7A-8699-94104540B7A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52393-31D7-428A-B5DF-CC3E96C0CD8B}" type="pres">
      <dgm:prSet presAssocID="{785D4A70-67EF-4E7A-8699-94104540B7AD}" presName="negativeSpace" presStyleCnt="0"/>
      <dgm:spPr/>
    </dgm:pt>
    <dgm:pt modelId="{659F5B61-F41F-4347-93C3-679A8D8380E0}" type="pres">
      <dgm:prSet presAssocID="{785D4A70-67EF-4E7A-8699-94104540B7A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435F42-5D9D-4714-BC73-5D5ED3D79BEE}" type="pres">
      <dgm:prSet presAssocID="{94E81939-44C9-4C8F-8E44-164CEF1BD097}" presName="spaceBetweenRectangles" presStyleCnt="0"/>
      <dgm:spPr/>
    </dgm:pt>
    <dgm:pt modelId="{E33BA25A-5912-47BC-B0B7-3E75018BF5E3}" type="pres">
      <dgm:prSet presAssocID="{5F985E2D-1A6F-4BB3-8B60-E975E08BBC53}" presName="parentLin" presStyleCnt="0"/>
      <dgm:spPr/>
    </dgm:pt>
    <dgm:pt modelId="{DFEE717A-FE13-4ADA-85E5-E66790F81843}" type="pres">
      <dgm:prSet presAssocID="{5F985E2D-1A6F-4BB3-8B60-E975E08BBC5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58F7D102-5A4F-4999-82A0-1FB4122CE567}" type="pres">
      <dgm:prSet presAssocID="{5F985E2D-1A6F-4BB3-8B60-E975E08BBC53}" presName="parentText" presStyleLbl="node1" presStyleIdx="3" presStyleCnt="4" custScaleX="128571" custScaleY="16505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784922-F1D8-4D2D-833B-BB2766CE85E5}" type="pres">
      <dgm:prSet presAssocID="{5F985E2D-1A6F-4BB3-8B60-E975E08BBC53}" presName="negativeSpace" presStyleCnt="0"/>
      <dgm:spPr/>
    </dgm:pt>
    <dgm:pt modelId="{431EFFD9-9CAE-40C6-BDFD-32773DEF4419}" type="pres">
      <dgm:prSet presAssocID="{5F985E2D-1A6F-4BB3-8B60-E975E08BBC5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4D17B60-E9FD-4B81-B63B-4A9B59446356}" type="presOf" srcId="{7400191D-A417-4538-8782-4A1435025F6F}" destId="{659F5B61-F41F-4347-93C3-679A8D8380E0}" srcOrd="0" destOrd="1" presId="urn:microsoft.com/office/officeart/2005/8/layout/list1"/>
    <dgm:cxn modelId="{69377313-AA61-49C1-8CCB-43AC614CADE5}" srcId="{9F76F8B2-8151-4D01-98DE-1F196C45C1EE}" destId="{785D4A70-67EF-4E7A-8699-94104540B7AD}" srcOrd="2" destOrd="0" parTransId="{0A139ABD-457C-4A82-BE48-1ED1B1B2A283}" sibTransId="{94E81939-44C9-4C8F-8E44-164CEF1BD097}"/>
    <dgm:cxn modelId="{20F0C0B4-9702-42DA-B877-8DE4252E7375}" srcId="{9F76F8B2-8151-4D01-98DE-1F196C45C1EE}" destId="{DB7D878F-4703-462B-86C3-296DC65D2DC1}" srcOrd="0" destOrd="0" parTransId="{29FF820A-1AF4-47F2-9119-C5D01CAB12CD}" sibTransId="{ACB8FB9E-626F-43AC-B7FA-C95D7372B836}"/>
    <dgm:cxn modelId="{1A575151-5648-4222-AB8A-2FB4F9CC0CA6}" type="presOf" srcId="{EA050FF4-68E9-47A2-82C6-19D91B73CD24}" destId="{AA45ABA8-6B7B-4315-A0E7-D8BFFFF5A26D}" srcOrd="0" destOrd="1" presId="urn:microsoft.com/office/officeart/2005/8/layout/list1"/>
    <dgm:cxn modelId="{2E32C3F1-53BC-43DE-B9E6-80661EF124F5}" srcId="{77F14D94-2774-479B-B8D6-8CFA3B094394}" destId="{52831A07-2852-4E81-B951-8457E2F25ED9}" srcOrd="2" destOrd="0" parTransId="{1279CA05-894B-43EF-9DB2-6C8F3DB50351}" sibTransId="{F9123B4A-6361-498D-8766-E4A0A442FA1B}"/>
    <dgm:cxn modelId="{ECF26780-636D-4060-9C5E-B8AC08B6B414}" type="presOf" srcId="{DB7D878F-4703-462B-86C3-296DC65D2DC1}" destId="{10BAD7D5-23E6-4896-BB12-229C695A0DA3}" srcOrd="0" destOrd="0" presId="urn:microsoft.com/office/officeart/2005/8/layout/list1"/>
    <dgm:cxn modelId="{DBCD9189-16A5-4E93-9D62-F21781DA980F}" srcId="{9F76F8B2-8151-4D01-98DE-1F196C45C1EE}" destId="{77F14D94-2774-479B-B8D6-8CFA3B094394}" srcOrd="1" destOrd="0" parTransId="{5F920846-8017-4D54-AD85-835123F1033B}" sibTransId="{1DFCD2B4-9F08-4118-9106-1F2C8E005B46}"/>
    <dgm:cxn modelId="{ADCD5A3B-4963-45C0-B9B7-C9360C1A1E61}" type="presOf" srcId="{DF60BD9E-3257-4B96-A5A3-EB75ED1FBD26}" destId="{AA45ABA8-6B7B-4315-A0E7-D8BFFFF5A26D}" srcOrd="0" destOrd="0" presId="urn:microsoft.com/office/officeart/2005/8/layout/list1"/>
    <dgm:cxn modelId="{B5ECEB56-3BFE-4349-AEB3-1ED4A713445A}" type="presOf" srcId="{9F76F8B2-8151-4D01-98DE-1F196C45C1EE}" destId="{5471BB05-DAE8-4FFF-87A9-89D7FD7D3B61}" srcOrd="0" destOrd="0" presId="urn:microsoft.com/office/officeart/2005/8/layout/list1"/>
    <dgm:cxn modelId="{5B464DF7-CDE6-459A-BE07-022A41627674}" srcId="{9F76F8B2-8151-4D01-98DE-1F196C45C1EE}" destId="{5F985E2D-1A6F-4BB3-8B60-E975E08BBC53}" srcOrd="3" destOrd="0" parTransId="{A3CB025F-C931-44F6-986A-177DBDF07866}" sibTransId="{5C8D2488-CF7A-41A5-B4A1-EC8A1BC22603}"/>
    <dgm:cxn modelId="{4C4BDF4F-B14E-489F-84BF-DD3C873AF2C4}" type="presOf" srcId="{5F985E2D-1A6F-4BB3-8B60-E975E08BBC53}" destId="{DFEE717A-FE13-4ADA-85E5-E66790F81843}" srcOrd="0" destOrd="0" presId="urn:microsoft.com/office/officeart/2005/8/layout/list1"/>
    <dgm:cxn modelId="{6B3D2C39-6981-442F-B866-A78164DE7E45}" type="presOf" srcId="{77F14D94-2774-479B-B8D6-8CFA3B094394}" destId="{9327E80A-51B7-405D-95FB-DAD7C175E508}" srcOrd="1" destOrd="0" presId="urn:microsoft.com/office/officeart/2005/8/layout/list1"/>
    <dgm:cxn modelId="{40D214E3-2B8A-4607-85D8-19436FC67212}" srcId="{77F14D94-2774-479B-B8D6-8CFA3B094394}" destId="{EA050FF4-68E9-47A2-82C6-19D91B73CD24}" srcOrd="1" destOrd="0" parTransId="{AEC6B116-4E20-45AC-BB92-5787573BC49A}" sibTransId="{C6F41EBE-AAF8-465F-85A7-AA4A32E4810D}"/>
    <dgm:cxn modelId="{5EE7A3E5-DBC9-4F94-8F40-04341BD737D1}" srcId="{785D4A70-67EF-4E7A-8699-94104540B7AD}" destId="{8FED6DAA-8F03-45F2-830A-74E35D39292A}" srcOrd="2" destOrd="0" parTransId="{7B7C9609-D645-49E3-93BC-91547C93FFB6}" sibTransId="{015119A8-04D9-4E4E-AA33-7FB531066661}"/>
    <dgm:cxn modelId="{C6EE4B5C-09AA-4EE6-BCB5-06F89A898E09}" type="presOf" srcId="{77F14D94-2774-479B-B8D6-8CFA3B094394}" destId="{5486AD9F-56AE-4939-9DD6-DA98677EEF9E}" srcOrd="0" destOrd="0" presId="urn:microsoft.com/office/officeart/2005/8/layout/list1"/>
    <dgm:cxn modelId="{BD8F755A-F29F-4524-BA93-B638D785F399}" type="presOf" srcId="{5F985E2D-1A6F-4BB3-8B60-E975E08BBC53}" destId="{58F7D102-5A4F-4999-82A0-1FB4122CE567}" srcOrd="1" destOrd="0" presId="urn:microsoft.com/office/officeart/2005/8/layout/list1"/>
    <dgm:cxn modelId="{27455C4F-A4E8-4585-83F1-6FB6E013334E}" srcId="{77F14D94-2774-479B-B8D6-8CFA3B094394}" destId="{DF60BD9E-3257-4B96-A5A3-EB75ED1FBD26}" srcOrd="0" destOrd="0" parTransId="{D695CB71-F630-453F-8ECF-A43884D157DA}" sibTransId="{99AAEF2F-C38D-4CEF-8672-9AF9F870748B}"/>
    <dgm:cxn modelId="{CFA6CA9A-AE91-48F7-8C3B-9F3EEB7A73C3}" type="presOf" srcId="{785D4A70-67EF-4E7A-8699-94104540B7AD}" destId="{EDC21753-FF39-4687-8856-D6F7B1473712}" srcOrd="0" destOrd="0" presId="urn:microsoft.com/office/officeart/2005/8/layout/list1"/>
    <dgm:cxn modelId="{DF96361F-53E0-4C4D-A83E-8168CD405107}" srcId="{785D4A70-67EF-4E7A-8699-94104540B7AD}" destId="{E301E5BA-3535-471E-8B67-E8E50205BCE2}" srcOrd="0" destOrd="0" parTransId="{88F2182C-C812-41BC-A50E-E4157CF9293C}" sibTransId="{75422AB7-085D-4D2B-BD29-8A4E43D9DF00}"/>
    <dgm:cxn modelId="{0E51D348-68F3-4CE1-9191-8B232AC3628A}" srcId="{785D4A70-67EF-4E7A-8699-94104540B7AD}" destId="{7400191D-A417-4538-8782-4A1435025F6F}" srcOrd="1" destOrd="0" parTransId="{BB064D6F-3863-4B03-9771-301348AC26DE}" sibTransId="{ED547096-E3E8-4367-AFB6-72CF091B0F42}"/>
    <dgm:cxn modelId="{0EBD6816-0835-4617-8E1C-BD6EDBA557BB}" type="presOf" srcId="{52831A07-2852-4E81-B951-8457E2F25ED9}" destId="{AA45ABA8-6B7B-4315-A0E7-D8BFFFF5A26D}" srcOrd="0" destOrd="2" presId="urn:microsoft.com/office/officeart/2005/8/layout/list1"/>
    <dgm:cxn modelId="{F3DE4D5A-625C-4A60-BF5A-878F648B913A}" type="presOf" srcId="{DB7D878F-4703-462B-86C3-296DC65D2DC1}" destId="{0ACCAEDF-E244-4CD4-AB4D-6174C552CCE5}" srcOrd="1" destOrd="0" presId="urn:microsoft.com/office/officeart/2005/8/layout/list1"/>
    <dgm:cxn modelId="{0DDFAB9D-7B24-462A-88E6-F400D7F5A28C}" type="presOf" srcId="{785D4A70-67EF-4E7A-8699-94104540B7AD}" destId="{40DAA276-ECDA-4A75-B991-91A7FD1DD5EC}" srcOrd="1" destOrd="0" presId="urn:microsoft.com/office/officeart/2005/8/layout/list1"/>
    <dgm:cxn modelId="{97697860-BBD9-41A4-B010-2711EBD5850F}" type="presOf" srcId="{8FED6DAA-8F03-45F2-830A-74E35D39292A}" destId="{659F5B61-F41F-4347-93C3-679A8D8380E0}" srcOrd="0" destOrd="2" presId="urn:microsoft.com/office/officeart/2005/8/layout/list1"/>
    <dgm:cxn modelId="{A45A0624-0B38-4E68-985B-22653717CE59}" type="presOf" srcId="{E301E5BA-3535-471E-8B67-E8E50205BCE2}" destId="{659F5B61-F41F-4347-93C3-679A8D8380E0}" srcOrd="0" destOrd="0" presId="urn:microsoft.com/office/officeart/2005/8/layout/list1"/>
    <dgm:cxn modelId="{DD61B1F8-90FC-4A63-8E42-D1ADAC1D6F93}" type="presParOf" srcId="{5471BB05-DAE8-4FFF-87A9-89D7FD7D3B61}" destId="{4D520328-FA24-4407-B6AC-413CCC0B26E6}" srcOrd="0" destOrd="0" presId="urn:microsoft.com/office/officeart/2005/8/layout/list1"/>
    <dgm:cxn modelId="{6CBCA4CE-FA50-4EF6-AFF0-944519CA419A}" type="presParOf" srcId="{4D520328-FA24-4407-B6AC-413CCC0B26E6}" destId="{10BAD7D5-23E6-4896-BB12-229C695A0DA3}" srcOrd="0" destOrd="0" presId="urn:microsoft.com/office/officeart/2005/8/layout/list1"/>
    <dgm:cxn modelId="{4C1447FA-E30B-4376-98F6-E03A0BCA28FF}" type="presParOf" srcId="{4D520328-FA24-4407-B6AC-413CCC0B26E6}" destId="{0ACCAEDF-E244-4CD4-AB4D-6174C552CCE5}" srcOrd="1" destOrd="0" presId="urn:microsoft.com/office/officeart/2005/8/layout/list1"/>
    <dgm:cxn modelId="{5CE8D889-5B3D-4134-958C-724C9DD6C243}" type="presParOf" srcId="{5471BB05-DAE8-4FFF-87A9-89D7FD7D3B61}" destId="{4DA6731B-C19D-4180-AF71-11F879541418}" srcOrd="1" destOrd="0" presId="urn:microsoft.com/office/officeart/2005/8/layout/list1"/>
    <dgm:cxn modelId="{F5E52957-5569-4743-A24E-CF352E78E116}" type="presParOf" srcId="{5471BB05-DAE8-4FFF-87A9-89D7FD7D3B61}" destId="{8C48A4C8-1907-4E7B-8342-CDF809A5C110}" srcOrd="2" destOrd="0" presId="urn:microsoft.com/office/officeart/2005/8/layout/list1"/>
    <dgm:cxn modelId="{19360FF0-797C-4ACF-870E-ABD14F413A02}" type="presParOf" srcId="{5471BB05-DAE8-4FFF-87A9-89D7FD7D3B61}" destId="{BF03DFE1-EBF0-4727-AFAB-BB63C8234FF3}" srcOrd="3" destOrd="0" presId="urn:microsoft.com/office/officeart/2005/8/layout/list1"/>
    <dgm:cxn modelId="{184B5052-629B-40D4-B0E5-58F49A7118D6}" type="presParOf" srcId="{5471BB05-DAE8-4FFF-87A9-89D7FD7D3B61}" destId="{6DA87884-7325-4A45-9E72-B0CE0AEE36CF}" srcOrd="4" destOrd="0" presId="urn:microsoft.com/office/officeart/2005/8/layout/list1"/>
    <dgm:cxn modelId="{5F4E9E82-28F5-4828-8CF8-9B7A24A35817}" type="presParOf" srcId="{6DA87884-7325-4A45-9E72-B0CE0AEE36CF}" destId="{5486AD9F-56AE-4939-9DD6-DA98677EEF9E}" srcOrd="0" destOrd="0" presId="urn:microsoft.com/office/officeart/2005/8/layout/list1"/>
    <dgm:cxn modelId="{11052584-CC08-491C-8BEC-BB9E3CC958F7}" type="presParOf" srcId="{6DA87884-7325-4A45-9E72-B0CE0AEE36CF}" destId="{9327E80A-51B7-405D-95FB-DAD7C175E508}" srcOrd="1" destOrd="0" presId="urn:microsoft.com/office/officeart/2005/8/layout/list1"/>
    <dgm:cxn modelId="{51BE927C-DD17-4411-89E0-773597F9B39E}" type="presParOf" srcId="{5471BB05-DAE8-4FFF-87A9-89D7FD7D3B61}" destId="{E9AC047B-DEC2-4750-B0DF-F42DC2849BDA}" srcOrd="5" destOrd="0" presId="urn:microsoft.com/office/officeart/2005/8/layout/list1"/>
    <dgm:cxn modelId="{D8816DEC-B46F-444D-AFEA-F6557D806DBC}" type="presParOf" srcId="{5471BB05-DAE8-4FFF-87A9-89D7FD7D3B61}" destId="{AA45ABA8-6B7B-4315-A0E7-D8BFFFF5A26D}" srcOrd="6" destOrd="0" presId="urn:microsoft.com/office/officeart/2005/8/layout/list1"/>
    <dgm:cxn modelId="{9E53057D-ADA1-4AF6-AECF-61308FC381FA}" type="presParOf" srcId="{5471BB05-DAE8-4FFF-87A9-89D7FD7D3B61}" destId="{7C62EA24-568E-4B5D-8D52-72C285FDAC35}" srcOrd="7" destOrd="0" presId="urn:microsoft.com/office/officeart/2005/8/layout/list1"/>
    <dgm:cxn modelId="{930282E4-11D6-42C7-8FCF-68916E6F0DD8}" type="presParOf" srcId="{5471BB05-DAE8-4FFF-87A9-89D7FD7D3B61}" destId="{84AEBE0B-9862-4F35-8168-CBB05240C73C}" srcOrd="8" destOrd="0" presId="urn:microsoft.com/office/officeart/2005/8/layout/list1"/>
    <dgm:cxn modelId="{EF171F06-41E5-4D7F-80FC-49E4D73DDDCF}" type="presParOf" srcId="{84AEBE0B-9862-4F35-8168-CBB05240C73C}" destId="{EDC21753-FF39-4687-8856-D6F7B1473712}" srcOrd="0" destOrd="0" presId="urn:microsoft.com/office/officeart/2005/8/layout/list1"/>
    <dgm:cxn modelId="{8F34EF8D-4F83-4788-B763-AADE4BA6609B}" type="presParOf" srcId="{84AEBE0B-9862-4F35-8168-CBB05240C73C}" destId="{40DAA276-ECDA-4A75-B991-91A7FD1DD5EC}" srcOrd="1" destOrd="0" presId="urn:microsoft.com/office/officeart/2005/8/layout/list1"/>
    <dgm:cxn modelId="{C44B122D-7FF0-4197-9A3F-3D08CC28206B}" type="presParOf" srcId="{5471BB05-DAE8-4FFF-87A9-89D7FD7D3B61}" destId="{DCD52393-31D7-428A-B5DF-CC3E96C0CD8B}" srcOrd="9" destOrd="0" presId="urn:microsoft.com/office/officeart/2005/8/layout/list1"/>
    <dgm:cxn modelId="{458C9498-6E6E-46EE-BF6D-BCCD86110AB3}" type="presParOf" srcId="{5471BB05-DAE8-4FFF-87A9-89D7FD7D3B61}" destId="{659F5B61-F41F-4347-93C3-679A8D8380E0}" srcOrd="10" destOrd="0" presId="urn:microsoft.com/office/officeart/2005/8/layout/list1"/>
    <dgm:cxn modelId="{C333F23E-1F13-4B0D-8E58-29427C020C2E}" type="presParOf" srcId="{5471BB05-DAE8-4FFF-87A9-89D7FD7D3B61}" destId="{99435F42-5D9D-4714-BC73-5D5ED3D79BEE}" srcOrd="11" destOrd="0" presId="urn:microsoft.com/office/officeart/2005/8/layout/list1"/>
    <dgm:cxn modelId="{21036743-A6F2-48FB-86ED-2C7E64CBC1CE}" type="presParOf" srcId="{5471BB05-DAE8-4FFF-87A9-89D7FD7D3B61}" destId="{E33BA25A-5912-47BC-B0B7-3E75018BF5E3}" srcOrd="12" destOrd="0" presId="urn:microsoft.com/office/officeart/2005/8/layout/list1"/>
    <dgm:cxn modelId="{F3B574D2-C75C-4983-BADB-BD4155B242D2}" type="presParOf" srcId="{E33BA25A-5912-47BC-B0B7-3E75018BF5E3}" destId="{DFEE717A-FE13-4ADA-85E5-E66790F81843}" srcOrd="0" destOrd="0" presId="urn:microsoft.com/office/officeart/2005/8/layout/list1"/>
    <dgm:cxn modelId="{056204FA-9933-4E63-9A41-95C19854172B}" type="presParOf" srcId="{E33BA25A-5912-47BC-B0B7-3E75018BF5E3}" destId="{58F7D102-5A4F-4999-82A0-1FB4122CE567}" srcOrd="1" destOrd="0" presId="urn:microsoft.com/office/officeart/2005/8/layout/list1"/>
    <dgm:cxn modelId="{C492C466-2C12-4936-927F-2C37E3DFFA61}" type="presParOf" srcId="{5471BB05-DAE8-4FFF-87A9-89D7FD7D3B61}" destId="{5C784922-F1D8-4D2D-833B-BB2766CE85E5}" srcOrd="13" destOrd="0" presId="urn:microsoft.com/office/officeart/2005/8/layout/list1"/>
    <dgm:cxn modelId="{FD4147FD-7B61-48C0-9C42-1DDF32C9D28B}" type="presParOf" srcId="{5471BB05-DAE8-4FFF-87A9-89D7FD7D3B61}" destId="{431EFFD9-9CAE-40C6-BDFD-32773DEF441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FD12B8-AC62-409B-AD77-6964B01395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F5F980-EB57-4B64-A852-27325D949CFA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Az import szerinti tagállam engedélyezi az import ÁFA havi összevont megfizetését, egyszerűsített eljárások szerint</a:t>
          </a:r>
          <a:endParaRPr lang="en-GB" sz="1600" dirty="0"/>
        </a:p>
      </dgm:t>
    </dgm:pt>
    <dgm:pt modelId="{98CF05B9-9F76-4762-BD84-2D5A60415EE3}" type="parTrans" cxnId="{2D60C2C1-67D0-48BE-B435-6B43C5C73CF7}">
      <dgm:prSet/>
      <dgm:spPr/>
      <dgm:t>
        <a:bodyPr/>
        <a:lstStyle/>
        <a:p>
          <a:endParaRPr lang="en-US"/>
        </a:p>
      </dgm:t>
    </dgm:pt>
    <dgm:pt modelId="{111EB447-C391-42E3-B3EA-C9C18E6532A5}" type="sibTrans" cxnId="{2D60C2C1-67D0-48BE-B435-6B43C5C73CF7}">
      <dgm:prSet/>
      <dgm:spPr/>
      <dgm:t>
        <a:bodyPr/>
        <a:lstStyle/>
        <a:p>
          <a:endParaRPr lang="en-US"/>
        </a:p>
      </dgm:t>
    </dgm:pt>
    <dgm:pt modelId="{1219C275-3CDA-4254-91DC-87EBF410D9F9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Az ÁFA az import szerinti tagállam vámhatóságánál fizetendő</a:t>
          </a:r>
          <a:r>
            <a:rPr lang="en-GB" sz="1600" b="0" dirty="0" smtClean="0"/>
            <a:t>:</a:t>
          </a:r>
          <a:endParaRPr lang="en-GB" sz="1600" dirty="0"/>
        </a:p>
      </dgm:t>
    </dgm:pt>
    <dgm:pt modelId="{9509C3B5-F6E6-4F62-9255-F863CD0E0111}" type="parTrans" cxnId="{0EC53217-DF84-40D9-8930-6597FDD813AA}">
      <dgm:prSet/>
      <dgm:spPr/>
      <dgm:t>
        <a:bodyPr/>
        <a:lstStyle/>
        <a:p>
          <a:endParaRPr lang="en-US"/>
        </a:p>
      </dgm:t>
    </dgm:pt>
    <dgm:pt modelId="{F45CBC82-67C9-481E-BA59-5341765C46E8}" type="sibTrans" cxnId="{0EC53217-DF84-40D9-8930-6597FDD813AA}">
      <dgm:prSet/>
      <dgm:spPr/>
      <dgm:t>
        <a:bodyPr/>
        <a:lstStyle/>
        <a:p>
          <a:endParaRPr lang="en-US"/>
        </a:p>
      </dgm:t>
    </dgm:pt>
    <dgm:pt modelId="{0EEF3BA9-59EF-4BA0-9F2F-C6B6C7A9089A}">
      <dgm:prSet custT="1"/>
      <dgm:spPr/>
      <dgm:t>
        <a:bodyPr/>
        <a:lstStyle/>
        <a:p>
          <a:pPr rtl="0"/>
          <a:r>
            <a:rPr lang="en-US" sz="1200" dirty="0" smtClean="0">
              <a:solidFill>
                <a:srgbClr val="0F5494"/>
              </a:solidFill>
            </a:rPr>
            <a:t>A</a:t>
          </a:r>
          <a:r>
            <a:rPr lang="hu-HU" sz="1200" dirty="0" smtClean="0">
              <a:solidFill>
                <a:srgbClr val="0F5494"/>
              </a:solidFill>
            </a:rPr>
            <a:t>z ÁFA-fizetésre kötelezett a</a:t>
          </a:r>
          <a:r>
            <a:rPr lang="en-US" sz="1200" dirty="0" smtClean="0">
              <a:solidFill>
                <a:srgbClr val="0F5494"/>
              </a:solidFill>
            </a:rPr>
            <a:t> </a:t>
          </a:r>
          <a:r>
            <a:rPr lang="en-US" sz="1200" dirty="0" err="1" smtClean="0">
              <a:solidFill>
                <a:srgbClr val="0F5494"/>
              </a:solidFill>
            </a:rPr>
            <a:t>termékek</a:t>
          </a:r>
          <a:r>
            <a:rPr lang="en-US" sz="1200" dirty="0" smtClean="0">
              <a:solidFill>
                <a:srgbClr val="0F5494"/>
              </a:solidFill>
            </a:rPr>
            <a:t> </a:t>
          </a:r>
          <a:r>
            <a:rPr lang="en-US" sz="1200" dirty="0" err="1" smtClean="0">
              <a:solidFill>
                <a:srgbClr val="0F5494"/>
              </a:solidFill>
            </a:rPr>
            <a:t>címzettje</a:t>
          </a:r>
          <a:endParaRPr lang="en-GB" sz="1200" dirty="0">
            <a:solidFill>
              <a:srgbClr val="0F5494"/>
            </a:solidFill>
          </a:endParaRPr>
        </a:p>
      </dgm:t>
    </dgm:pt>
    <dgm:pt modelId="{0380E7BC-0EDF-4A3C-A04B-D3D23B1F65BA}" type="parTrans" cxnId="{46A84073-F3FE-4B9E-BC71-E267D4B5CF29}">
      <dgm:prSet/>
      <dgm:spPr/>
      <dgm:t>
        <a:bodyPr/>
        <a:lstStyle/>
        <a:p>
          <a:endParaRPr lang="en-US"/>
        </a:p>
      </dgm:t>
    </dgm:pt>
    <dgm:pt modelId="{618B295C-F43B-4074-8713-84E139C13BE2}" type="sibTrans" cxnId="{46A84073-F3FE-4B9E-BC71-E267D4B5CF29}">
      <dgm:prSet/>
      <dgm:spPr/>
      <dgm:t>
        <a:bodyPr/>
        <a:lstStyle/>
        <a:p>
          <a:endParaRPr lang="en-US"/>
        </a:p>
      </dgm:t>
    </dgm:pt>
    <dgm:pt modelId="{F53FF049-ECC4-4754-B265-778C2C8E82A0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dirty="0" smtClean="0"/>
            <a:t>A</a:t>
          </a:r>
          <a:r>
            <a:rPr lang="en-US" sz="1600" dirty="0" smtClean="0"/>
            <a:t> </a:t>
          </a:r>
          <a:r>
            <a:rPr lang="en-US" sz="1600" dirty="0" err="1" smtClean="0"/>
            <a:t>tagállamok</a:t>
          </a:r>
          <a:r>
            <a:rPr lang="en-US" sz="1600" dirty="0" smtClean="0"/>
            <a:t> </a:t>
          </a:r>
          <a:r>
            <a:rPr lang="en-US" sz="1600" dirty="0" err="1" smtClean="0"/>
            <a:t>előírhatjá</a:t>
          </a:r>
          <a:r>
            <a:rPr lang="hu-HU" sz="1600" dirty="0" smtClean="0"/>
            <a:t>k</a:t>
          </a:r>
          <a:r>
            <a:rPr lang="en-US" sz="1600" dirty="0" smtClean="0"/>
            <a:t> </a:t>
          </a:r>
          <a:r>
            <a:rPr lang="en-US" sz="1600" dirty="0" err="1" smtClean="0"/>
            <a:t>az</a:t>
          </a:r>
          <a:r>
            <a:rPr lang="en-US" sz="1600" dirty="0" smtClean="0"/>
            <a:t> </a:t>
          </a:r>
          <a:r>
            <a:rPr lang="en-US" sz="1600" dirty="0" err="1" smtClean="0"/>
            <a:t>általános</a:t>
          </a:r>
          <a:r>
            <a:rPr lang="en-US" sz="1600" dirty="0" smtClean="0"/>
            <a:t> </a:t>
          </a:r>
          <a:r>
            <a:rPr lang="hu-HU" sz="1600" dirty="0" smtClean="0"/>
            <a:t>áfa</a:t>
          </a:r>
          <a:r>
            <a:rPr lang="en-US" sz="1600" dirty="0" err="1" smtClean="0"/>
            <a:t>mérték</a:t>
          </a:r>
          <a:r>
            <a:rPr lang="en-US" sz="1600" dirty="0" smtClean="0"/>
            <a:t> </a:t>
          </a:r>
          <a:r>
            <a:rPr lang="en-US" sz="1600" dirty="0" err="1" smtClean="0"/>
            <a:t>alkalmaz</a:t>
          </a:r>
          <a:r>
            <a:rPr lang="hu-HU" sz="1600" dirty="0" err="1" smtClean="0"/>
            <a:t>ását</a:t>
          </a:r>
          <a:r>
            <a:rPr lang="en-GB" sz="1600" b="0" dirty="0" smtClean="0"/>
            <a:t>:  </a:t>
          </a:r>
          <a:endParaRPr lang="en-GB" sz="1600" dirty="0"/>
        </a:p>
      </dgm:t>
    </dgm:pt>
    <dgm:pt modelId="{755FE8DA-1335-41CB-9D08-AC57C30510AD}" type="parTrans" cxnId="{93D3773E-F6BA-40DE-B327-C031D9906CEC}">
      <dgm:prSet/>
      <dgm:spPr/>
      <dgm:t>
        <a:bodyPr/>
        <a:lstStyle/>
        <a:p>
          <a:endParaRPr lang="en-US"/>
        </a:p>
      </dgm:t>
    </dgm:pt>
    <dgm:pt modelId="{9270E236-E4F1-430F-932D-3A2D406411D2}" type="sibTrans" cxnId="{93D3773E-F6BA-40DE-B327-C031D9906CEC}">
      <dgm:prSet/>
      <dgm:spPr/>
      <dgm:t>
        <a:bodyPr/>
        <a:lstStyle/>
        <a:p>
          <a:endParaRPr lang="en-US"/>
        </a:p>
      </dgm:t>
    </dgm:pt>
    <dgm:pt modelId="{A1B3C4E1-0C86-4252-B40B-56676E2ABADB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1600" b="0" dirty="0" smtClean="0"/>
            <a:t>Kizárólag akkor alkalmazható, ha a címzett az import szerinti tagállamban található</a:t>
          </a:r>
          <a:endParaRPr lang="en-GB" sz="1600" dirty="0"/>
        </a:p>
      </dgm:t>
    </dgm:pt>
    <dgm:pt modelId="{655B7C85-479C-406C-A4D6-668DA322F687}" type="parTrans" cxnId="{A8639E9E-C9DE-4FC2-8BF7-E9192B3E040D}">
      <dgm:prSet/>
      <dgm:spPr/>
      <dgm:t>
        <a:bodyPr/>
        <a:lstStyle/>
        <a:p>
          <a:endParaRPr lang="en-US"/>
        </a:p>
      </dgm:t>
    </dgm:pt>
    <dgm:pt modelId="{300BDD3E-8768-4E2E-82A2-4BE46F7469C6}" type="sibTrans" cxnId="{A8639E9E-C9DE-4FC2-8BF7-E9192B3E040D}">
      <dgm:prSet/>
      <dgm:spPr/>
      <dgm:t>
        <a:bodyPr/>
        <a:lstStyle/>
        <a:p>
          <a:endParaRPr lang="en-US"/>
        </a:p>
      </dgm:t>
    </dgm:pt>
    <dgm:pt modelId="{D2786411-C1DB-4959-A330-FFCE21F34B57}">
      <dgm:prSet custT="1"/>
      <dgm:spPr/>
      <dgm:t>
        <a:bodyPr/>
        <a:lstStyle/>
        <a:p>
          <a:pPr rtl="0"/>
          <a:r>
            <a:rPr lang="hu-HU" sz="1200" dirty="0" smtClean="0">
              <a:solidFill>
                <a:srgbClr val="0F5494"/>
              </a:solidFill>
            </a:rPr>
            <a:t>A terméket vám elé állító személy (elsősorban postai szolgáltató vagy gyorsposta- szolgálat) beszedi az ÁFÁ-t a termék címzettjétől </a:t>
          </a:r>
          <a:endParaRPr lang="en-GB" sz="1200" dirty="0">
            <a:solidFill>
              <a:srgbClr val="0F5494"/>
            </a:solidFill>
          </a:endParaRPr>
        </a:p>
      </dgm:t>
    </dgm:pt>
    <dgm:pt modelId="{5F6E48A6-EAC6-4C5E-A3BF-3D31B18B42FF}" type="parTrans" cxnId="{309F113F-64E2-410F-8F52-1A79EF1A6FB3}">
      <dgm:prSet/>
      <dgm:spPr/>
      <dgm:t>
        <a:bodyPr/>
        <a:lstStyle/>
        <a:p>
          <a:endParaRPr lang="en-US"/>
        </a:p>
      </dgm:t>
    </dgm:pt>
    <dgm:pt modelId="{73F1AB4D-51B6-4E59-A282-F3144A9170DF}" type="sibTrans" cxnId="{309F113F-64E2-410F-8F52-1A79EF1A6FB3}">
      <dgm:prSet/>
      <dgm:spPr/>
      <dgm:t>
        <a:bodyPr/>
        <a:lstStyle/>
        <a:p>
          <a:endParaRPr lang="en-US"/>
        </a:p>
      </dgm:t>
    </dgm:pt>
    <dgm:pt modelId="{0F0FA3A4-91B8-4506-9E1D-6352401D489D}">
      <dgm:prSet custT="1"/>
      <dgm:spPr/>
      <dgm:t>
        <a:bodyPr/>
        <a:lstStyle/>
        <a:p>
          <a:pPr rtl="0"/>
          <a:r>
            <a:rPr lang="hu-HU" sz="1200" dirty="0" smtClean="0">
              <a:solidFill>
                <a:srgbClr val="0F5494"/>
              </a:solidFill>
            </a:rPr>
            <a:t>A terméket vám elé állító személy a vámhatóság számára csak a címzettektől ténylegesen beszedett ÁFÁ-t köteles befizetni </a:t>
          </a:r>
          <a:r>
            <a:rPr lang="en-GB" sz="1200" dirty="0" smtClean="0">
              <a:solidFill>
                <a:srgbClr val="0F5494"/>
              </a:solidFill>
              <a:sym typeface="Wingdings" panose="05000000000000000000" pitchFamily="2" charset="2"/>
            </a:rPr>
            <a:t></a:t>
          </a:r>
          <a:r>
            <a:rPr lang="hu-HU" sz="1200" dirty="0" smtClean="0">
              <a:solidFill>
                <a:srgbClr val="0F5494"/>
              </a:solidFill>
              <a:sym typeface="Wingdings" panose="05000000000000000000" pitchFamily="2" charset="2"/>
            </a:rPr>
            <a:t> cél a komplikált visszafizetési eljárás elkerülése, amennyiben a termék nem kézbesíthető vagy a címzett megtagadta az átvételt</a:t>
          </a:r>
          <a:endParaRPr lang="en-GB" sz="1200" dirty="0">
            <a:solidFill>
              <a:srgbClr val="0F5494"/>
            </a:solidFill>
          </a:endParaRPr>
        </a:p>
      </dgm:t>
    </dgm:pt>
    <dgm:pt modelId="{9953403C-1D68-4377-9103-DA599CB91C63}" type="parTrans" cxnId="{A00163C3-90DF-439B-A026-4C94DE68D8A1}">
      <dgm:prSet/>
      <dgm:spPr/>
      <dgm:t>
        <a:bodyPr/>
        <a:lstStyle/>
        <a:p>
          <a:endParaRPr lang="en-US"/>
        </a:p>
      </dgm:t>
    </dgm:pt>
    <dgm:pt modelId="{6CC82F67-6057-4217-96A2-33ABF01A945F}" type="sibTrans" cxnId="{A00163C3-90DF-439B-A026-4C94DE68D8A1}">
      <dgm:prSet/>
      <dgm:spPr/>
      <dgm:t>
        <a:bodyPr/>
        <a:lstStyle/>
        <a:p>
          <a:endParaRPr lang="en-US"/>
        </a:p>
      </dgm:t>
    </dgm:pt>
    <dgm:pt modelId="{DEB72A41-6D58-4EE1-875C-4D0E5B921A34}">
      <dgm:prSet custT="1"/>
      <dgm:spPr/>
      <dgm:t>
        <a:bodyPr/>
        <a:lstStyle/>
        <a:p>
          <a:pPr rtl="0"/>
          <a:r>
            <a:rPr lang="hu-HU" sz="1200" dirty="0" smtClean="0">
              <a:solidFill>
                <a:srgbClr val="0F5494"/>
              </a:solidFill>
            </a:rPr>
            <a:t>Leegyszerűsíti a vámkezelést a nyilatkozattevő számára (főleg posta vagy gyorsposta-szolgálat)</a:t>
          </a:r>
          <a:endParaRPr lang="en-GB" sz="1200" dirty="0">
            <a:solidFill>
              <a:srgbClr val="0F5494"/>
            </a:solidFill>
          </a:endParaRPr>
        </a:p>
      </dgm:t>
    </dgm:pt>
    <dgm:pt modelId="{0F2E2BF8-0235-4115-A599-37AB3FF860FC}" type="parTrans" cxnId="{0192673B-B31B-4BD4-9BD7-3A182290F4E1}">
      <dgm:prSet/>
      <dgm:spPr/>
      <dgm:t>
        <a:bodyPr/>
        <a:lstStyle/>
        <a:p>
          <a:endParaRPr lang="en-US"/>
        </a:p>
      </dgm:t>
    </dgm:pt>
    <dgm:pt modelId="{8B72C13C-8D38-461A-98B7-EB5AF5B81162}" type="sibTrans" cxnId="{0192673B-B31B-4BD4-9BD7-3A182290F4E1}">
      <dgm:prSet/>
      <dgm:spPr/>
      <dgm:t>
        <a:bodyPr/>
        <a:lstStyle/>
        <a:p>
          <a:endParaRPr lang="en-US"/>
        </a:p>
      </dgm:t>
    </dgm:pt>
    <dgm:pt modelId="{3F3F8057-268B-4789-B128-F7B014C56273}">
      <dgm:prSet custT="1"/>
      <dgm:spPr/>
      <dgm:t>
        <a:bodyPr/>
        <a:lstStyle/>
        <a:p>
          <a:pPr rtl="0"/>
          <a:r>
            <a:rPr lang="hu-HU" sz="1200" dirty="0" smtClean="0">
              <a:solidFill>
                <a:srgbClr val="0F5494"/>
              </a:solidFill>
            </a:rPr>
            <a:t>A nagyszámú, de kisértékű küldemények vámkezelése esetén elkerülhetők a kedvezményes adótétel alkalmazásából eredő bonyodalmak</a:t>
          </a:r>
          <a:endParaRPr lang="en-GB" sz="1200" dirty="0">
            <a:solidFill>
              <a:srgbClr val="0F5494"/>
            </a:solidFill>
          </a:endParaRPr>
        </a:p>
      </dgm:t>
    </dgm:pt>
    <dgm:pt modelId="{0B12A466-9676-4C7A-A336-337874525934}" type="parTrans" cxnId="{341EB665-2CEA-41B9-B9F1-F89855BE30EF}">
      <dgm:prSet/>
      <dgm:spPr/>
      <dgm:t>
        <a:bodyPr/>
        <a:lstStyle/>
        <a:p>
          <a:endParaRPr lang="en-US"/>
        </a:p>
      </dgm:t>
    </dgm:pt>
    <dgm:pt modelId="{41F1E6EE-6C6A-4A94-B2EE-5CF1E581D9E8}" type="sibTrans" cxnId="{341EB665-2CEA-41B9-B9F1-F89855BE30EF}">
      <dgm:prSet/>
      <dgm:spPr/>
      <dgm:t>
        <a:bodyPr/>
        <a:lstStyle/>
        <a:p>
          <a:endParaRPr lang="en-US"/>
        </a:p>
      </dgm:t>
    </dgm:pt>
    <dgm:pt modelId="{BB9812D9-9EEE-4516-8730-689EC72A6BAB}" type="pres">
      <dgm:prSet presAssocID="{F2FD12B8-AC62-409B-AD77-6964B01395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4B1193-CA26-4D64-9B09-8206453CDAC7}" type="pres">
      <dgm:prSet presAssocID="{E8F5F980-EB57-4B64-A852-27325D949CFA}" presName="parentLin" presStyleCnt="0"/>
      <dgm:spPr/>
    </dgm:pt>
    <dgm:pt modelId="{A164192E-E62F-4C08-9E2E-AB2BD307AB13}" type="pres">
      <dgm:prSet presAssocID="{E8F5F980-EB57-4B64-A852-27325D949CF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6FC7713-B6BD-498E-88A4-C7A3495C5D33}" type="pres">
      <dgm:prSet presAssocID="{E8F5F980-EB57-4B64-A852-27325D949CFA}" presName="parentText" presStyleLbl="node1" presStyleIdx="0" presStyleCnt="4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D153E-B0C1-4ED9-809E-C520C3F54FEE}" type="pres">
      <dgm:prSet presAssocID="{E8F5F980-EB57-4B64-A852-27325D949CFA}" presName="negativeSpace" presStyleCnt="0"/>
      <dgm:spPr/>
    </dgm:pt>
    <dgm:pt modelId="{40145832-1598-4BE4-9C65-5A6B5EC10AF4}" type="pres">
      <dgm:prSet presAssocID="{E8F5F980-EB57-4B64-A852-27325D949CFA}" presName="childText" presStyleLbl="conFgAcc1" presStyleIdx="0" presStyleCnt="4">
        <dgm:presLayoutVars>
          <dgm:bulletEnabled val="1"/>
        </dgm:presLayoutVars>
      </dgm:prSet>
      <dgm:spPr/>
    </dgm:pt>
    <dgm:pt modelId="{85B9965C-FA01-4854-8F64-C1DF4C950200}" type="pres">
      <dgm:prSet presAssocID="{111EB447-C391-42E3-B3EA-C9C18E6532A5}" presName="spaceBetweenRectangles" presStyleCnt="0"/>
      <dgm:spPr/>
    </dgm:pt>
    <dgm:pt modelId="{323D0D61-05DA-4CB8-A9FC-24CB49BD3CF9}" type="pres">
      <dgm:prSet presAssocID="{1219C275-3CDA-4254-91DC-87EBF410D9F9}" presName="parentLin" presStyleCnt="0"/>
      <dgm:spPr/>
    </dgm:pt>
    <dgm:pt modelId="{144030D4-8B31-4597-9CA1-2A0FFE01E9EA}" type="pres">
      <dgm:prSet presAssocID="{1219C275-3CDA-4254-91DC-87EBF410D9F9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159AACF-B015-48E5-9C11-688DFE1A3E39}" type="pres">
      <dgm:prSet presAssocID="{1219C275-3CDA-4254-91DC-87EBF410D9F9}" presName="parentText" presStyleLbl="node1" presStyleIdx="1" presStyleCnt="4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043DC-A38F-4860-9E89-26B534B122F1}" type="pres">
      <dgm:prSet presAssocID="{1219C275-3CDA-4254-91DC-87EBF410D9F9}" presName="negativeSpace" presStyleCnt="0"/>
      <dgm:spPr/>
    </dgm:pt>
    <dgm:pt modelId="{82C87A3F-6A24-48D0-A893-30C312BD5C47}" type="pres">
      <dgm:prSet presAssocID="{1219C275-3CDA-4254-91DC-87EBF410D9F9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66DE0-D6C2-40B6-81C4-AC68C12067D2}" type="pres">
      <dgm:prSet presAssocID="{F45CBC82-67C9-481E-BA59-5341765C46E8}" presName="spaceBetweenRectangles" presStyleCnt="0"/>
      <dgm:spPr/>
    </dgm:pt>
    <dgm:pt modelId="{0A03B0B5-230F-4635-A496-E12137DDAF47}" type="pres">
      <dgm:prSet presAssocID="{F53FF049-ECC4-4754-B265-778C2C8E82A0}" presName="parentLin" presStyleCnt="0"/>
      <dgm:spPr/>
    </dgm:pt>
    <dgm:pt modelId="{EEC42D52-1E02-4453-8FB2-DE151C1FCA9C}" type="pres">
      <dgm:prSet presAssocID="{F53FF049-ECC4-4754-B265-778C2C8E82A0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3ED1313-672F-4016-8028-A729D0DE8017}" type="pres">
      <dgm:prSet presAssocID="{F53FF049-ECC4-4754-B265-778C2C8E82A0}" presName="parentText" presStyleLbl="node1" presStyleIdx="2" presStyleCnt="4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DC9AC-499F-4BFB-A195-C48973A89F0F}" type="pres">
      <dgm:prSet presAssocID="{F53FF049-ECC4-4754-B265-778C2C8E82A0}" presName="negativeSpace" presStyleCnt="0"/>
      <dgm:spPr/>
    </dgm:pt>
    <dgm:pt modelId="{12E68BB0-0512-44A3-B399-F67DF7E9DF8D}" type="pres">
      <dgm:prSet presAssocID="{F53FF049-ECC4-4754-B265-778C2C8E82A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1C12F-1696-4B84-B0C9-5CA4F2870248}" type="pres">
      <dgm:prSet presAssocID="{9270E236-E4F1-430F-932D-3A2D406411D2}" presName="spaceBetweenRectangles" presStyleCnt="0"/>
      <dgm:spPr/>
    </dgm:pt>
    <dgm:pt modelId="{17D1CDF6-DACA-406F-9A15-0447127AAE7A}" type="pres">
      <dgm:prSet presAssocID="{A1B3C4E1-0C86-4252-B40B-56676E2ABADB}" presName="parentLin" presStyleCnt="0"/>
      <dgm:spPr/>
    </dgm:pt>
    <dgm:pt modelId="{A327AD03-B83A-4FA2-AB54-D6629F09B457}" type="pres">
      <dgm:prSet presAssocID="{A1B3C4E1-0C86-4252-B40B-56676E2ABADB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68564987-395B-406F-828D-0F4251E665F2}" type="pres">
      <dgm:prSet presAssocID="{A1B3C4E1-0C86-4252-B40B-56676E2ABADB}" presName="parentText" presStyleLbl="node1" presStyleIdx="3" presStyleCnt="4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05C01-18B2-4177-AB4D-42E8A10FBBA4}" type="pres">
      <dgm:prSet presAssocID="{A1B3C4E1-0C86-4252-B40B-56676E2ABADB}" presName="negativeSpace" presStyleCnt="0"/>
      <dgm:spPr/>
    </dgm:pt>
    <dgm:pt modelId="{53266210-4236-4F5A-9750-922809428999}" type="pres">
      <dgm:prSet presAssocID="{A1B3C4E1-0C86-4252-B40B-56676E2ABAD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A90F960-852E-4F1F-B9F5-570C204F4E23}" type="presOf" srcId="{1219C275-3CDA-4254-91DC-87EBF410D9F9}" destId="{2159AACF-B015-48E5-9C11-688DFE1A3E39}" srcOrd="1" destOrd="0" presId="urn:microsoft.com/office/officeart/2005/8/layout/list1"/>
    <dgm:cxn modelId="{0EC53217-DF84-40D9-8930-6597FDD813AA}" srcId="{F2FD12B8-AC62-409B-AD77-6964B013950A}" destId="{1219C275-3CDA-4254-91DC-87EBF410D9F9}" srcOrd="1" destOrd="0" parTransId="{9509C3B5-F6E6-4F62-9255-F863CD0E0111}" sibTransId="{F45CBC82-67C9-481E-BA59-5341765C46E8}"/>
    <dgm:cxn modelId="{650305A7-7982-4A79-8D4F-20F2B8B68241}" type="presOf" srcId="{D2786411-C1DB-4959-A330-FFCE21F34B57}" destId="{82C87A3F-6A24-48D0-A893-30C312BD5C47}" srcOrd="0" destOrd="1" presId="urn:microsoft.com/office/officeart/2005/8/layout/list1"/>
    <dgm:cxn modelId="{46A84073-F3FE-4B9E-BC71-E267D4B5CF29}" srcId="{1219C275-3CDA-4254-91DC-87EBF410D9F9}" destId="{0EEF3BA9-59EF-4BA0-9F2F-C6B6C7A9089A}" srcOrd="0" destOrd="0" parTransId="{0380E7BC-0EDF-4A3C-A04B-D3D23B1F65BA}" sibTransId="{618B295C-F43B-4074-8713-84E139C13BE2}"/>
    <dgm:cxn modelId="{B61142E9-0A50-46E1-91E4-77A86EA7E905}" type="presOf" srcId="{E8F5F980-EB57-4B64-A852-27325D949CFA}" destId="{96FC7713-B6BD-498E-88A4-C7A3495C5D33}" srcOrd="1" destOrd="0" presId="urn:microsoft.com/office/officeart/2005/8/layout/list1"/>
    <dgm:cxn modelId="{327F4A4E-711E-44AC-AAFC-DFC2D814CA91}" type="presOf" srcId="{3F3F8057-268B-4789-B128-F7B014C56273}" destId="{12E68BB0-0512-44A3-B399-F67DF7E9DF8D}" srcOrd="0" destOrd="1" presId="urn:microsoft.com/office/officeart/2005/8/layout/list1"/>
    <dgm:cxn modelId="{CD140DA7-C64E-44BA-9777-E5881E270D89}" type="presOf" srcId="{0F0FA3A4-91B8-4506-9E1D-6352401D489D}" destId="{82C87A3F-6A24-48D0-A893-30C312BD5C47}" srcOrd="0" destOrd="2" presId="urn:microsoft.com/office/officeart/2005/8/layout/list1"/>
    <dgm:cxn modelId="{9CFE4FBA-4F3D-4EC6-9297-7AFE8DFC471F}" type="presOf" srcId="{1219C275-3CDA-4254-91DC-87EBF410D9F9}" destId="{144030D4-8B31-4597-9CA1-2A0FFE01E9EA}" srcOrd="0" destOrd="0" presId="urn:microsoft.com/office/officeart/2005/8/layout/list1"/>
    <dgm:cxn modelId="{25D1C1C6-19DC-464F-A2BE-7ACC91D86B31}" type="presOf" srcId="{A1B3C4E1-0C86-4252-B40B-56676E2ABADB}" destId="{68564987-395B-406F-828D-0F4251E665F2}" srcOrd="1" destOrd="0" presId="urn:microsoft.com/office/officeart/2005/8/layout/list1"/>
    <dgm:cxn modelId="{12D7680A-B8DB-4282-B7BB-8C0BB8BBCBE2}" type="presOf" srcId="{F53FF049-ECC4-4754-B265-778C2C8E82A0}" destId="{EEC42D52-1E02-4453-8FB2-DE151C1FCA9C}" srcOrd="0" destOrd="0" presId="urn:microsoft.com/office/officeart/2005/8/layout/list1"/>
    <dgm:cxn modelId="{A00163C3-90DF-439B-A026-4C94DE68D8A1}" srcId="{1219C275-3CDA-4254-91DC-87EBF410D9F9}" destId="{0F0FA3A4-91B8-4506-9E1D-6352401D489D}" srcOrd="2" destOrd="0" parTransId="{9953403C-1D68-4377-9103-DA599CB91C63}" sibTransId="{6CC82F67-6057-4217-96A2-33ABF01A945F}"/>
    <dgm:cxn modelId="{0192673B-B31B-4BD4-9BD7-3A182290F4E1}" srcId="{F53FF049-ECC4-4754-B265-778C2C8E82A0}" destId="{DEB72A41-6D58-4EE1-875C-4D0E5B921A34}" srcOrd="0" destOrd="0" parTransId="{0F2E2BF8-0235-4115-A599-37AB3FF860FC}" sibTransId="{8B72C13C-8D38-461A-98B7-EB5AF5B81162}"/>
    <dgm:cxn modelId="{93D3773E-F6BA-40DE-B327-C031D9906CEC}" srcId="{F2FD12B8-AC62-409B-AD77-6964B013950A}" destId="{F53FF049-ECC4-4754-B265-778C2C8E82A0}" srcOrd="2" destOrd="0" parTransId="{755FE8DA-1335-41CB-9D08-AC57C30510AD}" sibTransId="{9270E236-E4F1-430F-932D-3A2D406411D2}"/>
    <dgm:cxn modelId="{A8639E9E-C9DE-4FC2-8BF7-E9192B3E040D}" srcId="{F2FD12B8-AC62-409B-AD77-6964B013950A}" destId="{A1B3C4E1-0C86-4252-B40B-56676E2ABADB}" srcOrd="3" destOrd="0" parTransId="{655B7C85-479C-406C-A4D6-668DA322F687}" sibTransId="{300BDD3E-8768-4E2E-82A2-4BE46F7469C6}"/>
    <dgm:cxn modelId="{A3F36A8C-D973-48A3-B0F1-E5552CFA1FAA}" type="presOf" srcId="{F2FD12B8-AC62-409B-AD77-6964B013950A}" destId="{BB9812D9-9EEE-4516-8730-689EC72A6BAB}" srcOrd="0" destOrd="0" presId="urn:microsoft.com/office/officeart/2005/8/layout/list1"/>
    <dgm:cxn modelId="{B55FDC43-CED2-4F10-A959-BDC76096D2E5}" type="presOf" srcId="{F53FF049-ECC4-4754-B265-778C2C8E82A0}" destId="{03ED1313-672F-4016-8028-A729D0DE8017}" srcOrd="1" destOrd="0" presId="urn:microsoft.com/office/officeart/2005/8/layout/list1"/>
    <dgm:cxn modelId="{99858EED-17A9-4B82-BA29-DD9990A7DE8B}" type="presOf" srcId="{DEB72A41-6D58-4EE1-875C-4D0E5B921A34}" destId="{12E68BB0-0512-44A3-B399-F67DF7E9DF8D}" srcOrd="0" destOrd="0" presId="urn:microsoft.com/office/officeart/2005/8/layout/list1"/>
    <dgm:cxn modelId="{2D60C2C1-67D0-48BE-B435-6B43C5C73CF7}" srcId="{F2FD12B8-AC62-409B-AD77-6964B013950A}" destId="{E8F5F980-EB57-4B64-A852-27325D949CFA}" srcOrd="0" destOrd="0" parTransId="{98CF05B9-9F76-4762-BD84-2D5A60415EE3}" sibTransId="{111EB447-C391-42E3-B3EA-C9C18E6532A5}"/>
    <dgm:cxn modelId="{F5DE507E-A66E-4D6A-9F7D-0BEC7F6867C6}" type="presOf" srcId="{0EEF3BA9-59EF-4BA0-9F2F-C6B6C7A9089A}" destId="{82C87A3F-6A24-48D0-A893-30C312BD5C47}" srcOrd="0" destOrd="0" presId="urn:microsoft.com/office/officeart/2005/8/layout/list1"/>
    <dgm:cxn modelId="{341EB665-2CEA-41B9-B9F1-F89855BE30EF}" srcId="{F53FF049-ECC4-4754-B265-778C2C8E82A0}" destId="{3F3F8057-268B-4789-B128-F7B014C56273}" srcOrd="1" destOrd="0" parTransId="{0B12A466-9676-4C7A-A336-337874525934}" sibTransId="{41F1E6EE-6C6A-4A94-B2EE-5CF1E581D9E8}"/>
    <dgm:cxn modelId="{22F2ADC6-54D6-4139-A043-FBDF0FEC06EB}" type="presOf" srcId="{A1B3C4E1-0C86-4252-B40B-56676E2ABADB}" destId="{A327AD03-B83A-4FA2-AB54-D6629F09B457}" srcOrd="0" destOrd="0" presId="urn:microsoft.com/office/officeart/2005/8/layout/list1"/>
    <dgm:cxn modelId="{309F113F-64E2-410F-8F52-1A79EF1A6FB3}" srcId="{1219C275-3CDA-4254-91DC-87EBF410D9F9}" destId="{D2786411-C1DB-4959-A330-FFCE21F34B57}" srcOrd="1" destOrd="0" parTransId="{5F6E48A6-EAC6-4C5E-A3BF-3D31B18B42FF}" sibTransId="{73F1AB4D-51B6-4E59-A282-F3144A9170DF}"/>
    <dgm:cxn modelId="{3446D81E-FD73-43CF-A5ED-C17EF0624503}" type="presOf" srcId="{E8F5F980-EB57-4B64-A852-27325D949CFA}" destId="{A164192E-E62F-4C08-9E2E-AB2BD307AB13}" srcOrd="0" destOrd="0" presId="urn:microsoft.com/office/officeart/2005/8/layout/list1"/>
    <dgm:cxn modelId="{6328E0A2-B24E-4E61-B916-CE26160F4729}" type="presParOf" srcId="{BB9812D9-9EEE-4516-8730-689EC72A6BAB}" destId="{394B1193-CA26-4D64-9B09-8206453CDAC7}" srcOrd="0" destOrd="0" presId="urn:microsoft.com/office/officeart/2005/8/layout/list1"/>
    <dgm:cxn modelId="{54AED0E0-D3C4-4080-946A-CE70BDCAF62D}" type="presParOf" srcId="{394B1193-CA26-4D64-9B09-8206453CDAC7}" destId="{A164192E-E62F-4C08-9E2E-AB2BD307AB13}" srcOrd="0" destOrd="0" presId="urn:microsoft.com/office/officeart/2005/8/layout/list1"/>
    <dgm:cxn modelId="{5E87D7B1-A39D-42F0-9374-6AC23223AE01}" type="presParOf" srcId="{394B1193-CA26-4D64-9B09-8206453CDAC7}" destId="{96FC7713-B6BD-498E-88A4-C7A3495C5D33}" srcOrd="1" destOrd="0" presId="urn:microsoft.com/office/officeart/2005/8/layout/list1"/>
    <dgm:cxn modelId="{9327B482-79A6-4798-A6D5-5E71D68543F2}" type="presParOf" srcId="{BB9812D9-9EEE-4516-8730-689EC72A6BAB}" destId="{337D153E-B0C1-4ED9-809E-C520C3F54FEE}" srcOrd="1" destOrd="0" presId="urn:microsoft.com/office/officeart/2005/8/layout/list1"/>
    <dgm:cxn modelId="{DCBB91EE-3688-43C8-A0C2-9E31CF1B7113}" type="presParOf" srcId="{BB9812D9-9EEE-4516-8730-689EC72A6BAB}" destId="{40145832-1598-4BE4-9C65-5A6B5EC10AF4}" srcOrd="2" destOrd="0" presId="urn:microsoft.com/office/officeart/2005/8/layout/list1"/>
    <dgm:cxn modelId="{7524CB4A-5A47-4440-93A4-E0CD5D11AC52}" type="presParOf" srcId="{BB9812D9-9EEE-4516-8730-689EC72A6BAB}" destId="{85B9965C-FA01-4854-8F64-C1DF4C950200}" srcOrd="3" destOrd="0" presId="urn:microsoft.com/office/officeart/2005/8/layout/list1"/>
    <dgm:cxn modelId="{C9C1C75C-1D42-473D-B632-E5AB9CF24CF5}" type="presParOf" srcId="{BB9812D9-9EEE-4516-8730-689EC72A6BAB}" destId="{323D0D61-05DA-4CB8-A9FC-24CB49BD3CF9}" srcOrd="4" destOrd="0" presId="urn:microsoft.com/office/officeart/2005/8/layout/list1"/>
    <dgm:cxn modelId="{89EDB6B6-982B-4970-BFFA-710A11D1DDB2}" type="presParOf" srcId="{323D0D61-05DA-4CB8-A9FC-24CB49BD3CF9}" destId="{144030D4-8B31-4597-9CA1-2A0FFE01E9EA}" srcOrd="0" destOrd="0" presId="urn:microsoft.com/office/officeart/2005/8/layout/list1"/>
    <dgm:cxn modelId="{AFF2D9ED-4C9B-4315-9622-F710EE322EB6}" type="presParOf" srcId="{323D0D61-05DA-4CB8-A9FC-24CB49BD3CF9}" destId="{2159AACF-B015-48E5-9C11-688DFE1A3E39}" srcOrd="1" destOrd="0" presId="urn:microsoft.com/office/officeart/2005/8/layout/list1"/>
    <dgm:cxn modelId="{2F62D820-1692-4C0C-BD3B-AB8EDD63C452}" type="presParOf" srcId="{BB9812D9-9EEE-4516-8730-689EC72A6BAB}" destId="{5D9043DC-A38F-4860-9E89-26B534B122F1}" srcOrd="5" destOrd="0" presId="urn:microsoft.com/office/officeart/2005/8/layout/list1"/>
    <dgm:cxn modelId="{51770267-95DD-4A57-B161-D714D339B6D9}" type="presParOf" srcId="{BB9812D9-9EEE-4516-8730-689EC72A6BAB}" destId="{82C87A3F-6A24-48D0-A893-30C312BD5C47}" srcOrd="6" destOrd="0" presId="urn:microsoft.com/office/officeart/2005/8/layout/list1"/>
    <dgm:cxn modelId="{D94E532B-5AC2-4A20-A949-5431147291BD}" type="presParOf" srcId="{BB9812D9-9EEE-4516-8730-689EC72A6BAB}" destId="{C8766DE0-D6C2-40B6-81C4-AC68C12067D2}" srcOrd="7" destOrd="0" presId="urn:microsoft.com/office/officeart/2005/8/layout/list1"/>
    <dgm:cxn modelId="{69323CAE-30F0-4685-B98B-998F7B3B5AE1}" type="presParOf" srcId="{BB9812D9-9EEE-4516-8730-689EC72A6BAB}" destId="{0A03B0B5-230F-4635-A496-E12137DDAF47}" srcOrd="8" destOrd="0" presId="urn:microsoft.com/office/officeart/2005/8/layout/list1"/>
    <dgm:cxn modelId="{2790990F-C23B-437F-86B8-77F356EBD09D}" type="presParOf" srcId="{0A03B0B5-230F-4635-A496-E12137DDAF47}" destId="{EEC42D52-1E02-4453-8FB2-DE151C1FCA9C}" srcOrd="0" destOrd="0" presId="urn:microsoft.com/office/officeart/2005/8/layout/list1"/>
    <dgm:cxn modelId="{3FABDF65-56AB-4B90-A3CE-106064896957}" type="presParOf" srcId="{0A03B0B5-230F-4635-A496-E12137DDAF47}" destId="{03ED1313-672F-4016-8028-A729D0DE8017}" srcOrd="1" destOrd="0" presId="urn:microsoft.com/office/officeart/2005/8/layout/list1"/>
    <dgm:cxn modelId="{7042EB36-7BAE-4B7A-BA0C-1114AA655E3C}" type="presParOf" srcId="{BB9812D9-9EEE-4516-8730-689EC72A6BAB}" destId="{F04DC9AC-499F-4BFB-A195-C48973A89F0F}" srcOrd="9" destOrd="0" presId="urn:microsoft.com/office/officeart/2005/8/layout/list1"/>
    <dgm:cxn modelId="{E2BAC3D6-2514-4ABA-9DF0-A0A3DB108955}" type="presParOf" srcId="{BB9812D9-9EEE-4516-8730-689EC72A6BAB}" destId="{12E68BB0-0512-44A3-B399-F67DF7E9DF8D}" srcOrd="10" destOrd="0" presId="urn:microsoft.com/office/officeart/2005/8/layout/list1"/>
    <dgm:cxn modelId="{C2DA1F22-649F-45E9-BA44-CC94B49BFA7C}" type="presParOf" srcId="{BB9812D9-9EEE-4516-8730-689EC72A6BAB}" destId="{48E1C12F-1696-4B84-B0C9-5CA4F2870248}" srcOrd="11" destOrd="0" presId="urn:microsoft.com/office/officeart/2005/8/layout/list1"/>
    <dgm:cxn modelId="{D42A9FCC-27C2-4D17-9952-2F03D196F58A}" type="presParOf" srcId="{BB9812D9-9EEE-4516-8730-689EC72A6BAB}" destId="{17D1CDF6-DACA-406F-9A15-0447127AAE7A}" srcOrd="12" destOrd="0" presId="urn:microsoft.com/office/officeart/2005/8/layout/list1"/>
    <dgm:cxn modelId="{1577C727-A667-4332-A310-4E5CDF9A3147}" type="presParOf" srcId="{17D1CDF6-DACA-406F-9A15-0447127AAE7A}" destId="{A327AD03-B83A-4FA2-AB54-D6629F09B457}" srcOrd="0" destOrd="0" presId="urn:microsoft.com/office/officeart/2005/8/layout/list1"/>
    <dgm:cxn modelId="{80B0611C-56C6-47DA-863B-6C6FC4DB7325}" type="presParOf" srcId="{17D1CDF6-DACA-406F-9A15-0447127AAE7A}" destId="{68564987-395B-406F-828D-0F4251E665F2}" srcOrd="1" destOrd="0" presId="urn:microsoft.com/office/officeart/2005/8/layout/list1"/>
    <dgm:cxn modelId="{68DEE781-95FE-4DFD-A3B5-13CAFF165424}" type="presParOf" srcId="{BB9812D9-9EEE-4516-8730-689EC72A6BAB}" destId="{0FD05C01-18B2-4177-AB4D-42E8A10FBBA4}" srcOrd="13" destOrd="0" presId="urn:microsoft.com/office/officeart/2005/8/layout/list1"/>
    <dgm:cxn modelId="{CDB02AB3-93CD-484C-B4F0-424911897458}" type="presParOf" srcId="{BB9812D9-9EEE-4516-8730-689EC72A6BAB}" destId="{53266210-4236-4F5A-9750-92280942899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635A33-0559-4436-B226-7CC3E2066B7F}" type="doc">
      <dgm:prSet loTypeId="urn:microsoft.com/office/officeart/2008/layout/LinedList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D5C02A87-9AD2-4199-B11E-30C9C681294A}">
      <dgm:prSet custT="1"/>
      <dgm:spPr>
        <a:solidFill>
          <a:srgbClr val="0F5494">
            <a:alpha val="90000"/>
          </a:srgbClr>
        </a:solidFill>
      </dgm:spPr>
      <dgm:t>
        <a:bodyPr anchor="ctr"/>
        <a:lstStyle/>
        <a:p>
          <a:pPr algn="ctr" rtl="0">
            <a:lnSpc>
              <a:spcPct val="120000"/>
            </a:lnSpc>
          </a:pPr>
          <a:r>
            <a:rPr lang="hu-HU" sz="2400" i="0" dirty="0" smtClean="0">
              <a:solidFill>
                <a:schemeClr val="bg1"/>
              </a:solidFill>
            </a:rPr>
            <a:t>Vám</a:t>
          </a:r>
          <a:r>
            <a:rPr lang="fr-BE" sz="2400" i="0" dirty="0" smtClean="0">
              <a:solidFill>
                <a:schemeClr val="bg1"/>
              </a:solidFill>
            </a:rPr>
            <a:t>-</a:t>
          </a:r>
          <a:r>
            <a:rPr lang="hu-HU" sz="2400" i="0" dirty="0" smtClean="0">
              <a:solidFill>
                <a:schemeClr val="bg1"/>
              </a:solidFill>
            </a:rPr>
            <a:t>árunyilatkozat az áruk szabad forgalomba helyezésére </a:t>
          </a:r>
          <a:r>
            <a:rPr lang="en-US" sz="2400" i="0" dirty="0" smtClean="0">
              <a:solidFill>
                <a:schemeClr val="bg1"/>
              </a:solidFill>
            </a:rPr>
            <a:t>2021</a:t>
          </a:r>
          <a:r>
            <a:rPr lang="hu-HU" sz="2400" i="0" dirty="0" smtClean="0">
              <a:solidFill>
                <a:schemeClr val="bg1"/>
              </a:solidFill>
            </a:rPr>
            <a:t>.1.1-től</a:t>
          </a:r>
          <a:endParaRPr lang="en-GB" sz="2400" dirty="0">
            <a:solidFill>
              <a:schemeClr val="bg1"/>
            </a:solidFill>
          </a:endParaRPr>
        </a:p>
      </dgm:t>
    </dgm:pt>
    <dgm:pt modelId="{BD32FA47-FDA7-41AA-86F1-7518D1953F3E}" type="parTrans" cxnId="{894DA4FF-4485-469B-B315-098F17C2A00E}">
      <dgm:prSet/>
      <dgm:spPr/>
      <dgm:t>
        <a:bodyPr/>
        <a:lstStyle/>
        <a:p>
          <a:endParaRPr lang="en-US"/>
        </a:p>
      </dgm:t>
    </dgm:pt>
    <dgm:pt modelId="{0CC955E2-4323-4E05-AAB7-8CE9B92F5279}" type="sibTrans" cxnId="{894DA4FF-4485-469B-B315-098F17C2A00E}">
      <dgm:prSet/>
      <dgm:spPr/>
      <dgm:t>
        <a:bodyPr/>
        <a:lstStyle/>
        <a:p>
          <a:endParaRPr lang="en-US"/>
        </a:p>
      </dgm:t>
    </dgm:pt>
    <dgm:pt modelId="{9269280E-499E-433F-B5C4-1DD3EBE7BDB6}">
      <dgm:prSet custT="1"/>
      <dgm:spPr/>
      <dgm:t>
        <a:bodyPr anchor="ctr"/>
        <a:lstStyle/>
        <a:p>
          <a:pPr rtl="0"/>
          <a:r>
            <a:rPr lang="en-GB" sz="2500" b="1" i="0" dirty="0" smtClean="0">
              <a:solidFill>
                <a:srgbClr val="FF0066"/>
              </a:solidFill>
            </a:rPr>
            <a:t>H7 </a:t>
          </a:r>
          <a:r>
            <a:rPr lang="hu-HU" sz="2500" b="1" i="0" dirty="0" smtClean="0">
              <a:solidFill>
                <a:srgbClr val="FF0066"/>
              </a:solidFill>
            </a:rPr>
            <a:t>adathalmaz</a:t>
          </a:r>
          <a:r>
            <a:rPr lang="en-GB" sz="2500" b="1" i="0" dirty="0" smtClean="0">
              <a:solidFill>
                <a:srgbClr val="0F5494"/>
              </a:solidFill>
            </a:rPr>
            <a:t> </a:t>
          </a:r>
          <a:r>
            <a:rPr lang="en-GB" sz="2000" i="0" dirty="0" smtClean="0">
              <a:solidFill>
                <a:srgbClr val="0F5494"/>
              </a:solidFill>
            </a:rPr>
            <a:t>(</a:t>
          </a:r>
          <a:r>
            <a:rPr lang="hu-HU" sz="2000" i="0" dirty="0" smtClean="0">
              <a:solidFill>
                <a:srgbClr val="0F5494"/>
              </a:solidFill>
            </a:rPr>
            <a:t>kisértékű küldemények</a:t>
          </a:r>
          <a:r>
            <a:rPr lang="en-GB" sz="2000" i="0" dirty="0" smtClean="0">
              <a:solidFill>
                <a:srgbClr val="0F5494"/>
              </a:solidFill>
            </a:rPr>
            <a:t>) </a:t>
          </a:r>
          <a:r>
            <a:rPr lang="hu-HU" sz="2000" i="0" dirty="0" smtClean="0">
              <a:solidFill>
                <a:srgbClr val="0F5494"/>
              </a:solidFill>
            </a:rPr>
            <a:t>vámmentes áruk 150 eurós értékhatárig – </a:t>
          </a:r>
          <a:r>
            <a:rPr lang="hu-HU" sz="2000" b="1" i="0" dirty="0" smtClean="0">
              <a:solidFill>
                <a:srgbClr val="FF0000"/>
              </a:solidFill>
              <a:hlinkClick xmlns:r="http://schemas.openxmlformats.org/officeDocument/2006/relationships" r:id="rId1"/>
            </a:rPr>
            <a:t>EUCDM 5. verzió</a:t>
          </a:r>
          <a:endParaRPr lang="en-GB" sz="2000" b="1" i="0" dirty="0">
            <a:solidFill>
              <a:srgbClr val="FF0000"/>
            </a:solidFill>
          </a:endParaRPr>
        </a:p>
      </dgm:t>
    </dgm:pt>
    <dgm:pt modelId="{6558A1C1-2414-44D3-82C3-4F3C139D9831}" type="parTrans" cxnId="{2A74E7C4-17A3-4F4B-86C1-F94AE37F8654}">
      <dgm:prSet/>
      <dgm:spPr/>
      <dgm:t>
        <a:bodyPr/>
        <a:lstStyle/>
        <a:p>
          <a:endParaRPr lang="en-US"/>
        </a:p>
      </dgm:t>
    </dgm:pt>
    <dgm:pt modelId="{13099797-6B01-4C00-BE3F-6009674C90A7}" type="sibTrans" cxnId="{2A74E7C4-17A3-4F4B-86C1-F94AE37F8654}">
      <dgm:prSet/>
      <dgm:spPr/>
      <dgm:t>
        <a:bodyPr/>
        <a:lstStyle/>
        <a:p>
          <a:endParaRPr lang="en-US"/>
        </a:p>
      </dgm:t>
    </dgm:pt>
    <dgm:pt modelId="{8DBB8B27-9768-4854-B9FD-733AAAFE69C0}">
      <dgm:prSet custT="1"/>
      <dgm:spPr/>
      <dgm:t>
        <a:bodyPr anchor="ctr"/>
        <a:lstStyle/>
        <a:p>
          <a:pPr rtl="0"/>
          <a:r>
            <a:rPr lang="en-GB" sz="2500" b="1" i="0" dirty="0" smtClean="0">
              <a:solidFill>
                <a:srgbClr val="00B050"/>
              </a:solidFill>
            </a:rPr>
            <a:t>H6 </a:t>
          </a:r>
          <a:r>
            <a:rPr lang="hu-HU" sz="2500" b="1" i="0" dirty="0" smtClean="0">
              <a:solidFill>
                <a:srgbClr val="00B050"/>
              </a:solidFill>
            </a:rPr>
            <a:t>adathalmaz</a:t>
          </a:r>
          <a:r>
            <a:rPr lang="en-GB" sz="2500" b="1" i="0" dirty="0" smtClean="0">
              <a:solidFill>
                <a:srgbClr val="00B050"/>
              </a:solidFill>
            </a:rPr>
            <a:t> </a:t>
          </a:r>
          <a:r>
            <a:rPr lang="hu-HU" sz="2000" i="0" dirty="0" smtClean="0">
              <a:solidFill>
                <a:srgbClr val="0F5494"/>
              </a:solidFill>
            </a:rPr>
            <a:t>(postai küldemények </a:t>
          </a:r>
          <a:r>
            <a:rPr lang="en-GB" sz="2000" i="0" dirty="0" smtClean="0">
              <a:solidFill>
                <a:srgbClr val="0F5494"/>
              </a:solidFill>
            </a:rPr>
            <a:t>1000</a:t>
          </a:r>
          <a:r>
            <a:rPr lang="hu-HU" sz="2000" i="0" dirty="0" smtClean="0">
              <a:solidFill>
                <a:srgbClr val="0F5494"/>
              </a:solidFill>
            </a:rPr>
            <a:t> eurós értékhatárig</a:t>
          </a:r>
          <a:r>
            <a:rPr lang="en-GB" sz="2000" i="0" dirty="0" smtClean="0">
              <a:solidFill>
                <a:srgbClr val="0F5494"/>
              </a:solidFill>
            </a:rPr>
            <a:t> (</a:t>
          </a:r>
          <a:r>
            <a:rPr lang="en-GB" sz="2000" i="0" dirty="0" err="1" smtClean="0">
              <a:solidFill>
                <a:srgbClr val="0F5494"/>
              </a:solidFill>
            </a:rPr>
            <a:t>posta</a:t>
          </a:r>
          <a:r>
            <a:rPr lang="hu-HU" sz="2000" i="0" dirty="0" smtClean="0">
              <a:solidFill>
                <a:srgbClr val="0F5494"/>
              </a:solidFill>
            </a:rPr>
            <a:t>i szolgáltató</a:t>
          </a:r>
          <a:r>
            <a:rPr lang="en-GB" sz="2000" i="0" dirty="0" smtClean="0">
              <a:solidFill>
                <a:srgbClr val="0F5494"/>
              </a:solidFill>
            </a:rPr>
            <a:t> = </a:t>
          </a:r>
          <a:r>
            <a:rPr lang="hu-HU" sz="2000" i="0" dirty="0" smtClean="0">
              <a:solidFill>
                <a:srgbClr val="0F5494"/>
              </a:solidFill>
            </a:rPr>
            <a:t>árunyilatkozat-tevő</a:t>
          </a:r>
          <a:r>
            <a:rPr lang="en-GB" sz="2000" i="0" dirty="0" smtClean="0">
              <a:solidFill>
                <a:srgbClr val="0F5494"/>
              </a:solidFill>
            </a:rPr>
            <a:t>)</a:t>
          </a:r>
          <a:endParaRPr lang="en-GB" sz="2000" i="0" dirty="0">
            <a:solidFill>
              <a:srgbClr val="0F5494"/>
            </a:solidFill>
          </a:endParaRPr>
        </a:p>
      </dgm:t>
    </dgm:pt>
    <dgm:pt modelId="{3F650AB1-02E1-483F-AD34-D8FEBFF26AEE}" type="parTrans" cxnId="{E8BFD448-9CE0-4833-B0F6-16672146E38B}">
      <dgm:prSet/>
      <dgm:spPr/>
      <dgm:t>
        <a:bodyPr/>
        <a:lstStyle/>
        <a:p>
          <a:endParaRPr lang="en-US"/>
        </a:p>
      </dgm:t>
    </dgm:pt>
    <dgm:pt modelId="{611CDE4B-8BBF-400F-8DD5-B18992B4BA63}" type="sibTrans" cxnId="{E8BFD448-9CE0-4833-B0F6-16672146E38B}">
      <dgm:prSet/>
      <dgm:spPr/>
      <dgm:t>
        <a:bodyPr/>
        <a:lstStyle/>
        <a:p>
          <a:endParaRPr lang="en-US"/>
        </a:p>
      </dgm:t>
    </dgm:pt>
    <dgm:pt modelId="{C3BE6177-CD5D-4E1E-9639-DB77E0DC9CAC}">
      <dgm:prSet custT="1"/>
      <dgm:spPr/>
      <dgm:t>
        <a:bodyPr anchor="ctr"/>
        <a:lstStyle/>
        <a:p>
          <a:pPr rtl="0"/>
          <a:r>
            <a:rPr lang="en-GB" sz="2500" b="1" i="0" dirty="0" smtClean="0">
              <a:solidFill>
                <a:srgbClr val="00B050"/>
              </a:solidFill>
            </a:rPr>
            <a:t>H1 </a:t>
          </a:r>
          <a:r>
            <a:rPr lang="hu-HU" sz="2500" b="1" i="0" dirty="0" smtClean="0">
              <a:solidFill>
                <a:srgbClr val="00B050"/>
              </a:solidFill>
            </a:rPr>
            <a:t>adathalmaz</a:t>
          </a:r>
          <a:r>
            <a:rPr lang="en-GB" sz="2500" b="1" i="0" dirty="0" smtClean="0">
              <a:solidFill>
                <a:srgbClr val="00B050"/>
              </a:solidFill>
            </a:rPr>
            <a:t> </a:t>
          </a:r>
          <a:r>
            <a:rPr lang="en-GB" sz="2000" i="0" dirty="0" smtClean="0">
              <a:solidFill>
                <a:srgbClr val="0F5494"/>
              </a:solidFill>
            </a:rPr>
            <a:t>(</a:t>
          </a:r>
          <a:r>
            <a:rPr lang="hu-HU" sz="2000" i="0" dirty="0" smtClean="0">
              <a:solidFill>
                <a:srgbClr val="0F5494"/>
              </a:solidFill>
            </a:rPr>
            <a:t>teljes adattartalom</a:t>
          </a:r>
          <a:r>
            <a:rPr lang="en-GB" sz="2000" i="0" dirty="0" smtClean="0">
              <a:solidFill>
                <a:srgbClr val="0F5494"/>
              </a:solidFill>
            </a:rPr>
            <a:t>) </a:t>
          </a:r>
          <a:r>
            <a:rPr lang="hu-HU" sz="2000" i="0" dirty="0" smtClean="0">
              <a:solidFill>
                <a:srgbClr val="0F5494"/>
              </a:solidFill>
            </a:rPr>
            <a:t>bármely áru esetén</a:t>
          </a:r>
          <a:endParaRPr lang="en-GB" sz="2000" i="0" dirty="0">
            <a:solidFill>
              <a:srgbClr val="0F5494"/>
            </a:solidFill>
          </a:endParaRPr>
        </a:p>
      </dgm:t>
    </dgm:pt>
    <dgm:pt modelId="{F2495C05-0D6A-4208-B834-2B8A76BD3716}" type="parTrans" cxnId="{DFBEDA30-D771-48F4-BD15-AD199A16A372}">
      <dgm:prSet/>
      <dgm:spPr/>
      <dgm:t>
        <a:bodyPr/>
        <a:lstStyle/>
        <a:p>
          <a:endParaRPr lang="en-US"/>
        </a:p>
      </dgm:t>
    </dgm:pt>
    <dgm:pt modelId="{57B39F32-43F8-492C-AFD6-00CD81F0F640}" type="sibTrans" cxnId="{DFBEDA30-D771-48F4-BD15-AD199A16A372}">
      <dgm:prSet/>
      <dgm:spPr/>
      <dgm:t>
        <a:bodyPr/>
        <a:lstStyle/>
        <a:p>
          <a:endParaRPr lang="en-US"/>
        </a:p>
      </dgm:t>
    </dgm:pt>
    <dgm:pt modelId="{A5DA6DAF-11C0-43C9-AF2A-512F9F13B9D0}" type="pres">
      <dgm:prSet presAssocID="{9B635A33-0559-4436-B226-7CC3E2066B7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771D117-EB91-4B1F-8B16-4D482A5AC417}" type="pres">
      <dgm:prSet presAssocID="{D5C02A87-9AD2-4199-B11E-30C9C681294A}" presName="thickLine" presStyleLbl="alignNode1" presStyleIdx="0" presStyleCnt="1"/>
      <dgm:spPr/>
    </dgm:pt>
    <dgm:pt modelId="{6B1CAA91-7A5F-411E-9778-B40F8C2C0C66}" type="pres">
      <dgm:prSet presAssocID="{D5C02A87-9AD2-4199-B11E-30C9C681294A}" presName="horz1" presStyleCnt="0"/>
      <dgm:spPr/>
    </dgm:pt>
    <dgm:pt modelId="{C611DBB5-321E-44BC-9F5B-C3F629557D5C}" type="pres">
      <dgm:prSet presAssocID="{D5C02A87-9AD2-4199-B11E-30C9C681294A}" presName="tx1" presStyleLbl="revTx" presStyleIdx="0" presStyleCnt="4" custScaleX="192641" custScaleY="99902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9DEBB48-869B-40DC-8B90-1F1F2AE13DCB}" type="pres">
      <dgm:prSet presAssocID="{D5C02A87-9AD2-4199-B11E-30C9C681294A}" presName="vert1" presStyleCnt="0"/>
      <dgm:spPr/>
    </dgm:pt>
    <dgm:pt modelId="{4DD70639-E752-4627-B82B-859E3C370693}" type="pres">
      <dgm:prSet presAssocID="{9269280E-499E-433F-B5C4-1DD3EBE7BDB6}" presName="vertSpace2a" presStyleCnt="0"/>
      <dgm:spPr/>
    </dgm:pt>
    <dgm:pt modelId="{51CF3433-1342-4205-93B8-6DFBC1AC0BBF}" type="pres">
      <dgm:prSet presAssocID="{9269280E-499E-433F-B5C4-1DD3EBE7BDB6}" presName="horz2" presStyleCnt="0"/>
      <dgm:spPr/>
    </dgm:pt>
    <dgm:pt modelId="{C2558888-EB39-45FC-8A4F-A7276FA67845}" type="pres">
      <dgm:prSet presAssocID="{9269280E-499E-433F-B5C4-1DD3EBE7BDB6}" presName="horzSpace2" presStyleCnt="0"/>
      <dgm:spPr/>
    </dgm:pt>
    <dgm:pt modelId="{9191FAA5-9BAD-488A-AFF0-063109E7C368}" type="pres">
      <dgm:prSet presAssocID="{9269280E-499E-433F-B5C4-1DD3EBE7BDB6}" presName="tx2" presStyleLbl="revTx" presStyleIdx="1" presStyleCnt="4"/>
      <dgm:spPr/>
      <dgm:t>
        <a:bodyPr/>
        <a:lstStyle/>
        <a:p>
          <a:endParaRPr lang="en-US"/>
        </a:p>
      </dgm:t>
    </dgm:pt>
    <dgm:pt modelId="{3482C3A5-E4B9-4558-96AB-BF6D84360F91}" type="pres">
      <dgm:prSet presAssocID="{9269280E-499E-433F-B5C4-1DD3EBE7BDB6}" presName="vert2" presStyleCnt="0"/>
      <dgm:spPr/>
    </dgm:pt>
    <dgm:pt modelId="{C9068523-21DC-438B-A408-F0455CC8AC1B}" type="pres">
      <dgm:prSet presAssocID="{9269280E-499E-433F-B5C4-1DD3EBE7BDB6}" presName="thinLine2b" presStyleLbl="callout" presStyleIdx="0" presStyleCnt="3"/>
      <dgm:spPr/>
    </dgm:pt>
    <dgm:pt modelId="{78152E67-2B33-461F-89F6-BE0A3AC03156}" type="pres">
      <dgm:prSet presAssocID="{9269280E-499E-433F-B5C4-1DD3EBE7BDB6}" presName="vertSpace2b" presStyleCnt="0"/>
      <dgm:spPr/>
    </dgm:pt>
    <dgm:pt modelId="{382E3B0C-11AE-4BC8-8989-763CF6B01E61}" type="pres">
      <dgm:prSet presAssocID="{8DBB8B27-9768-4854-B9FD-733AAAFE69C0}" presName="horz2" presStyleCnt="0"/>
      <dgm:spPr/>
    </dgm:pt>
    <dgm:pt modelId="{17A81186-AA47-4F9E-95D6-70BFB3A93442}" type="pres">
      <dgm:prSet presAssocID="{8DBB8B27-9768-4854-B9FD-733AAAFE69C0}" presName="horzSpace2" presStyleCnt="0"/>
      <dgm:spPr/>
    </dgm:pt>
    <dgm:pt modelId="{FCAAB324-BDA7-4BF3-A74F-59CA3F5EF64F}" type="pres">
      <dgm:prSet presAssocID="{8DBB8B27-9768-4854-B9FD-733AAAFE69C0}" presName="tx2" presStyleLbl="revTx" presStyleIdx="2" presStyleCnt="4"/>
      <dgm:spPr/>
      <dgm:t>
        <a:bodyPr/>
        <a:lstStyle/>
        <a:p>
          <a:endParaRPr lang="en-US"/>
        </a:p>
      </dgm:t>
    </dgm:pt>
    <dgm:pt modelId="{2A41CB3B-1265-40D8-9F80-7DDF2AF663BE}" type="pres">
      <dgm:prSet presAssocID="{8DBB8B27-9768-4854-B9FD-733AAAFE69C0}" presName="vert2" presStyleCnt="0"/>
      <dgm:spPr/>
    </dgm:pt>
    <dgm:pt modelId="{A4CDA47E-77C3-4168-8E03-681E5638B01D}" type="pres">
      <dgm:prSet presAssocID="{8DBB8B27-9768-4854-B9FD-733AAAFE69C0}" presName="thinLine2b" presStyleLbl="callout" presStyleIdx="1" presStyleCnt="3"/>
      <dgm:spPr/>
    </dgm:pt>
    <dgm:pt modelId="{16A74705-01FC-4E75-A20F-E274AF70F259}" type="pres">
      <dgm:prSet presAssocID="{8DBB8B27-9768-4854-B9FD-733AAAFE69C0}" presName="vertSpace2b" presStyleCnt="0"/>
      <dgm:spPr/>
    </dgm:pt>
    <dgm:pt modelId="{31281A90-04A0-4601-8D53-DA092822E74F}" type="pres">
      <dgm:prSet presAssocID="{C3BE6177-CD5D-4E1E-9639-DB77E0DC9CAC}" presName="horz2" presStyleCnt="0"/>
      <dgm:spPr/>
    </dgm:pt>
    <dgm:pt modelId="{7DE17824-10D7-4640-915B-6279D864983A}" type="pres">
      <dgm:prSet presAssocID="{C3BE6177-CD5D-4E1E-9639-DB77E0DC9CAC}" presName="horzSpace2" presStyleCnt="0"/>
      <dgm:spPr/>
    </dgm:pt>
    <dgm:pt modelId="{0D7A0A23-79A4-4190-9751-CADA5098ABD9}" type="pres">
      <dgm:prSet presAssocID="{C3BE6177-CD5D-4E1E-9639-DB77E0DC9CAC}" presName="tx2" presStyleLbl="revTx" presStyleIdx="3" presStyleCnt="4" custScaleY="110000"/>
      <dgm:spPr/>
      <dgm:t>
        <a:bodyPr/>
        <a:lstStyle/>
        <a:p>
          <a:endParaRPr lang="en-US"/>
        </a:p>
      </dgm:t>
    </dgm:pt>
    <dgm:pt modelId="{FC27EAF1-D199-43C1-B17A-46E577D94FCE}" type="pres">
      <dgm:prSet presAssocID="{C3BE6177-CD5D-4E1E-9639-DB77E0DC9CAC}" presName="vert2" presStyleCnt="0"/>
      <dgm:spPr/>
    </dgm:pt>
    <dgm:pt modelId="{E6927BB3-D9EA-4DC3-A9B9-C5758990AEDA}" type="pres">
      <dgm:prSet presAssocID="{C3BE6177-CD5D-4E1E-9639-DB77E0DC9CAC}" presName="thinLine2b" presStyleLbl="callout" presStyleIdx="2" presStyleCnt="3"/>
      <dgm:spPr/>
    </dgm:pt>
    <dgm:pt modelId="{25131DD3-0FBA-465E-9AEA-4B9E3AAC0EA6}" type="pres">
      <dgm:prSet presAssocID="{C3BE6177-CD5D-4E1E-9639-DB77E0DC9CAC}" presName="vertSpace2b" presStyleCnt="0"/>
      <dgm:spPr/>
    </dgm:pt>
  </dgm:ptLst>
  <dgm:cxnLst>
    <dgm:cxn modelId="{DB2D0F61-9D21-4EF7-8570-89F610433B11}" type="presOf" srcId="{8DBB8B27-9768-4854-B9FD-733AAAFE69C0}" destId="{FCAAB324-BDA7-4BF3-A74F-59CA3F5EF64F}" srcOrd="0" destOrd="0" presId="urn:microsoft.com/office/officeart/2008/layout/LinedList"/>
    <dgm:cxn modelId="{1389E3E7-7CF5-4ADD-91FC-A64D45A306CA}" type="presOf" srcId="{D5C02A87-9AD2-4199-B11E-30C9C681294A}" destId="{C611DBB5-321E-44BC-9F5B-C3F629557D5C}" srcOrd="0" destOrd="0" presId="urn:microsoft.com/office/officeart/2008/layout/LinedList"/>
    <dgm:cxn modelId="{8CB2B2FC-459D-4559-8C36-02096F6FC8AB}" type="presOf" srcId="{9269280E-499E-433F-B5C4-1DD3EBE7BDB6}" destId="{9191FAA5-9BAD-488A-AFF0-063109E7C368}" srcOrd="0" destOrd="0" presId="urn:microsoft.com/office/officeart/2008/layout/LinedList"/>
    <dgm:cxn modelId="{DFBEDA30-D771-48F4-BD15-AD199A16A372}" srcId="{D5C02A87-9AD2-4199-B11E-30C9C681294A}" destId="{C3BE6177-CD5D-4E1E-9639-DB77E0DC9CAC}" srcOrd="2" destOrd="0" parTransId="{F2495C05-0D6A-4208-B834-2B8A76BD3716}" sibTransId="{57B39F32-43F8-492C-AFD6-00CD81F0F640}"/>
    <dgm:cxn modelId="{E8BFD448-9CE0-4833-B0F6-16672146E38B}" srcId="{D5C02A87-9AD2-4199-B11E-30C9C681294A}" destId="{8DBB8B27-9768-4854-B9FD-733AAAFE69C0}" srcOrd="1" destOrd="0" parTransId="{3F650AB1-02E1-483F-AD34-D8FEBFF26AEE}" sibTransId="{611CDE4B-8BBF-400F-8DD5-B18992B4BA63}"/>
    <dgm:cxn modelId="{608F428C-0F89-48C4-8C1F-B15E18CEC26C}" type="presOf" srcId="{9B635A33-0559-4436-B226-7CC3E2066B7F}" destId="{A5DA6DAF-11C0-43C9-AF2A-512F9F13B9D0}" srcOrd="0" destOrd="0" presId="urn:microsoft.com/office/officeart/2008/layout/LinedList"/>
    <dgm:cxn modelId="{1016C16F-024A-4EE6-A29A-C27B2AAD2D0F}" type="presOf" srcId="{C3BE6177-CD5D-4E1E-9639-DB77E0DC9CAC}" destId="{0D7A0A23-79A4-4190-9751-CADA5098ABD9}" srcOrd="0" destOrd="0" presId="urn:microsoft.com/office/officeart/2008/layout/LinedList"/>
    <dgm:cxn modelId="{2A74E7C4-17A3-4F4B-86C1-F94AE37F8654}" srcId="{D5C02A87-9AD2-4199-B11E-30C9C681294A}" destId="{9269280E-499E-433F-B5C4-1DD3EBE7BDB6}" srcOrd="0" destOrd="0" parTransId="{6558A1C1-2414-44D3-82C3-4F3C139D9831}" sibTransId="{13099797-6B01-4C00-BE3F-6009674C90A7}"/>
    <dgm:cxn modelId="{894DA4FF-4485-469B-B315-098F17C2A00E}" srcId="{9B635A33-0559-4436-B226-7CC3E2066B7F}" destId="{D5C02A87-9AD2-4199-B11E-30C9C681294A}" srcOrd="0" destOrd="0" parTransId="{BD32FA47-FDA7-41AA-86F1-7518D1953F3E}" sibTransId="{0CC955E2-4323-4E05-AAB7-8CE9B92F5279}"/>
    <dgm:cxn modelId="{374E5909-B3E0-46B4-A50F-DEDCDF206648}" type="presParOf" srcId="{A5DA6DAF-11C0-43C9-AF2A-512F9F13B9D0}" destId="{9771D117-EB91-4B1F-8B16-4D482A5AC417}" srcOrd="0" destOrd="0" presId="urn:microsoft.com/office/officeart/2008/layout/LinedList"/>
    <dgm:cxn modelId="{103090C6-0E14-4FF3-9BEB-46BDAD97B9BF}" type="presParOf" srcId="{A5DA6DAF-11C0-43C9-AF2A-512F9F13B9D0}" destId="{6B1CAA91-7A5F-411E-9778-B40F8C2C0C66}" srcOrd="1" destOrd="0" presId="urn:microsoft.com/office/officeart/2008/layout/LinedList"/>
    <dgm:cxn modelId="{180D0DF7-9718-471C-87A1-A3D0052C004F}" type="presParOf" srcId="{6B1CAA91-7A5F-411E-9778-B40F8C2C0C66}" destId="{C611DBB5-321E-44BC-9F5B-C3F629557D5C}" srcOrd="0" destOrd="0" presId="urn:microsoft.com/office/officeart/2008/layout/LinedList"/>
    <dgm:cxn modelId="{D98E2581-0E49-484F-A65F-0DA3FFE15B4E}" type="presParOf" srcId="{6B1CAA91-7A5F-411E-9778-B40F8C2C0C66}" destId="{19DEBB48-869B-40DC-8B90-1F1F2AE13DCB}" srcOrd="1" destOrd="0" presId="urn:microsoft.com/office/officeart/2008/layout/LinedList"/>
    <dgm:cxn modelId="{694CA2C6-6B23-4AB9-8772-BC6EA8C372A5}" type="presParOf" srcId="{19DEBB48-869B-40DC-8B90-1F1F2AE13DCB}" destId="{4DD70639-E752-4627-B82B-859E3C370693}" srcOrd="0" destOrd="0" presId="urn:microsoft.com/office/officeart/2008/layout/LinedList"/>
    <dgm:cxn modelId="{AA1A7BA3-2C30-4846-839D-70F5F05D242C}" type="presParOf" srcId="{19DEBB48-869B-40DC-8B90-1F1F2AE13DCB}" destId="{51CF3433-1342-4205-93B8-6DFBC1AC0BBF}" srcOrd="1" destOrd="0" presId="urn:microsoft.com/office/officeart/2008/layout/LinedList"/>
    <dgm:cxn modelId="{D4C02D82-162F-419A-8FBB-479965CF47CE}" type="presParOf" srcId="{51CF3433-1342-4205-93B8-6DFBC1AC0BBF}" destId="{C2558888-EB39-45FC-8A4F-A7276FA67845}" srcOrd="0" destOrd="0" presId="urn:microsoft.com/office/officeart/2008/layout/LinedList"/>
    <dgm:cxn modelId="{B6A10416-9D4A-467E-A9BD-018199E3F4CA}" type="presParOf" srcId="{51CF3433-1342-4205-93B8-6DFBC1AC0BBF}" destId="{9191FAA5-9BAD-488A-AFF0-063109E7C368}" srcOrd="1" destOrd="0" presId="urn:microsoft.com/office/officeart/2008/layout/LinedList"/>
    <dgm:cxn modelId="{727B8798-FA45-4199-BE04-48C1A64DC154}" type="presParOf" srcId="{51CF3433-1342-4205-93B8-6DFBC1AC0BBF}" destId="{3482C3A5-E4B9-4558-96AB-BF6D84360F91}" srcOrd="2" destOrd="0" presId="urn:microsoft.com/office/officeart/2008/layout/LinedList"/>
    <dgm:cxn modelId="{4B2704F8-15C4-4C9E-BE6D-358D11026DF2}" type="presParOf" srcId="{19DEBB48-869B-40DC-8B90-1F1F2AE13DCB}" destId="{C9068523-21DC-438B-A408-F0455CC8AC1B}" srcOrd="2" destOrd="0" presId="urn:microsoft.com/office/officeart/2008/layout/LinedList"/>
    <dgm:cxn modelId="{86948AFB-F386-4B50-8C6C-8D23F22A4401}" type="presParOf" srcId="{19DEBB48-869B-40DC-8B90-1F1F2AE13DCB}" destId="{78152E67-2B33-461F-89F6-BE0A3AC03156}" srcOrd="3" destOrd="0" presId="urn:microsoft.com/office/officeart/2008/layout/LinedList"/>
    <dgm:cxn modelId="{78949195-9642-48E7-A4D7-79B64C7FDE03}" type="presParOf" srcId="{19DEBB48-869B-40DC-8B90-1F1F2AE13DCB}" destId="{382E3B0C-11AE-4BC8-8989-763CF6B01E61}" srcOrd="4" destOrd="0" presId="urn:microsoft.com/office/officeart/2008/layout/LinedList"/>
    <dgm:cxn modelId="{28924ED9-62D0-4580-9035-4FE2A13835BB}" type="presParOf" srcId="{382E3B0C-11AE-4BC8-8989-763CF6B01E61}" destId="{17A81186-AA47-4F9E-95D6-70BFB3A93442}" srcOrd="0" destOrd="0" presId="urn:microsoft.com/office/officeart/2008/layout/LinedList"/>
    <dgm:cxn modelId="{A1570829-D526-4800-9620-80D26E73282D}" type="presParOf" srcId="{382E3B0C-11AE-4BC8-8989-763CF6B01E61}" destId="{FCAAB324-BDA7-4BF3-A74F-59CA3F5EF64F}" srcOrd="1" destOrd="0" presId="urn:microsoft.com/office/officeart/2008/layout/LinedList"/>
    <dgm:cxn modelId="{1338E019-49D4-475B-AB80-29D78C9BE51B}" type="presParOf" srcId="{382E3B0C-11AE-4BC8-8989-763CF6B01E61}" destId="{2A41CB3B-1265-40D8-9F80-7DDF2AF663BE}" srcOrd="2" destOrd="0" presId="urn:microsoft.com/office/officeart/2008/layout/LinedList"/>
    <dgm:cxn modelId="{35ACFA29-3C9E-4B6E-97E1-F174BCAD8903}" type="presParOf" srcId="{19DEBB48-869B-40DC-8B90-1F1F2AE13DCB}" destId="{A4CDA47E-77C3-4168-8E03-681E5638B01D}" srcOrd="5" destOrd="0" presId="urn:microsoft.com/office/officeart/2008/layout/LinedList"/>
    <dgm:cxn modelId="{E254CEE8-2AC7-42DE-BE2C-44C1A34CF8FF}" type="presParOf" srcId="{19DEBB48-869B-40DC-8B90-1F1F2AE13DCB}" destId="{16A74705-01FC-4E75-A20F-E274AF70F259}" srcOrd="6" destOrd="0" presId="urn:microsoft.com/office/officeart/2008/layout/LinedList"/>
    <dgm:cxn modelId="{80CA2191-5C1B-42AC-8B85-6757026F4600}" type="presParOf" srcId="{19DEBB48-869B-40DC-8B90-1F1F2AE13DCB}" destId="{31281A90-04A0-4601-8D53-DA092822E74F}" srcOrd="7" destOrd="0" presId="urn:microsoft.com/office/officeart/2008/layout/LinedList"/>
    <dgm:cxn modelId="{DAFD1D75-01CF-4503-9A4C-BA8AD83DA58A}" type="presParOf" srcId="{31281A90-04A0-4601-8D53-DA092822E74F}" destId="{7DE17824-10D7-4640-915B-6279D864983A}" srcOrd="0" destOrd="0" presId="urn:microsoft.com/office/officeart/2008/layout/LinedList"/>
    <dgm:cxn modelId="{A4EC6CB4-55ED-4CEE-B983-3B400438352A}" type="presParOf" srcId="{31281A90-04A0-4601-8D53-DA092822E74F}" destId="{0D7A0A23-79A4-4190-9751-CADA5098ABD9}" srcOrd="1" destOrd="0" presId="urn:microsoft.com/office/officeart/2008/layout/LinedList"/>
    <dgm:cxn modelId="{5A29FAC0-6349-4F50-B645-23F7A5B3FFCD}" type="presParOf" srcId="{31281A90-04A0-4601-8D53-DA092822E74F}" destId="{FC27EAF1-D199-43C1-B17A-46E577D94FCE}" srcOrd="2" destOrd="0" presId="urn:microsoft.com/office/officeart/2008/layout/LinedList"/>
    <dgm:cxn modelId="{99C95149-DCAE-4125-938C-7B7A720AE232}" type="presParOf" srcId="{19DEBB48-869B-40DC-8B90-1F1F2AE13DCB}" destId="{E6927BB3-D9EA-4DC3-A9B9-C5758990AEDA}" srcOrd="8" destOrd="0" presId="urn:microsoft.com/office/officeart/2008/layout/LinedList"/>
    <dgm:cxn modelId="{455A449C-22E2-45C6-9383-3E2802B56D10}" type="presParOf" srcId="{19DEBB48-869B-40DC-8B90-1F1F2AE13DCB}" destId="{25131DD3-0FBA-465E-9AEA-4B9E3AAC0EA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5F932C-D4E9-4857-8AA4-4245386C82D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44E766-0834-4A8B-8D2D-B956A77BCDA3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2400" i="0" dirty="0" smtClean="0"/>
            <a:t>Alapkoncepció</a:t>
          </a:r>
          <a:r>
            <a:rPr lang="en-GB" sz="2400" i="0" dirty="0" smtClean="0"/>
            <a:t>:</a:t>
          </a:r>
          <a:endParaRPr lang="en-GB" sz="2400" i="0" dirty="0"/>
        </a:p>
      </dgm:t>
    </dgm:pt>
    <dgm:pt modelId="{D1CD6851-7339-42FB-B121-6B79CE776215}" type="parTrans" cxnId="{EF3AC5C5-9BCA-46A3-BB9D-B40EFD61AB46}">
      <dgm:prSet/>
      <dgm:spPr/>
      <dgm:t>
        <a:bodyPr/>
        <a:lstStyle/>
        <a:p>
          <a:endParaRPr lang="en-US"/>
        </a:p>
      </dgm:t>
    </dgm:pt>
    <dgm:pt modelId="{BF43CCCB-3967-45AF-99F3-0841EFF0D56C}" type="sibTrans" cxnId="{EF3AC5C5-9BCA-46A3-BB9D-B40EFD61AB46}">
      <dgm:prSet/>
      <dgm:spPr/>
      <dgm:t>
        <a:bodyPr/>
        <a:lstStyle/>
        <a:p>
          <a:endParaRPr lang="en-US"/>
        </a:p>
      </dgm:t>
    </dgm:pt>
    <dgm:pt modelId="{EAE760D9-7FF1-4785-93B5-411EA3AF39DB}">
      <dgm:prSet custT="1"/>
      <dgm:spPr/>
      <dgm:t>
        <a:bodyPr/>
        <a:lstStyle/>
        <a:p>
          <a:pPr rtl="0"/>
          <a:r>
            <a:rPr lang="hu-HU" sz="1600" b="0" dirty="0" smtClean="0">
              <a:solidFill>
                <a:srgbClr val="0F5494"/>
              </a:solidFill>
            </a:rPr>
            <a:t>A H7 vám</a:t>
          </a:r>
          <a:r>
            <a:rPr lang="fr-BE" sz="1600" b="0" dirty="0" smtClean="0">
              <a:solidFill>
                <a:srgbClr val="0F5494"/>
              </a:solidFill>
            </a:rPr>
            <a:t>-</a:t>
          </a:r>
          <a:r>
            <a:rPr lang="hu-HU" sz="1600" b="0" dirty="0" smtClean="0">
              <a:solidFill>
                <a:srgbClr val="0F5494"/>
              </a:solidFill>
            </a:rPr>
            <a:t>árunyilatkozat egy normál árunyilatkozat (</a:t>
          </a:r>
          <a:r>
            <a:rPr lang="hu-HU" sz="1600" b="0" dirty="0" smtClean="0">
              <a:solidFill>
                <a:srgbClr val="0F5494"/>
              </a:solidFill>
              <a:sym typeface="Symbol" panose="05050102010706020507" pitchFamily="18" charset="2"/>
            </a:rPr>
            <a:t> kiegészítő ÁNY)  lehetőleg a vám elé állítást megelőzően benyújtva  </a:t>
          </a:r>
          <a:r>
            <a:rPr lang="hu-HU" sz="1600" b="0" dirty="0" smtClean="0">
              <a:solidFill>
                <a:srgbClr val="FF0000"/>
              </a:solidFill>
              <a:sym typeface="Symbol" panose="05050102010706020507" pitchFamily="18" charset="2"/>
            </a:rPr>
            <a:t>átmeneti megőrzési árunyilatkozatként</a:t>
          </a:r>
          <a:r>
            <a:rPr lang="hu-HU" sz="1600" b="0" dirty="0" smtClean="0">
              <a:sym typeface="Symbol" panose="05050102010706020507" pitchFamily="18" charset="2"/>
            </a:rPr>
            <a:t> </a:t>
          </a:r>
          <a:r>
            <a:rPr lang="hu-HU" sz="1600" b="0" dirty="0" smtClean="0">
              <a:solidFill>
                <a:srgbClr val="0F5494"/>
              </a:solidFill>
              <a:sym typeface="Symbol" panose="05050102010706020507" pitchFamily="18" charset="2"/>
            </a:rPr>
            <a:t>is szolgálhat</a:t>
          </a:r>
          <a:endParaRPr lang="en-GB" sz="1400" dirty="0">
            <a:solidFill>
              <a:srgbClr val="0F5494"/>
            </a:solidFill>
          </a:endParaRPr>
        </a:p>
      </dgm:t>
    </dgm:pt>
    <dgm:pt modelId="{6966EECF-16D7-41EF-9E46-2A9B2E2A9753}" type="parTrans" cxnId="{D99055C8-AC7D-4C0C-BF96-845148162F52}">
      <dgm:prSet/>
      <dgm:spPr/>
      <dgm:t>
        <a:bodyPr/>
        <a:lstStyle/>
        <a:p>
          <a:endParaRPr lang="en-US"/>
        </a:p>
      </dgm:t>
    </dgm:pt>
    <dgm:pt modelId="{50716FF7-C032-44A8-9F8F-F13C36DA48AE}" type="sibTrans" cxnId="{D99055C8-AC7D-4C0C-BF96-845148162F52}">
      <dgm:prSet/>
      <dgm:spPr/>
      <dgm:t>
        <a:bodyPr/>
        <a:lstStyle/>
        <a:p>
          <a:endParaRPr lang="en-US"/>
        </a:p>
      </dgm:t>
    </dgm:pt>
    <dgm:pt modelId="{DAEBD2FD-986A-48FF-8226-79CDC2FD6E27}">
      <dgm:prSet custT="1"/>
      <dgm:spPr>
        <a:solidFill>
          <a:srgbClr val="0F5494"/>
        </a:solidFill>
      </dgm:spPr>
      <dgm:t>
        <a:bodyPr/>
        <a:lstStyle/>
        <a:p>
          <a:pPr rtl="0"/>
          <a:r>
            <a:rPr lang="hu-HU" sz="2400" i="0" dirty="0" smtClean="0"/>
            <a:t>Hatálya:</a:t>
          </a:r>
          <a:endParaRPr lang="en-GB" sz="2400" i="0" dirty="0"/>
        </a:p>
      </dgm:t>
    </dgm:pt>
    <dgm:pt modelId="{EBC1B8B4-8D2F-4B0C-903E-CAEF68F40041}" type="parTrans" cxnId="{A0795A46-D16D-425E-A959-BE21CE2B4A10}">
      <dgm:prSet/>
      <dgm:spPr/>
      <dgm:t>
        <a:bodyPr/>
        <a:lstStyle/>
        <a:p>
          <a:endParaRPr lang="en-US"/>
        </a:p>
      </dgm:t>
    </dgm:pt>
    <dgm:pt modelId="{83093BA8-0F9B-4799-88FF-4794CC59F6EE}" type="sibTrans" cxnId="{A0795A46-D16D-425E-A959-BE21CE2B4A10}">
      <dgm:prSet/>
      <dgm:spPr/>
      <dgm:t>
        <a:bodyPr/>
        <a:lstStyle/>
        <a:p>
          <a:endParaRPr lang="en-US"/>
        </a:p>
      </dgm:t>
    </dgm:pt>
    <dgm:pt modelId="{6D8B3E9C-8042-4009-8A12-0D5959A80A53}">
      <dgm:prSet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hu-HU" b="1" dirty="0" smtClean="0">
              <a:solidFill>
                <a:srgbClr val="0F5494"/>
              </a:solidFill>
            </a:rPr>
            <a:t>Vámmentes áruk </a:t>
          </a:r>
          <a:r>
            <a:rPr lang="en-GB" b="0" dirty="0" smtClean="0">
              <a:solidFill>
                <a:srgbClr val="0F5494"/>
              </a:solidFill>
            </a:rPr>
            <a:t>(</a:t>
          </a:r>
          <a:r>
            <a:rPr lang="hu-HU" b="0" dirty="0" smtClean="0">
              <a:solidFill>
                <a:srgbClr val="0F5494"/>
              </a:solidFill>
            </a:rPr>
            <a:t>a 1186/2009-es Tanácsi rendelet 23</a:t>
          </a:r>
          <a:r>
            <a:rPr lang="en-GB" b="0" dirty="0" smtClean="0">
              <a:solidFill>
                <a:srgbClr val="0F5494"/>
              </a:solidFill>
            </a:rPr>
            <a:t>(1)</a:t>
          </a:r>
          <a:r>
            <a:rPr lang="hu-HU" b="0" dirty="0" smtClean="0">
              <a:solidFill>
                <a:srgbClr val="0F5494"/>
              </a:solidFill>
            </a:rPr>
            <a:t> és</a:t>
          </a:r>
          <a:r>
            <a:rPr lang="en-GB" b="0" dirty="0" smtClean="0">
              <a:solidFill>
                <a:srgbClr val="0F5494"/>
              </a:solidFill>
            </a:rPr>
            <a:t> 25(1)</a:t>
          </a:r>
          <a:r>
            <a:rPr lang="hu-HU" b="0" dirty="0" smtClean="0">
              <a:solidFill>
                <a:srgbClr val="0F5494"/>
              </a:solidFill>
            </a:rPr>
            <a:t> cikkei</a:t>
          </a:r>
          <a:r>
            <a:rPr lang="en-GB" b="0" dirty="0" smtClean="0">
              <a:solidFill>
                <a:srgbClr val="0F5494"/>
              </a:solidFill>
            </a:rPr>
            <a:t> </a:t>
          </a:r>
          <a:r>
            <a:rPr lang="hu-HU" b="0" dirty="0" smtClean="0">
              <a:solidFill>
                <a:srgbClr val="0F5494"/>
              </a:solidFill>
            </a:rPr>
            <a:t>alapján</a:t>
          </a:r>
          <a:r>
            <a:rPr lang="en-GB" b="0" dirty="0" smtClean="0">
              <a:solidFill>
                <a:srgbClr val="0F5494"/>
              </a:solidFill>
            </a:rPr>
            <a:t>)</a:t>
          </a:r>
          <a:r>
            <a:rPr lang="hu-HU" b="0" dirty="0" smtClean="0">
              <a:solidFill>
                <a:srgbClr val="0F5494"/>
              </a:solidFill>
            </a:rPr>
            <a:t>: kereskedelmi áruk</a:t>
          </a:r>
          <a:r>
            <a:rPr lang="en-GB" b="0" dirty="0" smtClean="0">
              <a:solidFill>
                <a:srgbClr val="0F5494"/>
              </a:solidFill>
            </a:rPr>
            <a:t> 150</a:t>
          </a:r>
          <a:r>
            <a:rPr lang="hu-HU" b="0" dirty="0" smtClean="0">
              <a:solidFill>
                <a:srgbClr val="0F5494"/>
              </a:solidFill>
            </a:rPr>
            <a:t> eurót nem meghaladó értékben és ajándékok</a:t>
          </a:r>
          <a:endParaRPr lang="en-GB" dirty="0">
            <a:solidFill>
              <a:srgbClr val="0F5494"/>
            </a:solidFill>
          </a:endParaRPr>
        </a:p>
      </dgm:t>
    </dgm:pt>
    <dgm:pt modelId="{88DACD8D-2228-403D-920E-376042D0BF74}" type="parTrans" cxnId="{5C197696-09B8-4704-AA4B-B9D5546DC3A8}">
      <dgm:prSet/>
      <dgm:spPr/>
      <dgm:t>
        <a:bodyPr/>
        <a:lstStyle/>
        <a:p>
          <a:endParaRPr lang="en-US"/>
        </a:p>
      </dgm:t>
    </dgm:pt>
    <dgm:pt modelId="{AD7E2540-8C14-4C37-B072-2A865AB46846}" type="sibTrans" cxnId="{5C197696-09B8-4704-AA4B-B9D5546DC3A8}">
      <dgm:prSet/>
      <dgm:spPr/>
      <dgm:t>
        <a:bodyPr/>
        <a:lstStyle/>
        <a:p>
          <a:endParaRPr lang="en-US"/>
        </a:p>
      </dgm:t>
    </dgm:pt>
    <dgm:pt modelId="{CFABEFAA-DDB3-458A-990D-A616CCCA9BB5}">
      <dgm:prSet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hu-HU" b="1" dirty="0" smtClean="0">
              <a:solidFill>
                <a:srgbClr val="0F5494"/>
              </a:solidFill>
            </a:rPr>
            <a:t>Tiltások és korlátozások hatálya alá nem tartozó termékek</a:t>
          </a:r>
          <a:endParaRPr lang="en-GB" dirty="0">
            <a:solidFill>
              <a:srgbClr val="0F5494"/>
            </a:solidFill>
          </a:endParaRPr>
        </a:p>
      </dgm:t>
    </dgm:pt>
    <dgm:pt modelId="{CF167E4B-F5C4-4B5E-8E26-5780A5425A21}" type="parTrans" cxnId="{C78A241A-10D2-4DC1-92F0-B6CA832F623C}">
      <dgm:prSet/>
      <dgm:spPr/>
      <dgm:t>
        <a:bodyPr/>
        <a:lstStyle/>
        <a:p>
          <a:endParaRPr lang="en-US"/>
        </a:p>
      </dgm:t>
    </dgm:pt>
    <dgm:pt modelId="{8FCB4C1C-C9E6-4B6E-962B-7C99B93D1EFA}" type="sibTrans" cxnId="{C78A241A-10D2-4DC1-92F0-B6CA832F623C}">
      <dgm:prSet/>
      <dgm:spPr/>
      <dgm:t>
        <a:bodyPr/>
        <a:lstStyle/>
        <a:p>
          <a:endParaRPr lang="en-US"/>
        </a:p>
      </dgm:t>
    </dgm:pt>
    <dgm:pt modelId="{ECF7663D-1009-4988-823A-114AC1BA7422}">
      <dgm:prSet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en-GB" b="0" dirty="0" smtClean="0">
              <a:solidFill>
                <a:srgbClr val="0F5494"/>
              </a:solidFill>
            </a:rPr>
            <a:t>42/63</a:t>
          </a:r>
          <a:r>
            <a:rPr lang="hu-HU" b="0" dirty="0" smtClean="0">
              <a:solidFill>
                <a:srgbClr val="0F5494"/>
              </a:solidFill>
            </a:rPr>
            <a:t>-</a:t>
          </a:r>
          <a:r>
            <a:rPr lang="hu-HU" b="0" dirty="0" err="1" smtClean="0">
              <a:solidFill>
                <a:srgbClr val="0F5494"/>
              </a:solidFill>
            </a:rPr>
            <a:t>as</a:t>
          </a:r>
          <a:r>
            <a:rPr lang="hu-HU" b="0" dirty="0" smtClean="0">
              <a:solidFill>
                <a:srgbClr val="0F5494"/>
              </a:solidFill>
            </a:rPr>
            <a:t> vámeljárás kizárva</a:t>
          </a:r>
          <a:r>
            <a:rPr lang="en-GB" b="0" dirty="0" smtClean="0">
              <a:solidFill>
                <a:srgbClr val="0F5494"/>
              </a:solidFill>
            </a:rPr>
            <a:t> &gt;&gt;</a:t>
          </a:r>
          <a:r>
            <a:rPr lang="hu-HU" b="0" dirty="0" smtClean="0">
              <a:solidFill>
                <a:srgbClr val="0F5494"/>
              </a:solidFill>
            </a:rPr>
            <a:t> kizárólag </a:t>
          </a:r>
          <a:r>
            <a:rPr lang="en-GB" b="0" dirty="0" smtClean="0">
              <a:solidFill>
                <a:srgbClr val="0F5494"/>
              </a:solidFill>
            </a:rPr>
            <a:t>‘4000’</a:t>
          </a:r>
          <a:r>
            <a:rPr lang="hu-HU" b="0" dirty="0" smtClean="0">
              <a:solidFill>
                <a:srgbClr val="0F5494"/>
              </a:solidFill>
            </a:rPr>
            <a:t> vámeljárás kód</a:t>
          </a:r>
          <a:endParaRPr lang="en-GB" b="0" dirty="0">
            <a:solidFill>
              <a:srgbClr val="0F5494"/>
            </a:solidFill>
          </a:endParaRPr>
        </a:p>
      </dgm:t>
    </dgm:pt>
    <dgm:pt modelId="{A31DD6D7-1F7F-4291-9713-7025307D0653}" type="parTrans" cxnId="{FE132FFB-ACE6-4BB1-9E56-D39B283A2DAA}">
      <dgm:prSet/>
      <dgm:spPr/>
      <dgm:t>
        <a:bodyPr/>
        <a:lstStyle/>
        <a:p>
          <a:endParaRPr lang="en-US"/>
        </a:p>
      </dgm:t>
    </dgm:pt>
    <dgm:pt modelId="{6A3BFFA8-9F6C-41BC-93DD-38C4A8C2ABAC}" type="sibTrans" cxnId="{FE132FFB-ACE6-4BB1-9E56-D39B283A2DAA}">
      <dgm:prSet/>
      <dgm:spPr/>
      <dgm:t>
        <a:bodyPr/>
        <a:lstStyle/>
        <a:p>
          <a:endParaRPr lang="en-US"/>
        </a:p>
      </dgm:t>
    </dgm:pt>
    <dgm:pt modelId="{62D1B52A-8743-4D43-9DFF-2A16F1410465}">
      <dgm:prSet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hu-HU" b="0" dirty="0" smtClean="0">
              <a:solidFill>
                <a:srgbClr val="0F5494"/>
              </a:solidFill>
            </a:rPr>
            <a:t>Bármely nyilatkozattevő és ÁFA rendszer esetén</a:t>
          </a:r>
          <a:endParaRPr lang="en-GB" b="0" dirty="0">
            <a:solidFill>
              <a:srgbClr val="0F5494"/>
            </a:solidFill>
          </a:endParaRPr>
        </a:p>
      </dgm:t>
    </dgm:pt>
    <dgm:pt modelId="{AC412A20-3DE8-4F12-8447-60DAE21A8E51}" type="parTrans" cxnId="{B3CB69EE-E3E4-4B0E-8254-3C6A26080695}">
      <dgm:prSet/>
      <dgm:spPr/>
      <dgm:t>
        <a:bodyPr/>
        <a:lstStyle/>
        <a:p>
          <a:endParaRPr lang="en-US"/>
        </a:p>
      </dgm:t>
    </dgm:pt>
    <dgm:pt modelId="{D24FF712-4054-46A4-84C1-9C9A99CD4054}" type="sibTrans" cxnId="{B3CB69EE-E3E4-4B0E-8254-3C6A26080695}">
      <dgm:prSet/>
      <dgm:spPr/>
      <dgm:t>
        <a:bodyPr/>
        <a:lstStyle/>
        <a:p>
          <a:endParaRPr lang="en-US"/>
        </a:p>
      </dgm:t>
    </dgm:pt>
    <dgm:pt modelId="{97563B81-322D-4CD2-9A27-8EB290AFDA94}">
      <dgm:prSet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hu-HU" b="0" dirty="0" smtClean="0">
              <a:solidFill>
                <a:srgbClr val="0F5494"/>
              </a:solidFill>
            </a:rPr>
            <a:t>B2B, B2C és C2C ügyletek</a:t>
          </a:r>
          <a:endParaRPr lang="en-GB" b="0" dirty="0">
            <a:solidFill>
              <a:srgbClr val="0F5494"/>
            </a:solidFill>
          </a:endParaRPr>
        </a:p>
      </dgm:t>
    </dgm:pt>
    <dgm:pt modelId="{EB334AF8-B5F4-4904-9BF7-6B91D96C5866}" type="parTrans" cxnId="{467D1E0E-800B-4881-A04E-2EF3878995FA}">
      <dgm:prSet/>
      <dgm:spPr/>
      <dgm:t>
        <a:bodyPr/>
        <a:lstStyle/>
        <a:p>
          <a:endParaRPr lang="en-US"/>
        </a:p>
      </dgm:t>
    </dgm:pt>
    <dgm:pt modelId="{9B3A955A-5E4C-4D05-B51D-77B17CF5E265}" type="sibTrans" cxnId="{467D1E0E-800B-4881-A04E-2EF3878995FA}">
      <dgm:prSet/>
      <dgm:spPr/>
      <dgm:t>
        <a:bodyPr/>
        <a:lstStyle/>
        <a:p>
          <a:endParaRPr lang="en-US"/>
        </a:p>
      </dgm:t>
    </dgm:pt>
    <dgm:pt modelId="{FEFF92EE-42DB-43AB-8287-6238AF67C6F7}" type="pres">
      <dgm:prSet presAssocID="{785F932C-D4E9-4857-8AA4-4245386C82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7A75E1-350A-41AD-9CDC-CCC56955684A}" type="pres">
      <dgm:prSet presAssocID="{6B44E766-0834-4A8B-8D2D-B956A77BCDA3}" presName="parentLin" presStyleCnt="0"/>
      <dgm:spPr/>
    </dgm:pt>
    <dgm:pt modelId="{07A9F523-5574-4759-A5D9-B49AE8C52FB8}" type="pres">
      <dgm:prSet presAssocID="{6B44E766-0834-4A8B-8D2D-B956A77BCDA3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AC4ABFBE-5113-4F28-898A-8D22FE9C02AA}" type="pres">
      <dgm:prSet presAssocID="{6B44E766-0834-4A8B-8D2D-B956A77BCDA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72F6F7-2DF7-4441-A8A5-26E17D4AFD84}" type="pres">
      <dgm:prSet presAssocID="{6B44E766-0834-4A8B-8D2D-B956A77BCDA3}" presName="negativeSpace" presStyleCnt="0"/>
      <dgm:spPr/>
    </dgm:pt>
    <dgm:pt modelId="{5AE0B662-6ABE-429E-8B01-B4BE64F5EDFB}" type="pres">
      <dgm:prSet presAssocID="{6B44E766-0834-4A8B-8D2D-B956A77BCDA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70801-43E8-4A43-9709-F557F5DD5A25}" type="pres">
      <dgm:prSet presAssocID="{BF43CCCB-3967-45AF-99F3-0841EFF0D56C}" presName="spaceBetweenRectangles" presStyleCnt="0"/>
      <dgm:spPr/>
    </dgm:pt>
    <dgm:pt modelId="{2190710C-1108-4E66-AAB5-541D75AEAD50}" type="pres">
      <dgm:prSet presAssocID="{DAEBD2FD-986A-48FF-8226-79CDC2FD6E27}" presName="parentLin" presStyleCnt="0"/>
      <dgm:spPr/>
    </dgm:pt>
    <dgm:pt modelId="{CD4884D5-A875-44BC-8859-6B5D97B0DEAF}" type="pres">
      <dgm:prSet presAssocID="{DAEBD2FD-986A-48FF-8226-79CDC2FD6E27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1329C0EB-66E0-4386-9316-2A62B9D1AC9B}" type="pres">
      <dgm:prSet presAssocID="{DAEBD2FD-986A-48FF-8226-79CDC2FD6E27}" presName="parentText" presStyleLbl="node1" presStyleIdx="1" presStyleCnt="2" custScaleX="123570" custScaleY="1170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73FC41-0EB7-4D58-9F34-962C6DD6E6D0}" type="pres">
      <dgm:prSet presAssocID="{DAEBD2FD-986A-48FF-8226-79CDC2FD6E27}" presName="negativeSpace" presStyleCnt="0"/>
      <dgm:spPr/>
    </dgm:pt>
    <dgm:pt modelId="{3478C316-4394-4C99-A863-4A1287199452}" type="pres">
      <dgm:prSet presAssocID="{DAEBD2FD-986A-48FF-8226-79CDC2FD6E27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132FFB-ACE6-4BB1-9E56-D39B283A2DAA}" srcId="{DAEBD2FD-986A-48FF-8226-79CDC2FD6E27}" destId="{ECF7663D-1009-4988-823A-114AC1BA7422}" srcOrd="2" destOrd="0" parTransId="{A31DD6D7-1F7F-4291-9713-7025307D0653}" sibTransId="{6A3BFFA8-9F6C-41BC-93DD-38C4A8C2ABAC}"/>
    <dgm:cxn modelId="{0957D197-6FB9-4468-A8E5-453BF098BEF3}" type="presOf" srcId="{97563B81-322D-4CD2-9A27-8EB290AFDA94}" destId="{3478C316-4394-4C99-A863-4A1287199452}" srcOrd="0" destOrd="4" presId="urn:microsoft.com/office/officeart/2005/8/layout/list1"/>
    <dgm:cxn modelId="{5C197696-09B8-4704-AA4B-B9D5546DC3A8}" srcId="{DAEBD2FD-986A-48FF-8226-79CDC2FD6E27}" destId="{6D8B3E9C-8042-4009-8A12-0D5959A80A53}" srcOrd="0" destOrd="0" parTransId="{88DACD8D-2228-403D-920E-376042D0BF74}" sibTransId="{AD7E2540-8C14-4C37-B072-2A865AB46846}"/>
    <dgm:cxn modelId="{B3CB69EE-E3E4-4B0E-8254-3C6A26080695}" srcId="{DAEBD2FD-986A-48FF-8226-79CDC2FD6E27}" destId="{62D1B52A-8743-4D43-9DFF-2A16F1410465}" srcOrd="3" destOrd="0" parTransId="{AC412A20-3DE8-4F12-8447-60DAE21A8E51}" sibTransId="{D24FF712-4054-46A4-84C1-9C9A99CD4054}"/>
    <dgm:cxn modelId="{B26A16EF-C2E0-4863-A80C-6BB308BD5959}" type="presOf" srcId="{DAEBD2FD-986A-48FF-8226-79CDC2FD6E27}" destId="{CD4884D5-A875-44BC-8859-6B5D97B0DEAF}" srcOrd="0" destOrd="0" presId="urn:microsoft.com/office/officeart/2005/8/layout/list1"/>
    <dgm:cxn modelId="{EF3AC5C5-9BCA-46A3-BB9D-B40EFD61AB46}" srcId="{785F932C-D4E9-4857-8AA4-4245386C82D4}" destId="{6B44E766-0834-4A8B-8D2D-B956A77BCDA3}" srcOrd="0" destOrd="0" parTransId="{D1CD6851-7339-42FB-B121-6B79CE776215}" sibTransId="{BF43CCCB-3967-45AF-99F3-0841EFF0D56C}"/>
    <dgm:cxn modelId="{6B53BC64-5F86-4BDF-8FFC-F0C4169088BE}" type="presOf" srcId="{EAE760D9-7FF1-4785-93B5-411EA3AF39DB}" destId="{5AE0B662-6ABE-429E-8B01-B4BE64F5EDFB}" srcOrd="0" destOrd="0" presId="urn:microsoft.com/office/officeart/2005/8/layout/list1"/>
    <dgm:cxn modelId="{4572C1F2-061B-49B1-85A4-C93E1105E9BA}" type="presOf" srcId="{6D8B3E9C-8042-4009-8A12-0D5959A80A53}" destId="{3478C316-4394-4C99-A863-4A1287199452}" srcOrd="0" destOrd="0" presId="urn:microsoft.com/office/officeart/2005/8/layout/list1"/>
    <dgm:cxn modelId="{7E8F4A5A-5582-45D3-8DE5-81A846FDC08B}" type="presOf" srcId="{62D1B52A-8743-4D43-9DFF-2A16F1410465}" destId="{3478C316-4394-4C99-A863-4A1287199452}" srcOrd="0" destOrd="3" presId="urn:microsoft.com/office/officeart/2005/8/layout/list1"/>
    <dgm:cxn modelId="{2AB57553-8C44-4777-B5B7-D4F8602B14EC}" type="presOf" srcId="{ECF7663D-1009-4988-823A-114AC1BA7422}" destId="{3478C316-4394-4C99-A863-4A1287199452}" srcOrd="0" destOrd="2" presId="urn:microsoft.com/office/officeart/2005/8/layout/list1"/>
    <dgm:cxn modelId="{467D1E0E-800B-4881-A04E-2EF3878995FA}" srcId="{DAEBD2FD-986A-48FF-8226-79CDC2FD6E27}" destId="{97563B81-322D-4CD2-9A27-8EB290AFDA94}" srcOrd="4" destOrd="0" parTransId="{EB334AF8-B5F4-4904-9BF7-6B91D96C5866}" sibTransId="{9B3A955A-5E4C-4D05-B51D-77B17CF5E265}"/>
    <dgm:cxn modelId="{9E117600-FB7B-48A3-ACB3-EFC3EDA67CE3}" type="presOf" srcId="{6B44E766-0834-4A8B-8D2D-B956A77BCDA3}" destId="{AC4ABFBE-5113-4F28-898A-8D22FE9C02AA}" srcOrd="1" destOrd="0" presId="urn:microsoft.com/office/officeart/2005/8/layout/list1"/>
    <dgm:cxn modelId="{D99055C8-AC7D-4C0C-BF96-845148162F52}" srcId="{6B44E766-0834-4A8B-8D2D-B956A77BCDA3}" destId="{EAE760D9-7FF1-4785-93B5-411EA3AF39DB}" srcOrd="0" destOrd="0" parTransId="{6966EECF-16D7-41EF-9E46-2A9B2E2A9753}" sibTransId="{50716FF7-C032-44A8-9F8F-F13C36DA48AE}"/>
    <dgm:cxn modelId="{C78A241A-10D2-4DC1-92F0-B6CA832F623C}" srcId="{DAEBD2FD-986A-48FF-8226-79CDC2FD6E27}" destId="{CFABEFAA-DDB3-458A-990D-A616CCCA9BB5}" srcOrd="1" destOrd="0" parTransId="{CF167E4B-F5C4-4B5E-8E26-5780A5425A21}" sibTransId="{8FCB4C1C-C9E6-4B6E-962B-7C99B93D1EFA}"/>
    <dgm:cxn modelId="{742AD463-8C21-4DD4-9312-1645244A497E}" type="presOf" srcId="{6B44E766-0834-4A8B-8D2D-B956A77BCDA3}" destId="{07A9F523-5574-4759-A5D9-B49AE8C52FB8}" srcOrd="0" destOrd="0" presId="urn:microsoft.com/office/officeart/2005/8/layout/list1"/>
    <dgm:cxn modelId="{63A553CF-BACE-4500-9DC9-434F07EFF520}" type="presOf" srcId="{CFABEFAA-DDB3-458A-990D-A616CCCA9BB5}" destId="{3478C316-4394-4C99-A863-4A1287199452}" srcOrd="0" destOrd="1" presId="urn:microsoft.com/office/officeart/2005/8/layout/list1"/>
    <dgm:cxn modelId="{1E521044-B0AE-4116-B9A1-902FB5387F8C}" type="presOf" srcId="{DAEBD2FD-986A-48FF-8226-79CDC2FD6E27}" destId="{1329C0EB-66E0-4386-9316-2A62B9D1AC9B}" srcOrd="1" destOrd="0" presId="urn:microsoft.com/office/officeart/2005/8/layout/list1"/>
    <dgm:cxn modelId="{A0795A46-D16D-425E-A959-BE21CE2B4A10}" srcId="{785F932C-D4E9-4857-8AA4-4245386C82D4}" destId="{DAEBD2FD-986A-48FF-8226-79CDC2FD6E27}" srcOrd="1" destOrd="0" parTransId="{EBC1B8B4-8D2F-4B0C-903E-CAEF68F40041}" sibTransId="{83093BA8-0F9B-4799-88FF-4794CC59F6EE}"/>
    <dgm:cxn modelId="{1A5AD030-DE38-4BF0-8522-A34970CE0E86}" type="presOf" srcId="{785F932C-D4E9-4857-8AA4-4245386C82D4}" destId="{FEFF92EE-42DB-43AB-8287-6238AF67C6F7}" srcOrd="0" destOrd="0" presId="urn:microsoft.com/office/officeart/2005/8/layout/list1"/>
    <dgm:cxn modelId="{1DE2D2CF-AD4F-44BC-84A0-6506719572A3}" type="presParOf" srcId="{FEFF92EE-42DB-43AB-8287-6238AF67C6F7}" destId="{A47A75E1-350A-41AD-9CDC-CCC56955684A}" srcOrd="0" destOrd="0" presId="urn:microsoft.com/office/officeart/2005/8/layout/list1"/>
    <dgm:cxn modelId="{A3159101-B712-4ACC-8615-363C7E61327E}" type="presParOf" srcId="{A47A75E1-350A-41AD-9CDC-CCC56955684A}" destId="{07A9F523-5574-4759-A5D9-B49AE8C52FB8}" srcOrd="0" destOrd="0" presId="urn:microsoft.com/office/officeart/2005/8/layout/list1"/>
    <dgm:cxn modelId="{5BE8B437-AF8D-45D9-88F0-224084811AC2}" type="presParOf" srcId="{A47A75E1-350A-41AD-9CDC-CCC56955684A}" destId="{AC4ABFBE-5113-4F28-898A-8D22FE9C02AA}" srcOrd="1" destOrd="0" presId="urn:microsoft.com/office/officeart/2005/8/layout/list1"/>
    <dgm:cxn modelId="{CF49641C-9740-4F29-8EB3-0DFBC7BA1EAE}" type="presParOf" srcId="{FEFF92EE-42DB-43AB-8287-6238AF67C6F7}" destId="{1072F6F7-2DF7-4441-A8A5-26E17D4AFD84}" srcOrd="1" destOrd="0" presId="urn:microsoft.com/office/officeart/2005/8/layout/list1"/>
    <dgm:cxn modelId="{640A522B-A668-4F98-BBA8-3470E53B5422}" type="presParOf" srcId="{FEFF92EE-42DB-43AB-8287-6238AF67C6F7}" destId="{5AE0B662-6ABE-429E-8B01-B4BE64F5EDFB}" srcOrd="2" destOrd="0" presId="urn:microsoft.com/office/officeart/2005/8/layout/list1"/>
    <dgm:cxn modelId="{105A4F0A-81E4-413C-B00B-9E5AFE5D2636}" type="presParOf" srcId="{FEFF92EE-42DB-43AB-8287-6238AF67C6F7}" destId="{E0F70801-43E8-4A43-9709-F557F5DD5A25}" srcOrd="3" destOrd="0" presId="urn:microsoft.com/office/officeart/2005/8/layout/list1"/>
    <dgm:cxn modelId="{62F55D91-AB53-4218-8F15-E10855ADDE40}" type="presParOf" srcId="{FEFF92EE-42DB-43AB-8287-6238AF67C6F7}" destId="{2190710C-1108-4E66-AAB5-541D75AEAD50}" srcOrd="4" destOrd="0" presId="urn:microsoft.com/office/officeart/2005/8/layout/list1"/>
    <dgm:cxn modelId="{003F5A36-A47B-49C5-8324-749ECA5B123F}" type="presParOf" srcId="{2190710C-1108-4E66-AAB5-541D75AEAD50}" destId="{CD4884D5-A875-44BC-8859-6B5D97B0DEAF}" srcOrd="0" destOrd="0" presId="urn:microsoft.com/office/officeart/2005/8/layout/list1"/>
    <dgm:cxn modelId="{A794D834-114A-4C30-8254-CDB58D77B2FE}" type="presParOf" srcId="{2190710C-1108-4E66-AAB5-541D75AEAD50}" destId="{1329C0EB-66E0-4386-9316-2A62B9D1AC9B}" srcOrd="1" destOrd="0" presId="urn:microsoft.com/office/officeart/2005/8/layout/list1"/>
    <dgm:cxn modelId="{F89F39E3-EFBC-46D0-9438-D0C4D75EF76C}" type="presParOf" srcId="{FEFF92EE-42DB-43AB-8287-6238AF67C6F7}" destId="{A973FC41-0EB7-4D58-9F34-962C6DD6E6D0}" srcOrd="5" destOrd="0" presId="urn:microsoft.com/office/officeart/2005/8/layout/list1"/>
    <dgm:cxn modelId="{D6AD06FE-1733-4142-B8B6-7E78AA1B85F6}" type="presParOf" srcId="{FEFF92EE-42DB-43AB-8287-6238AF67C6F7}" destId="{3478C316-4394-4C99-A863-4A128719945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F4AEC3A-B3EF-4F77-A00C-E434C34017A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26FC95-4E03-4385-B0DD-58307ACD6EF8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Belépési </a:t>
          </a:r>
          <a:r>
            <a:rPr lang="hu-HU" sz="1400" dirty="0" err="1" smtClean="0">
              <a:solidFill>
                <a:schemeClr val="tx1"/>
              </a:solidFill>
            </a:rPr>
            <a:t>gy.ány</a:t>
          </a:r>
          <a:r>
            <a:rPr lang="hu-HU" sz="1400" dirty="0" smtClean="0">
              <a:solidFill>
                <a:schemeClr val="tx1"/>
              </a:solidFill>
            </a:rPr>
            <a:t>. az áru érkezése előtt</a:t>
          </a:r>
          <a:endParaRPr lang="en-GB" sz="1400" dirty="0">
            <a:solidFill>
              <a:schemeClr val="tx1"/>
            </a:solidFill>
          </a:endParaRPr>
        </a:p>
      </dgm:t>
    </dgm:pt>
    <dgm:pt modelId="{89C11A20-CE3B-46CB-AC0D-29356E551327}" type="parTrans" cxnId="{6831A7B0-4AFE-4C6B-AE99-83A704171FCA}">
      <dgm:prSet/>
      <dgm:spPr/>
      <dgm:t>
        <a:bodyPr/>
        <a:lstStyle/>
        <a:p>
          <a:endParaRPr lang="en-GB" sz="1400"/>
        </a:p>
      </dgm:t>
    </dgm:pt>
    <dgm:pt modelId="{C8558EC2-1254-4E53-B725-823ABB8E9ADF}" type="sibTrans" cxnId="{6831A7B0-4AFE-4C6B-AE99-83A704171FCA}">
      <dgm:prSet/>
      <dgm:spPr/>
      <dgm:t>
        <a:bodyPr/>
        <a:lstStyle/>
        <a:p>
          <a:endParaRPr lang="en-GB" sz="1400"/>
        </a:p>
      </dgm:t>
    </dgm:pt>
    <dgm:pt modelId="{0847405F-546E-47C5-AB1F-9525472A3120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Az eladó vagy a platform </a:t>
          </a:r>
          <a:r>
            <a:rPr lang="en-US" sz="1400" dirty="0" smtClean="0">
              <a:solidFill>
                <a:schemeClr val="tx1"/>
              </a:solidFill>
            </a:rPr>
            <a:t>IOSS </a:t>
          </a:r>
          <a:r>
            <a:rPr lang="hu-HU" sz="1400" dirty="0" smtClean="0">
              <a:solidFill>
                <a:schemeClr val="tx1"/>
              </a:solidFill>
            </a:rPr>
            <a:t>azonosítója</a:t>
          </a:r>
          <a:endParaRPr lang="en-GB" sz="1400" dirty="0">
            <a:solidFill>
              <a:schemeClr val="tx1"/>
            </a:solidFill>
          </a:endParaRPr>
        </a:p>
      </dgm:t>
    </dgm:pt>
    <dgm:pt modelId="{16769CE6-5CC7-4FDA-B9F6-9483A682343D}" type="parTrans" cxnId="{CC7ACC9A-2C35-4AD7-99FA-433A9B8367B7}">
      <dgm:prSet custT="1"/>
      <dgm:spPr/>
      <dgm:t>
        <a:bodyPr/>
        <a:lstStyle/>
        <a:p>
          <a:endParaRPr lang="en-GB" sz="1400"/>
        </a:p>
      </dgm:t>
    </dgm:pt>
    <dgm:pt modelId="{31576995-1473-42D0-96A8-FDDB0AD7671A}" type="sibTrans" cxnId="{CC7ACC9A-2C35-4AD7-99FA-433A9B8367B7}">
      <dgm:prSet/>
      <dgm:spPr/>
      <dgm:t>
        <a:bodyPr/>
        <a:lstStyle/>
        <a:p>
          <a:endParaRPr lang="en-GB" sz="1400"/>
        </a:p>
      </dgm:t>
    </dgm:pt>
    <dgm:pt modelId="{F4066B99-1612-40B3-9C5B-4B859D8C7823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Érvényes</a:t>
          </a:r>
          <a:r>
            <a:rPr lang="en-US" sz="1400" dirty="0" smtClean="0">
              <a:solidFill>
                <a:schemeClr val="tx1"/>
              </a:solidFill>
            </a:rPr>
            <a:t> IOSS</a:t>
          </a:r>
          <a:r>
            <a:rPr lang="hu-HU" sz="1400" dirty="0" smtClean="0">
              <a:solidFill>
                <a:schemeClr val="tx1"/>
              </a:solidFill>
            </a:rPr>
            <a:t> azonosító</a:t>
          </a:r>
          <a:r>
            <a:rPr lang="en-US" sz="1400" dirty="0" smtClean="0">
              <a:solidFill>
                <a:schemeClr val="tx1"/>
              </a:solidFill>
            </a:rPr>
            <a:t>,</a:t>
          </a:r>
          <a:r>
            <a:rPr lang="hu-HU" sz="1400" dirty="0" smtClean="0">
              <a:solidFill>
                <a:schemeClr val="tx1"/>
              </a:solidFill>
            </a:rPr>
            <a:t> áfamentesség behozatalkor</a:t>
          </a:r>
          <a:endParaRPr lang="en-GB" sz="1400" dirty="0">
            <a:solidFill>
              <a:schemeClr val="tx1"/>
            </a:solidFill>
          </a:endParaRPr>
        </a:p>
      </dgm:t>
    </dgm:pt>
    <dgm:pt modelId="{C4421DC7-A162-4732-99BD-CDD490A6B3A6}" type="parTrans" cxnId="{8D3FC63E-77BB-47AD-B736-D7D9A727CD0E}">
      <dgm:prSet custT="1"/>
      <dgm:spPr/>
      <dgm:t>
        <a:bodyPr/>
        <a:lstStyle/>
        <a:p>
          <a:endParaRPr lang="en-GB" sz="1400"/>
        </a:p>
      </dgm:t>
    </dgm:pt>
    <dgm:pt modelId="{D9B88C17-8399-4DE2-808F-0C22978EA885}" type="sibTrans" cxnId="{8D3FC63E-77BB-47AD-B736-D7D9A727CD0E}">
      <dgm:prSet/>
      <dgm:spPr/>
      <dgm:t>
        <a:bodyPr/>
        <a:lstStyle/>
        <a:p>
          <a:endParaRPr lang="en-GB" sz="1400"/>
        </a:p>
      </dgm:t>
    </dgm:pt>
    <dgm:pt modelId="{5D8990E7-032B-492A-ADAC-0EF0BA77E829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  <a:sym typeface="Symbol" panose="05050102010706020507" pitchFamily="18" charset="2"/>
            </a:rPr>
            <a:t></a:t>
          </a:r>
          <a:r>
            <a:rPr lang="en-US" sz="1400" dirty="0" smtClean="0">
              <a:solidFill>
                <a:schemeClr val="tx1"/>
              </a:solidFill>
            </a:rPr>
            <a:t> IOSS </a:t>
          </a:r>
          <a:r>
            <a:rPr lang="hu-HU" sz="1400" dirty="0" smtClean="0">
              <a:solidFill>
                <a:schemeClr val="tx1"/>
              </a:solidFill>
            </a:rPr>
            <a:t>azonosító</a:t>
          </a:r>
          <a:endParaRPr lang="en-GB" sz="1400" dirty="0">
            <a:solidFill>
              <a:schemeClr val="tx1"/>
            </a:solidFill>
          </a:endParaRPr>
        </a:p>
      </dgm:t>
    </dgm:pt>
    <dgm:pt modelId="{A03A668E-3368-4684-95E5-ADCE66CC66F0}" type="parTrans" cxnId="{1684375A-0168-47F5-A79D-01B783EC3B45}">
      <dgm:prSet custT="1"/>
      <dgm:spPr/>
      <dgm:t>
        <a:bodyPr/>
        <a:lstStyle/>
        <a:p>
          <a:endParaRPr lang="en-GB" sz="1400"/>
        </a:p>
      </dgm:t>
    </dgm:pt>
    <dgm:pt modelId="{83FB2E83-98AE-4AC0-A87C-9D8E3AAFD0F6}" type="sibTrans" cxnId="{1684375A-0168-47F5-A79D-01B783EC3B45}">
      <dgm:prSet/>
      <dgm:spPr/>
      <dgm:t>
        <a:bodyPr/>
        <a:lstStyle/>
        <a:p>
          <a:endParaRPr lang="en-GB" sz="1400"/>
        </a:p>
      </dgm:t>
    </dgm:pt>
    <dgm:pt modelId="{7C3C3F99-4436-49B1-81A3-BDFAC6B2D755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A Bizottság elkészíti a havi összesítő jelentést</a:t>
          </a:r>
          <a:endParaRPr lang="en-GB" sz="1400" dirty="0">
            <a:solidFill>
              <a:schemeClr val="tx1"/>
            </a:solidFill>
          </a:endParaRPr>
        </a:p>
      </dgm:t>
    </dgm:pt>
    <dgm:pt modelId="{63846238-5835-4FA2-B26E-D29B99CC9E88}" type="parTrans" cxnId="{0E462A89-8BBE-433C-91FA-B93FF76B971E}">
      <dgm:prSet custT="1"/>
      <dgm:spPr/>
      <dgm:t>
        <a:bodyPr/>
        <a:lstStyle/>
        <a:p>
          <a:endParaRPr lang="en-GB" sz="1400"/>
        </a:p>
      </dgm:t>
    </dgm:pt>
    <dgm:pt modelId="{5DEA4B8C-AA03-4048-B6E2-7B89DAFC3425}" type="sibTrans" cxnId="{0E462A89-8BBE-433C-91FA-B93FF76B971E}">
      <dgm:prSet/>
      <dgm:spPr/>
      <dgm:t>
        <a:bodyPr/>
        <a:lstStyle/>
        <a:p>
          <a:endParaRPr lang="en-GB" sz="1400"/>
        </a:p>
      </dgm:t>
    </dgm:pt>
    <dgm:pt modelId="{F2BCB67B-D7B7-48D5-A4EB-29EAF0D8ECC6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ÁFA-fizetés a behozatalkor</a:t>
          </a:r>
          <a:endParaRPr lang="en-GB" sz="1400" dirty="0">
            <a:solidFill>
              <a:schemeClr val="tx1"/>
            </a:solidFill>
          </a:endParaRPr>
        </a:p>
      </dgm:t>
    </dgm:pt>
    <dgm:pt modelId="{CE8431D3-7ECD-43FD-BB01-893FC19B30A0}" type="parTrans" cxnId="{94C481A3-4FDB-403A-9FE7-D99DE726592C}">
      <dgm:prSet custT="1"/>
      <dgm:spPr/>
      <dgm:t>
        <a:bodyPr/>
        <a:lstStyle/>
        <a:p>
          <a:endParaRPr lang="en-GB" sz="1400"/>
        </a:p>
      </dgm:t>
    </dgm:pt>
    <dgm:pt modelId="{AD6F6337-F9F8-485A-A863-B677C6CD8249}" type="sibTrans" cxnId="{94C481A3-4FDB-403A-9FE7-D99DE726592C}">
      <dgm:prSet/>
      <dgm:spPr/>
      <dgm:t>
        <a:bodyPr/>
        <a:lstStyle/>
        <a:p>
          <a:endParaRPr lang="en-GB" sz="1400"/>
        </a:p>
      </dgm:t>
    </dgm:pt>
    <dgm:pt modelId="{60349341-B775-4B00-8D48-7EF5567A4011}">
      <dgm:prSet phldrT="[Text]" custT="1"/>
      <dgm:spPr/>
      <dgm:t>
        <a:bodyPr/>
        <a:lstStyle/>
        <a:p>
          <a:r>
            <a:rPr lang="en-US" sz="1400" dirty="0" err="1" smtClean="0">
              <a:solidFill>
                <a:schemeClr val="tx1"/>
              </a:solidFill>
            </a:rPr>
            <a:t>Adat-küldés</a:t>
          </a:r>
          <a:r>
            <a:rPr lang="en-US" sz="1400" dirty="0" smtClean="0">
              <a:solidFill>
                <a:schemeClr val="tx1"/>
              </a:solidFill>
            </a:rPr>
            <a:t> a SURV-be</a:t>
          </a:r>
        </a:p>
      </dgm:t>
    </dgm:pt>
    <dgm:pt modelId="{69DA73C2-B255-498B-93F3-B113D3A78978}" type="parTrans" cxnId="{28ADE9A5-4960-454C-88FD-770C700D7FD3}">
      <dgm:prSet custT="1"/>
      <dgm:spPr/>
      <dgm:t>
        <a:bodyPr/>
        <a:lstStyle/>
        <a:p>
          <a:endParaRPr lang="en-GB" sz="1400"/>
        </a:p>
      </dgm:t>
    </dgm:pt>
    <dgm:pt modelId="{481649F4-2297-4AE8-9C90-1EBD6C121E35}" type="sibTrans" cxnId="{28ADE9A5-4960-454C-88FD-770C700D7FD3}">
      <dgm:prSet/>
      <dgm:spPr/>
      <dgm:t>
        <a:bodyPr/>
        <a:lstStyle/>
        <a:p>
          <a:endParaRPr lang="en-GB" sz="1400"/>
        </a:p>
      </dgm:t>
    </dgm:pt>
    <dgm:pt modelId="{3DEFBB30-5426-479D-8D48-5B5E4DF07C0E}">
      <dgm:prSet phldrT="[Text]" custT="1"/>
      <dgm:spPr/>
      <dgm:t>
        <a:bodyPr/>
        <a:lstStyle/>
        <a:p>
          <a:r>
            <a:rPr lang="hu-HU" sz="1400" dirty="0" smtClean="0">
              <a:solidFill>
                <a:schemeClr val="tx1"/>
              </a:solidFill>
            </a:rPr>
            <a:t>Adat-küldés a </a:t>
          </a:r>
          <a:r>
            <a:rPr lang="en-US" sz="1400" dirty="0" smtClean="0">
              <a:solidFill>
                <a:schemeClr val="tx1"/>
              </a:solidFill>
            </a:rPr>
            <a:t>SURV</a:t>
          </a:r>
          <a:r>
            <a:rPr lang="hu-HU" sz="1400" dirty="0" smtClean="0">
              <a:solidFill>
                <a:schemeClr val="tx1"/>
              </a:solidFill>
            </a:rPr>
            <a:t>-be</a:t>
          </a:r>
          <a:endParaRPr lang="en-GB" sz="1400" dirty="0">
            <a:solidFill>
              <a:schemeClr val="tx1"/>
            </a:solidFill>
          </a:endParaRPr>
        </a:p>
      </dgm:t>
    </dgm:pt>
    <dgm:pt modelId="{A874C43A-7C83-4449-AF7A-8D72314B0D38}" type="sibTrans" cxnId="{0175B863-58D7-4093-A8C2-E1DF2D0E7CD0}">
      <dgm:prSet/>
      <dgm:spPr/>
      <dgm:t>
        <a:bodyPr/>
        <a:lstStyle/>
        <a:p>
          <a:endParaRPr lang="en-GB" sz="1400"/>
        </a:p>
      </dgm:t>
    </dgm:pt>
    <dgm:pt modelId="{141D7CE0-702D-4EF8-B3B3-1B06F43F605B}" type="parTrans" cxnId="{0175B863-58D7-4093-A8C2-E1DF2D0E7CD0}">
      <dgm:prSet custT="1"/>
      <dgm:spPr/>
      <dgm:t>
        <a:bodyPr/>
        <a:lstStyle/>
        <a:p>
          <a:endParaRPr lang="en-GB" sz="1400"/>
        </a:p>
      </dgm:t>
    </dgm:pt>
    <dgm:pt modelId="{D1C5F8CE-6512-4600-AC28-67558C4E1D4B}" type="pres">
      <dgm:prSet presAssocID="{BF4AEC3A-B3EF-4F77-A00C-E434C34017A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CA44C5-60BD-47CA-B498-60382884F0F6}" type="pres">
      <dgm:prSet presAssocID="{9D26FC95-4E03-4385-B0DD-58307ACD6EF8}" presName="root1" presStyleCnt="0"/>
      <dgm:spPr/>
    </dgm:pt>
    <dgm:pt modelId="{8C3420E7-31B7-46AF-BE95-A9371BD6F6D6}" type="pres">
      <dgm:prSet presAssocID="{9D26FC95-4E03-4385-B0DD-58307ACD6EF8}" presName="LevelOneTextNode" presStyleLbl="node0" presStyleIdx="0" presStyleCnt="1" custScaleY="1735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BE39B5-C583-41D0-A760-96014F1A9AF7}" type="pres">
      <dgm:prSet presAssocID="{9D26FC95-4E03-4385-B0DD-58307ACD6EF8}" presName="level2hierChild" presStyleCnt="0"/>
      <dgm:spPr/>
    </dgm:pt>
    <dgm:pt modelId="{D892B34F-2824-4B43-8F7A-FEAB11767F9E}" type="pres">
      <dgm:prSet presAssocID="{16769CE6-5CC7-4FDA-B9F6-9483A682343D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E88A0AA7-954A-4491-B08B-5475C2114E06}" type="pres">
      <dgm:prSet presAssocID="{16769CE6-5CC7-4FDA-B9F6-9483A682343D}" presName="connTx" presStyleLbl="parChTrans1D2" presStyleIdx="0" presStyleCnt="2"/>
      <dgm:spPr/>
      <dgm:t>
        <a:bodyPr/>
        <a:lstStyle/>
        <a:p>
          <a:endParaRPr lang="en-US"/>
        </a:p>
      </dgm:t>
    </dgm:pt>
    <dgm:pt modelId="{A4242297-9D9D-47DD-9E4F-9BF8EBE8CA48}" type="pres">
      <dgm:prSet presAssocID="{0847405F-546E-47C5-AB1F-9525472A3120}" presName="root2" presStyleCnt="0"/>
      <dgm:spPr/>
    </dgm:pt>
    <dgm:pt modelId="{9809115A-3AA0-49A4-ADD7-8DA2429E42CE}" type="pres">
      <dgm:prSet presAssocID="{0847405F-546E-47C5-AB1F-9525472A3120}" presName="LevelTwoTextNode" presStyleLbl="node2" presStyleIdx="0" presStyleCnt="2" custScaleY="16106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074AFFE-045A-4294-A7F5-C1FC1ABFBDFB}" type="pres">
      <dgm:prSet presAssocID="{0847405F-546E-47C5-AB1F-9525472A3120}" presName="level3hierChild" presStyleCnt="0"/>
      <dgm:spPr/>
    </dgm:pt>
    <dgm:pt modelId="{98A5A837-02C5-4A54-BFDE-DFAA40B9FEEB}" type="pres">
      <dgm:prSet presAssocID="{C4421DC7-A162-4732-99BD-CDD490A6B3A6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8E7C307E-2C24-4A22-A294-816475771E51}" type="pres">
      <dgm:prSet presAssocID="{C4421DC7-A162-4732-99BD-CDD490A6B3A6}" presName="connTx" presStyleLbl="parChTrans1D3" presStyleIdx="0" presStyleCnt="2"/>
      <dgm:spPr/>
      <dgm:t>
        <a:bodyPr/>
        <a:lstStyle/>
        <a:p>
          <a:endParaRPr lang="en-US"/>
        </a:p>
      </dgm:t>
    </dgm:pt>
    <dgm:pt modelId="{27E3B347-EB6A-4EE7-B2CF-4297306C594D}" type="pres">
      <dgm:prSet presAssocID="{F4066B99-1612-40B3-9C5B-4B859D8C7823}" presName="root2" presStyleCnt="0"/>
      <dgm:spPr/>
    </dgm:pt>
    <dgm:pt modelId="{517F284B-DB93-41C7-934F-4D5B0288E1EE}" type="pres">
      <dgm:prSet presAssocID="{F4066B99-1612-40B3-9C5B-4B859D8C7823}" presName="LevelTwoTextNode" presStyleLbl="node3" presStyleIdx="0" presStyleCnt="2" custScaleX="118902" custScaleY="13848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ED413E-60A7-4963-B920-901CEA9C9EF0}" type="pres">
      <dgm:prSet presAssocID="{F4066B99-1612-40B3-9C5B-4B859D8C7823}" presName="level3hierChild" presStyleCnt="0"/>
      <dgm:spPr/>
    </dgm:pt>
    <dgm:pt modelId="{C436CE5B-1E6C-4E95-B516-C029CA7D0263}" type="pres">
      <dgm:prSet presAssocID="{141D7CE0-702D-4EF8-B3B3-1B06F43F605B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13BD17EB-853C-4A8A-84C3-E872E566A4E0}" type="pres">
      <dgm:prSet presAssocID="{141D7CE0-702D-4EF8-B3B3-1B06F43F605B}" presName="connTx" presStyleLbl="parChTrans1D4" presStyleIdx="0" presStyleCnt="3"/>
      <dgm:spPr/>
      <dgm:t>
        <a:bodyPr/>
        <a:lstStyle/>
        <a:p>
          <a:endParaRPr lang="en-US"/>
        </a:p>
      </dgm:t>
    </dgm:pt>
    <dgm:pt modelId="{649864B3-33FA-4CC2-B71A-A1B99A743905}" type="pres">
      <dgm:prSet presAssocID="{3DEFBB30-5426-479D-8D48-5B5E4DF07C0E}" presName="root2" presStyleCnt="0"/>
      <dgm:spPr/>
    </dgm:pt>
    <dgm:pt modelId="{BC44D122-E5A3-450B-B573-6D317462A90A}" type="pres">
      <dgm:prSet presAssocID="{3DEFBB30-5426-479D-8D48-5B5E4DF07C0E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C3987F9-9641-4D22-9818-7F8747765A05}" type="pres">
      <dgm:prSet presAssocID="{3DEFBB30-5426-479D-8D48-5B5E4DF07C0E}" presName="level3hierChild" presStyleCnt="0"/>
      <dgm:spPr/>
    </dgm:pt>
    <dgm:pt modelId="{56C58E78-313A-43EF-8BA4-4334ABFD0092}" type="pres">
      <dgm:prSet presAssocID="{63846238-5835-4FA2-B26E-D29B99CC9E88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F0258E28-C32C-4F32-A821-EBB053896AEB}" type="pres">
      <dgm:prSet presAssocID="{63846238-5835-4FA2-B26E-D29B99CC9E88}" presName="connTx" presStyleLbl="parChTrans1D4" presStyleIdx="1" presStyleCnt="3"/>
      <dgm:spPr/>
      <dgm:t>
        <a:bodyPr/>
        <a:lstStyle/>
        <a:p>
          <a:endParaRPr lang="en-US"/>
        </a:p>
      </dgm:t>
    </dgm:pt>
    <dgm:pt modelId="{9528E131-BAAD-4F6A-B851-4B3B9F487A01}" type="pres">
      <dgm:prSet presAssocID="{7C3C3F99-4436-49B1-81A3-BDFAC6B2D755}" presName="root2" presStyleCnt="0"/>
      <dgm:spPr/>
    </dgm:pt>
    <dgm:pt modelId="{764EB4E8-4E15-49AE-86B5-8D78ED6375A3}" type="pres">
      <dgm:prSet presAssocID="{7C3C3F99-4436-49B1-81A3-BDFAC6B2D755}" presName="LevelTwoTextNode" presStyleLbl="node4" presStyleIdx="1" presStyleCnt="3" custScaleY="16796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C2B50D9-3572-4DBC-AC00-1F882B7F280C}" type="pres">
      <dgm:prSet presAssocID="{7C3C3F99-4436-49B1-81A3-BDFAC6B2D755}" presName="level3hierChild" presStyleCnt="0"/>
      <dgm:spPr/>
    </dgm:pt>
    <dgm:pt modelId="{A1A0B617-3C8E-4D9D-85B9-4DEE022602A2}" type="pres">
      <dgm:prSet presAssocID="{A03A668E-3368-4684-95E5-ADCE66CC66F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3845EE97-EF6F-4CEC-803A-921B03C0079D}" type="pres">
      <dgm:prSet presAssocID="{A03A668E-3368-4684-95E5-ADCE66CC66F0}" presName="connTx" presStyleLbl="parChTrans1D2" presStyleIdx="1" presStyleCnt="2"/>
      <dgm:spPr/>
      <dgm:t>
        <a:bodyPr/>
        <a:lstStyle/>
        <a:p>
          <a:endParaRPr lang="en-US"/>
        </a:p>
      </dgm:t>
    </dgm:pt>
    <dgm:pt modelId="{76560D23-4A0F-4493-90FB-85AF29D435DE}" type="pres">
      <dgm:prSet presAssocID="{5D8990E7-032B-492A-ADAC-0EF0BA77E829}" presName="root2" presStyleCnt="0"/>
      <dgm:spPr/>
    </dgm:pt>
    <dgm:pt modelId="{510025A1-734C-420B-99E8-D03E6FC1031A}" type="pres">
      <dgm:prSet presAssocID="{5D8990E7-032B-492A-ADAC-0EF0BA77E82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A478A7-11DC-4E71-9C3E-61D8A329F1B7}" type="pres">
      <dgm:prSet presAssocID="{5D8990E7-032B-492A-ADAC-0EF0BA77E829}" presName="level3hierChild" presStyleCnt="0"/>
      <dgm:spPr/>
    </dgm:pt>
    <dgm:pt modelId="{8D8CA4AD-E591-47B8-AE3C-FE4E6FE1578D}" type="pres">
      <dgm:prSet presAssocID="{CE8431D3-7ECD-43FD-BB01-893FC19B30A0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7C95CB39-BB75-4D86-A4C0-8F7C7CD08A8D}" type="pres">
      <dgm:prSet presAssocID="{CE8431D3-7ECD-43FD-BB01-893FC19B30A0}" presName="connTx" presStyleLbl="parChTrans1D3" presStyleIdx="1" presStyleCnt="2"/>
      <dgm:spPr/>
      <dgm:t>
        <a:bodyPr/>
        <a:lstStyle/>
        <a:p>
          <a:endParaRPr lang="en-US"/>
        </a:p>
      </dgm:t>
    </dgm:pt>
    <dgm:pt modelId="{F851AD49-AB1A-4405-9387-A20AC56E506F}" type="pres">
      <dgm:prSet presAssocID="{F2BCB67B-D7B7-48D5-A4EB-29EAF0D8ECC6}" presName="root2" presStyleCnt="0"/>
      <dgm:spPr/>
    </dgm:pt>
    <dgm:pt modelId="{EFDBDE1C-5A67-432A-9694-A0DF35917D11}" type="pres">
      <dgm:prSet presAssocID="{F2BCB67B-D7B7-48D5-A4EB-29EAF0D8ECC6}" presName="LevelTwoTextNode" presStyleLbl="node3" presStyleIdx="1" presStyleCnt="2" custScaleX="10221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165E6A-20E4-4974-B24D-4E90046ADECA}" type="pres">
      <dgm:prSet presAssocID="{F2BCB67B-D7B7-48D5-A4EB-29EAF0D8ECC6}" presName="level3hierChild" presStyleCnt="0"/>
      <dgm:spPr/>
    </dgm:pt>
    <dgm:pt modelId="{32E39D2A-288D-4C6F-9154-E92F9CFD21D1}" type="pres">
      <dgm:prSet presAssocID="{69DA73C2-B255-498B-93F3-B113D3A78978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3EA95921-493D-4677-A234-5D2A266C416D}" type="pres">
      <dgm:prSet presAssocID="{69DA73C2-B255-498B-93F3-B113D3A78978}" presName="connTx" presStyleLbl="parChTrans1D4" presStyleIdx="2" presStyleCnt="3"/>
      <dgm:spPr/>
      <dgm:t>
        <a:bodyPr/>
        <a:lstStyle/>
        <a:p>
          <a:endParaRPr lang="en-US"/>
        </a:p>
      </dgm:t>
    </dgm:pt>
    <dgm:pt modelId="{0B830E83-88BB-4432-AD80-E00D66A4336B}" type="pres">
      <dgm:prSet presAssocID="{60349341-B775-4B00-8D48-7EF5567A4011}" presName="root2" presStyleCnt="0"/>
      <dgm:spPr/>
    </dgm:pt>
    <dgm:pt modelId="{DC221FBF-1069-4BAC-A864-B1A477EFA094}" type="pres">
      <dgm:prSet presAssocID="{60349341-B775-4B00-8D48-7EF5567A4011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D4A9B0-0AC6-4D51-BA8B-177BF93BDBED}" type="pres">
      <dgm:prSet presAssocID="{60349341-B775-4B00-8D48-7EF5567A4011}" presName="level3hierChild" presStyleCnt="0"/>
      <dgm:spPr/>
    </dgm:pt>
  </dgm:ptLst>
  <dgm:cxnLst>
    <dgm:cxn modelId="{DE38EBF3-184F-49F4-965B-35D03E648441}" type="presOf" srcId="{141D7CE0-702D-4EF8-B3B3-1B06F43F605B}" destId="{13BD17EB-853C-4A8A-84C3-E872E566A4E0}" srcOrd="1" destOrd="0" presId="urn:microsoft.com/office/officeart/2005/8/layout/hierarchy2"/>
    <dgm:cxn modelId="{0E47F82F-4B14-496B-B4C9-C386E5137145}" type="presOf" srcId="{CE8431D3-7ECD-43FD-BB01-893FC19B30A0}" destId="{8D8CA4AD-E591-47B8-AE3C-FE4E6FE1578D}" srcOrd="0" destOrd="0" presId="urn:microsoft.com/office/officeart/2005/8/layout/hierarchy2"/>
    <dgm:cxn modelId="{4703EAA8-62C0-4378-B9C7-14282C478E61}" type="presOf" srcId="{3DEFBB30-5426-479D-8D48-5B5E4DF07C0E}" destId="{BC44D122-E5A3-450B-B573-6D317462A90A}" srcOrd="0" destOrd="0" presId="urn:microsoft.com/office/officeart/2005/8/layout/hierarchy2"/>
    <dgm:cxn modelId="{F8C0EE27-6509-4005-8EF9-C7F5DD64A135}" type="presOf" srcId="{BF4AEC3A-B3EF-4F77-A00C-E434C34017A9}" destId="{D1C5F8CE-6512-4600-AC28-67558C4E1D4B}" srcOrd="0" destOrd="0" presId="urn:microsoft.com/office/officeart/2005/8/layout/hierarchy2"/>
    <dgm:cxn modelId="{713577F0-54A9-4750-93DE-D605B738285A}" type="presOf" srcId="{F4066B99-1612-40B3-9C5B-4B859D8C7823}" destId="{517F284B-DB93-41C7-934F-4D5B0288E1EE}" srcOrd="0" destOrd="0" presId="urn:microsoft.com/office/officeart/2005/8/layout/hierarchy2"/>
    <dgm:cxn modelId="{B7966ECA-5563-4E5E-B2CF-44BAAF9F9669}" type="presOf" srcId="{C4421DC7-A162-4732-99BD-CDD490A6B3A6}" destId="{98A5A837-02C5-4A54-BFDE-DFAA40B9FEEB}" srcOrd="0" destOrd="0" presId="urn:microsoft.com/office/officeart/2005/8/layout/hierarchy2"/>
    <dgm:cxn modelId="{1BD14F39-A3E4-4486-9C17-F9CA3BA8B552}" type="presOf" srcId="{69DA73C2-B255-498B-93F3-B113D3A78978}" destId="{3EA95921-493D-4677-A234-5D2A266C416D}" srcOrd="1" destOrd="0" presId="urn:microsoft.com/office/officeart/2005/8/layout/hierarchy2"/>
    <dgm:cxn modelId="{94C481A3-4FDB-403A-9FE7-D99DE726592C}" srcId="{5D8990E7-032B-492A-ADAC-0EF0BA77E829}" destId="{F2BCB67B-D7B7-48D5-A4EB-29EAF0D8ECC6}" srcOrd="0" destOrd="0" parTransId="{CE8431D3-7ECD-43FD-BB01-893FC19B30A0}" sibTransId="{AD6F6337-F9F8-485A-A863-B677C6CD8249}"/>
    <dgm:cxn modelId="{DB6A207B-4888-438F-BAD8-F0836EC413AC}" type="presOf" srcId="{F2BCB67B-D7B7-48D5-A4EB-29EAF0D8ECC6}" destId="{EFDBDE1C-5A67-432A-9694-A0DF35917D11}" srcOrd="0" destOrd="0" presId="urn:microsoft.com/office/officeart/2005/8/layout/hierarchy2"/>
    <dgm:cxn modelId="{1DE09149-46F5-49FF-B6CC-3DCC6AA95B52}" type="presOf" srcId="{A03A668E-3368-4684-95E5-ADCE66CC66F0}" destId="{3845EE97-EF6F-4CEC-803A-921B03C0079D}" srcOrd="1" destOrd="0" presId="urn:microsoft.com/office/officeart/2005/8/layout/hierarchy2"/>
    <dgm:cxn modelId="{9D19E267-1E15-4F2D-B44E-E615119979A8}" type="presOf" srcId="{5D8990E7-032B-492A-ADAC-0EF0BA77E829}" destId="{510025A1-734C-420B-99E8-D03E6FC1031A}" srcOrd="0" destOrd="0" presId="urn:microsoft.com/office/officeart/2005/8/layout/hierarchy2"/>
    <dgm:cxn modelId="{0175B863-58D7-4093-A8C2-E1DF2D0E7CD0}" srcId="{F4066B99-1612-40B3-9C5B-4B859D8C7823}" destId="{3DEFBB30-5426-479D-8D48-5B5E4DF07C0E}" srcOrd="0" destOrd="0" parTransId="{141D7CE0-702D-4EF8-B3B3-1B06F43F605B}" sibTransId="{A874C43A-7C83-4449-AF7A-8D72314B0D38}"/>
    <dgm:cxn modelId="{7A0168D0-CC42-4352-86AD-B9F920B3BE61}" type="presOf" srcId="{9D26FC95-4E03-4385-B0DD-58307ACD6EF8}" destId="{8C3420E7-31B7-46AF-BE95-A9371BD6F6D6}" srcOrd="0" destOrd="0" presId="urn:microsoft.com/office/officeart/2005/8/layout/hierarchy2"/>
    <dgm:cxn modelId="{E4CAF7A6-0D44-4053-B7D1-2316BB354029}" type="presOf" srcId="{C4421DC7-A162-4732-99BD-CDD490A6B3A6}" destId="{8E7C307E-2C24-4A22-A294-816475771E51}" srcOrd="1" destOrd="0" presId="urn:microsoft.com/office/officeart/2005/8/layout/hierarchy2"/>
    <dgm:cxn modelId="{1DAB5505-E5C3-44CD-9DB6-5066A0A0A53D}" type="presOf" srcId="{69DA73C2-B255-498B-93F3-B113D3A78978}" destId="{32E39D2A-288D-4C6F-9154-E92F9CFD21D1}" srcOrd="0" destOrd="0" presId="urn:microsoft.com/office/officeart/2005/8/layout/hierarchy2"/>
    <dgm:cxn modelId="{28ADE9A5-4960-454C-88FD-770C700D7FD3}" srcId="{F2BCB67B-D7B7-48D5-A4EB-29EAF0D8ECC6}" destId="{60349341-B775-4B00-8D48-7EF5567A4011}" srcOrd="0" destOrd="0" parTransId="{69DA73C2-B255-498B-93F3-B113D3A78978}" sibTransId="{481649F4-2297-4AE8-9C90-1EBD6C121E35}"/>
    <dgm:cxn modelId="{0E462A89-8BBE-433C-91FA-B93FF76B971E}" srcId="{3DEFBB30-5426-479D-8D48-5B5E4DF07C0E}" destId="{7C3C3F99-4436-49B1-81A3-BDFAC6B2D755}" srcOrd="0" destOrd="0" parTransId="{63846238-5835-4FA2-B26E-D29B99CC9E88}" sibTransId="{5DEA4B8C-AA03-4048-B6E2-7B89DAFC3425}"/>
    <dgm:cxn modelId="{C74212A9-73BF-4B55-86FF-ED5CD6198BB5}" type="presOf" srcId="{16769CE6-5CC7-4FDA-B9F6-9483A682343D}" destId="{E88A0AA7-954A-4491-B08B-5475C2114E06}" srcOrd="1" destOrd="0" presId="urn:microsoft.com/office/officeart/2005/8/layout/hierarchy2"/>
    <dgm:cxn modelId="{BB00DEA6-438E-48CF-ADF8-2F446360C8D9}" type="presOf" srcId="{7C3C3F99-4436-49B1-81A3-BDFAC6B2D755}" destId="{764EB4E8-4E15-49AE-86B5-8D78ED6375A3}" srcOrd="0" destOrd="0" presId="urn:microsoft.com/office/officeart/2005/8/layout/hierarchy2"/>
    <dgm:cxn modelId="{1684375A-0168-47F5-A79D-01B783EC3B45}" srcId="{9D26FC95-4E03-4385-B0DD-58307ACD6EF8}" destId="{5D8990E7-032B-492A-ADAC-0EF0BA77E829}" srcOrd="1" destOrd="0" parTransId="{A03A668E-3368-4684-95E5-ADCE66CC66F0}" sibTransId="{83FB2E83-98AE-4AC0-A87C-9D8E3AAFD0F6}"/>
    <dgm:cxn modelId="{DB9034EF-DBB9-4EBB-9B6F-3D8465AE7CF4}" type="presOf" srcId="{0847405F-546E-47C5-AB1F-9525472A3120}" destId="{9809115A-3AA0-49A4-ADD7-8DA2429E42CE}" srcOrd="0" destOrd="0" presId="urn:microsoft.com/office/officeart/2005/8/layout/hierarchy2"/>
    <dgm:cxn modelId="{CC7ACC9A-2C35-4AD7-99FA-433A9B8367B7}" srcId="{9D26FC95-4E03-4385-B0DD-58307ACD6EF8}" destId="{0847405F-546E-47C5-AB1F-9525472A3120}" srcOrd="0" destOrd="0" parTransId="{16769CE6-5CC7-4FDA-B9F6-9483A682343D}" sibTransId="{31576995-1473-42D0-96A8-FDDB0AD7671A}"/>
    <dgm:cxn modelId="{DAF7A3E1-89C5-494A-B4DC-B7A37C2C2826}" type="presOf" srcId="{16769CE6-5CC7-4FDA-B9F6-9483A682343D}" destId="{D892B34F-2824-4B43-8F7A-FEAB11767F9E}" srcOrd="0" destOrd="0" presId="urn:microsoft.com/office/officeart/2005/8/layout/hierarchy2"/>
    <dgm:cxn modelId="{6831A7B0-4AFE-4C6B-AE99-83A704171FCA}" srcId="{BF4AEC3A-B3EF-4F77-A00C-E434C34017A9}" destId="{9D26FC95-4E03-4385-B0DD-58307ACD6EF8}" srcOrd="0" destOrd="0" parTransId="{89C11A20-CE3B-46CB-AC0D-29356E551327}" sibTransId="{C8558EC2-1254-4E53-B725-823ABB8E9ADF}"/>
    <dgm:cxn modelId="{227D28FF-64CE-471C-B338-EF07298D597D}" type="presOf" srcId="{63846238-5835-4FA2-B26E-D29B99CC9E88}" destId="{F0258E28-C32C-4F32-A821-EBB053896AEB}" srcOrd="1" destOrd="0" presId="urn:microsoft.com/office/officeart/2005/8/layout/hierarchy2"/>
    <dgm:cxn modelId="{1B080ACE-2C5F-48CB-A62A-F0809649910F}" type="presOf" srcId="{60349341-B775-4B00-8D48-7EF5567A4011}" destId="{DC221FBF-1069-4BAC-A864-B1A477EFA094}" srcOrd="0" destOrd="0" presId="urn:microsoft.com/office/officeart/2005/8/layout/hierarchy2"/>
    <dgm:cxn modelId="{E2235EDC-3743-4AE6-9AF8-2C12AD72E73A}" type="presOf" srcId="{A03A668E-3368-4684-95E5-ADCE66CC66F0}" destId="{A1A0B617-3C8E-4D9D-85B9-4DEE022602A2}" srcOrd="0" destOrd="0" presId="urn:microsoft.com/office/officeart/2005/8/layout/hierarchy2"/>
    <dgm:cxn modelId="{8D3FC63E-77BB-47AD-B736-D7D9A727CD0E}" srcId="{0847405F-546E-47C5-AB1F-9525472A3120}" destId="{F4066B99-1612-40B3-9C5B-4B859D8C7823}" srcOrd="0" destOrd="0" parTransId="{C4421DC7-A162-4732-99BD-CDD490A6B3A6}" sibTransId="{D9B88C17-8399-4DE2-808F-0C22978EA885}"/>
    <dgm:cxn modelId="{A985CA35-6160-491B-A87F-44B3D07E39F9}" type="presOf" srcId="{CE8431D3-7ECD-43FD-BB01-893FC19B30A0}" destId="{7C95CB39-BB75-4D86-A4C0-8F7C7CD08A8D}" srcOrd="1" destOrd="0" presId="urn:microsoft.com/office/officeart/2005/8/layout/hierarchy2"/>
    <dgm:cxn modelId="{47F43CAB-2B87-458E-9F32-953C5F83E4DF}" type="presOf" srcId="{63846238-5835-4FA2-B26E-D29B99CC9E88}" destId="{56C58E78-313A-43EF-8BA4-4334ABFD0092}" srcOrd="0" destOrd="0" presId="urn:microsoft.com/office/officeart/2005/8/layout/hierarchy2"/>
    <dgm:cxn modelId="{D70200AB-9F73-424B-81EA-E62930563BB4}" type="presOf" srcId="{141D7CE0-702D-4EF8-B3B3-1B06F43F605B}" destId="{C436CE5B-1E6C-4E95-B516-C029CA7D0263}" srcOrd="0" destOrd="0" presId="urn:microsoft.com/office/officeart/2005/8/layout/hierarchy2"/>
    <dgm:cxn modelId="{58DCD2B5-B537-4176-BF3E-20325E59BE14}" type="presParOf" srcId="{D1C5F8CE-6512-4600-AC28-67558C4E1D4B}" destId="{92CA44C5-60BD-47CA-B498-60382884F0F6}" srcOrd="0" destOrd="0" presId="urn:microsoft.com/office/officeart/2005/8/layout/hierarchy2"/>
    <dgm:cxn modelId="{E1268B47-95C1-4F57-AEEC-B49E8AC98621}" type="presParOf" srcId="{92CA44C5-60BD-47CA-B498-60382884F0F6}" destId="{8C3420E7-31B7-46AF-BE95-A9371BD6F6D6}" srcOrd="0" destOrd="0" presId="urn:microsoft.com/office/officeart/2005/8/layout/hierarchy2"/>
    <dgm:cxn modelId="{D4F0F601-7F64-487B-B83A-510ED3372B1D}" type="presParOf" srcId="{92CA44C5-60BD-47CA-B498-60382884F0F6}" destId="{81BE39B5-C583-41D0-A760-96014F1A9AF7}" srcOrd="1" destOrd="0" presId="urn:microsoft.com/office/officeart/2005/8/layout/hierarchy2"/>
    <dgm:cxn modelId="{E124B78E-8A59-4312-B68E-5569306B2C56}" type="presParOf" srcId="{81BE39B5-C583-41D0-A760-96014F1A9AF7}" destId="{D892B34F-2824-4B43-8F7A-FEAB11767F9E}" srcOrd="0" destOrd="0" presId="urn:microsoft.com/office/officeart/2005/8/layout/hierarchy2"/>
    <dgm:cxn modelId="{289E5AE7-3CFB-454B-A62E-E553314879A8}" type="presParOf" srcId="{D892B34F-2824-4B43-8F7A-FEAB11767F9E}" destId="{E88A0AA7-954A-4491-B08B-5475C2114E06}" srcOrd="0" destOrd="0" presId="urn:microsoft.com/office/officeart/2005/8/layout/hierarchy2"/>
    <dgm:cxn modelId="{179D20F5-2D7B-45D4-B5FB-771BCC423A15}" type="presParOf" srcId="{81BE39B5-C583-41D0-A760-96014F1A9AF7}" destId="{A4242297-9D9D-47DD-9E4F-9BF8EBE8CA48}" srcOrd="1" destOrd="0" presId="urn:microsoft.com/office/officeart/2005/8/layout/hierarchy2"/>
    <dgm:cxn modelId="{B9481557-B624-4D86-A02A-299F5E197B40}" type="presParOf" srcId="{A4242297-9D9D-47DD-9E4F-9BF8EBE8CA48}" destId="{9809115A-3AA0-49A4-ADD7-8DA2429E42CE}" srcOrd="0" destOrd="0" presId="urn:microsoft.com/office/officeart/2005/8/layout/hierarchy2"/>
    <dgm:cxn modelId="{F43EA0EC-667F-44BE-93D1-44946DF0E76D}" type="presParOf" srcId="{A4242297-9D9D-47DD-9E4F-9BF8EBE8CA48}" destId="{A074AFFE-045A-4294-A7F5-C1FC1ABFBDFB}" srcOrd="1" destOrd="0" presId="urn:microsoft.com/office/officeart/2005/8/layout/hierarchy2"/>
    <dgm:cxn modelId="{96F0C4BD-10E0-486D-AABF-12E898C70E69}" type="presParOf" srcId="{A074AFFE-045A-4294-A7F5-C1FC1ABFBDFB}" destId="{98A5A837-02C5-4A54-BFDE-DFAA40B9FEEB}" srcOrd="0" destOrd="0" presId="urn:microsoft.com/office/officeart/2005/8/layout/hierarchy2"/>
    <dgm:cxn modelId="{29AEFBEE-CEF4-401E-A848-3F5FF385F6E4}" type="presParOf" srcId="{98A5A837-02C5-4A54-BFDE-DFAA40B9FEEB}" destId="{8E7C307E-2C24-4A22-A294-816475771E51}" srcOrd="0" destOrd="0" presId="urn:microsoft.com/office/officeart/2005/8/layout/hierarchy2"/>
    <dgm:cxn modelId="{44A75DC0-AA82-4C5A-AA7A-0829143B720A}" type="presParOf" srcId="{A074AFFE-045A-4294-A7F5-C1FC1ABFBDFB}" destId="{27E3B347-EB6A-4EE7-B2CF-4297306C594D}" srcOrd="1" destOrd="0" presId="urn:microsoft.com/office/officeart/2005/8/layout/hierarchy2"/>
    <dgm:cxn modelId="{61EF8D3E-99EF-4D34-8C52-D7D4155625D4}" type="presParOf" srcId="{27E3B347-EB6A-4EE7-B2CF-4297306C594D}" destId="{517F284B-DB93-41C7-934F-4D5B0288E1EE}" srcOrd="0" destOrd="0" presId="urn:microsoft.com/office/officeart/2005/8/layout/hierarchy2"/>
    <dgm:cxn modelId="{4875BC77-0B16-42B3-87F7-EB109A7F66CD}" type="presParOf" srcId="{27E3B347-EB6A-4EE7-B2CF-4297306C594D}" destId="{2CED413E-60A7-4963-B920-901CEA9C9EF0}" srcOrd="1" destOrd="0" presId="urn:microsoft.com/office/officeart/2005/8/layout/hierarchy2"/>
    <dgm:cxn modelId="{67191135-360C-479D-B630-FE3DD7BB3AC6}" type="presParOf" srcId="{2CED413E-60A7-4963-B920-901CEA9C9EF0}" destId="{C436CE5B-1E6C-4E95-B516-C029CA7D0263}" srcOrd="0" destOrd="0" presId="urn:microsoft.com/office/officeart/2005/8/layout/hierarchy2"/>
    <dgm:cxn modelId="{9B2979CE-42DB-4EEA-9E8B-36415C6EF21C}" type="presParOf" srcId="{C436CE5B-1E6C-4E95-B516-C029CA7D0263}" destId="{13BD17EB-853C-4A8A-84C3-E872E566A4E0}" srcOrd="0" destOrd="0" presId="urn:microsoft.com/office/officeart/2005/8/layout/hierarchy2"/>
    <dgm:cxn modelId="{6E66804F-8799-4BFE-BF66-A850A6E067D4}" type="presParOf" srcId="{2CED413E-60A7-4963-B920-901CEA9C9EF0}" destId="{649864B3-33FA-4CC2-B71A-A1B99A743905}" srcOrd="1" destOrd="0" presId="urn:microsoft.com/office/officeart/2005/8/layout/hierarchy2"/>
    <dgm:cxn modelId="{EC03D4AB-0869-449E-A991-52417344262F}" type="presParOf" srcId="{649864B3-33FA-4CC2-B71A-A1B99A743905}" destId="{BC44D122-E5A3-450B-B573-6D317462A90A}" srcOrd="0" destOrd="0" presId="urn:microsoft.com/office/officeart/2005/8/layout/hierarchy2"/>
    <dgm:cxn modelId="{21960E2B-2BE8-4C75-994E-867145E092D0}" type="presParOf" srcId="{649864B3-33FA-4CC2-B71A-A1B99A743905}" destId="{0C3987F9-9641-4D22-9818-7F8747765A05}" srcOrd="1" destOrd="0" presId="urn:microsoft.com/office/officeart/2005/8/layout/hierarchy2"/>
    <dgm:cxn modelId="{51D79569-A5C3-4F00-911D-9C9F93FEF0C8}" type="presParOf" srcId="{0C3987F9-9641-4D22-9818-7F8747765A05}" destId="{56C58E78-313A-43EF-8BA4-4334ABFD0092}" srcOrd="0" destOrd="0" presId="urn:microsoft.com/office/officeart/2005/8/layout/hierarchy2"/>
    <dgm:cxn modelId="{97FF5455-1C38-4EB7-B02E-1B672949824F}" type="presParOf" srcId="{56C58E78-313A-43EF-8BA4-4334ABFD0092}" destId="{F0258E28-C32C-4F32-A821-EBB053896AEB}" srcOrd="0" destOrd="0" presId="urn:microsoft.com/office/officeart/2005/8/layout/hierarchy2"/>
    <dgm:cxn modelId="{0A676FDD-1962-4D0C-A8AA-2A8E6C5C335A}" type="presParOf" srcId="{0C3987F9-9641-4D22-9818-7F8747765A05}" destId="{9528E131-BAAD-4F6A-B851-4B3B9F487A01}" srcOrd="1" destOrd="0" presId="urn:microsoft.com/office/officeart/2005/8/layout/hierarchy2"/>
    <dgm:cxn modelId="{3B3D52C1-79EB-4C0C-A1F4-CD742A28ACED}" type="presParOf" srcId="{9528E131-BAAD-4F6A-B851-4B3B9F487A01}" destId="{764EB4E8-4E15-49AE-86B5-8D78ED6375A3}" srcOrd="0" destOrd="0" presId="urn:microsoft.com/office/officeart/2005/8/layout/hierarchy2"/>
    <dgm:cxn modelId="{3B102577-467A-4447-9BD7-0A8AA9FB59ED}" type="presParOf" srcId="{9528E131-BAAD-4F6A-B851-4B3B9F487A01}" destId="{1C2B50D9-3572-4DBC-AC00-1F882B7F280C}" srcOrd="1" destOrd="0" presId="urn:microsoft.com/office/officeart/2005/8/layout/hierarchy2"/>
    <dgm:cxn modelId="{BB3F128B-78B3-44C3-AB70-3AD0764A8D3F}" type="presParOf" srcId="{81BE39B5-C583-41D0-A760-96014F1A9AF7}" destId="{A1A0B617-3C8E-4D9D-85B9-4DEE022602A2}" srcOrd="2" destOrd="0" presId="urn:microsoft.com/office/officeart/2005/8/layout/hierarchy2"/>
    <dgm:cxn modelId="{FD8E6774-27BA-4487-ABDF-3DFF373096D3}" type="presParOf" srcId="{A1A0B617-3C8E-4D9D-85B9-4DEE022602A2}" destId="{3845EE97-EF6F-4CEC-803A-921B03C0079D}" srcOrd="0" destOrd="0" presId="urn:microsoft.com/office/officeart/2005/8/layout/hierarchy2"/>
    <dgm:cxn modelId="{02FD29C1-9171-467B-B695-27EC7C093710}" type="presParOf" srcId="{81BE39B5-C583-41D0-A760-96014F1A9AF7}" destId="{76560D23-4A0F-4493-90FB-85AF29D435DE}" srcOrd="3" destOrd="0" presId="urn:microsoft.com/office/officeart/2005/8/layout/hierarchy2"/>
    <dgm:cxn modelId="{2D477A35-898F-4895-A430-BF69B6835537}" type="presParOf" srcId="{76560D23-4A0F-4493-90FB-85AF29D435DE}" destId="{510025A1-734C-420B-99E8-D03E6FC1031A}" srcOrd="0" destOrd="0" presId="urn:microsoft.com/office/officeart/2005/8/layout/hierarchy2"/>
    <dgm:cxn modelId="{B17FF331-9A50-46BE-80A0-71D70C11497D}" type="presParOf" srcId="{76560D23-4A0F-4493-90FB-85AF29D435DE}" destId="{7CA478A7-11DC-4E71-9C3E-61D8A329F1B7}" srcOrd="1" destOrd="0" presId="urn:microsoft.com/office/officeart/2005/8/layout/hierarchy2"/>
    <dgm:cxn modelId="{320E1C75-6C69-482F-B13D-B4E1E2E15323}" type="presParOf" srcId="{7CA478A7-11DC-4E71-9C3E-61D8A329F1B7}" destId="{8D8CA4AD-E591-47B8-AE3C-FE4E6FE1578D}" srcOrd="0" destOrd="0" presId="urn:microsoft.com/office/officeart/2005/8/layout/hierarchy2"/>
    <dgm:cxn modelId="{1562EE64-6477-4EBD-B8CB-3A062F78A428}" type="presParOf" srcId="{8D8CA4AD-E591-47B8-AE3C-FE4E6FE1578D}" destId="{7C95CB39-BB75-4D86-A4C0-8F7C7CD08A8D}" srcOrd="0" destOrd="0" presId="urn:microsoft.com/office/officeart/2005/8/layout/hierarchy2"/>
    <dgm:cxn modelId="{5FADD753-0837-4890-9846-3FA1C8E3F24E}" type="presParOf" srcId="{7CA478A7-11DC-4E71-9C3E-61D8A329F1B7}" destId="{F851AD49-AB1A-4405-9387-A20AC56E506F}" srcOrd="1" destOrd="0" presId="urn:microsoft.com/office/officeart/2005/8/layout/hierarchy2"/>
    <dgm:cxn modelId="{37775CB7-30B1-47DE-B7FF-270060888B2C}" type="presParOf" srcId="{F851AD49-AB1A-4405-9387-A20AC56E506F}" destId="{EFDBDE1C-5A67-432A-9694-A0DF35917D11}" srcOrd="0" destOrd="0" presId="urn:microsoft.com/office/officeart/2005/8/layout/hierarchy2"/>
    <dgm:cxn modelId="{D18B50C9-3769-4928-95CB-FFA13ABE354F}" type="presParOf" srcId="{F851AD49-AB1A-4405-9387-A20AC56E506F}" destId="{3D165E6A-20E4-4974-B24D-4E90046ADECA}" srcOrd="1" destOrd="0" presId="urn:microsoft.com/office/officeart/2005/8/layout/hierarchy2"/>
    <dgm:cxn modelId="{63CD1941-A2E8-4156-8891-7BE252273680}" type="presParOf" srcId="{3D165E6A-20E4-4974-B24D-4E90046ADECA}" destId="{32E39D2A-288D-4C6F-9154-E92F9CFD21D1}" srcOrd="0" destOrd="0" presId="urn:microsoft.com/office/officeart/2005/8/layout/hierarchy2"/>
    <dgm:cxn modelId="{6CA650F9-AC11-415B-9AA3-686AC5D1BB7A}" type="presParOf" srcId="{32E39D2A-288D-4C6F-9154-E92F9CFD21D1}" destId="{3EA95921-493D-4677-A234-5D2A266C416D}" srcOrd="0" destOrd="0" presId="urn:microsoft.com/office/officeart/2005/8/layout/hierarchy2"/>
    <dgm:cxn modelId="{1023274A-F471-4677-AF7C-FB1F1A2A7B00}" type="presParOf" srcId="{3D165E6A-20E4-4974-B24D-4E90046ADECA}" destId="{0B830E83-88BB-4432-AD80-E00D66A4336B}" srcOrd="1" destOrd="0" presId="urn:microsoft.com/office/officeart/2005/8/layout/hierarchy2"/>
    <dgm:cxn modelId="{03F6BE8B-27CD-48C3-A060-BE84D1587C86}" type="presParOf" srcId="{0B830E83-88BB-4432-AD80-E00D66A4336B}" destId="{DC221FBF-1069-4BAC-A864-B1A477EFA094}" srcOrd="0" destOrd="0" presId="urn:microsoft.com/office/officeart/2005/8/layout/hierarchy2"/>
    <dgm:cxn modelId="{E907EA76-4182-4DBC-A658-123E11983564}" type="presParOf" srcId="{0B830E83-88BB-4432-AD80-E00D66A4336B}" destId="{11D4A9B0-0AC6-4D51-BA8B-177BF93BDBE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725567-E14F-4C70-804F-2FF9E314903D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7E421B-A840-4C09-8043-765EEFA88B3C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</a:rPr>
            <a:t>Post</a:t>
          </a:r>
          <a:r>
            <a:rPr lang="hu-HU" dirty="0" smtClean="0">
              <a:solidFill>
                <a:srgbClr val="0F5494"/>
              </a:solidFill>
            </a:rPr>
            <a:t>a</a:t>
          </a:r>
          <a:r>
            <a:rPr lang="en-US" dirty="0" smtClean="0">
              <a:solidFill>
                <a:srgbClr val="0F5494"/>
              </a:solidFill>
            </a:rPr>
            <a:t>		</a:t>
          </a:r>
          <a:endParaRPr lang="en-US" dirty="0">
            <a:solidFill>
              <a:srgbClr val="0F5494"/>
            </a:solidFill>
          </a:endParaRPr>
        </a:p>
      </dgm:t>
    </dgm:pt>
    <dgm:pt modelId="{75E13A32-4121-4D59-9AF5-4DE43240E9C8}" type="parTrans" cxnId="{25A9347E-9664-40BF-9148-550419A57370}">
      <dgm:prSet/>
      <dgm:spPr/>
      <dgm:t>
        <a:bodyPr/>
        <a:lstStyle/>
        <a:p>
          <a:endParaRPr lang="en-US"/>
        </a:p>
      </dgm:t>
    </dgm:pt>
    <dgm:pt modelId="{04CEB54B-E1CD-44AC-8A96-64DB9AF5F574}" type="sibTrans" cxnId="{25A9347E-9664-40BF-9148-550419A57370}">
      <dgm:prSet/>
      <dgm:spPr/>
      <dgm:t>
        <a:bodyPr/>
        <a:lstStyle/>
        <a:p>
          <a:endParaRPr lang="en-US"/>
        </a:p>
      </dgm:t>
    </dgm:pt>
    <dgm:pt modelId="{38571918-8FA2-4C6B-A7BD-3FE6227BE8E3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  <a:sym typeface="Symbol" panose="05050102010706020507" pitchFamily="18" charset="2"/>
            </a:rPr>
            <a:t>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hu-HU" dirty="0" smtClean="0">
              <a:solidFill>
                <a:srgbClr val="0F5494"/>
              </a:solidFill>
            </a:rPr>
            <a:t>áfamentesség</a:t>
          </a:r>
          <a:endParaRPr lang="en-US" dirty="0">
            <a:solidFill>
              <a:srgbClr val="0F5494"/>
            </a:solidFill>
          </a:endParaRPr>
        </a:p>
      </dgm:t>
    </dgm:pt>
    <dgm:pt modelId="{441EF998-6550-443E-83C9-6F26542DC9F3}" type="parTrans" cxnId="{FBEC91B3-485C-4059-8A60-2FED8C573DCF}">
      <dgm:prSet/>
      <dgm:spPr/>
      <dgm:t>
        <a:bodyPr/>
        <a:lstStyle/>
        <a:p>
          <a:endParaRPr lang="en-US"/>
        </a:p>
      </dgm:t>
    </dgm:pt>
    <dgm:pt modelId="{1FB4FCA4-7531-4415-A5C5-448D3C2B3D54}" type="sibTrans" cxnId="{FBEC91B3-485C-4059-8A60-2FED8C573DCF}">
      <dgm:prSet/>
      <dgm:spPr/>
      <dgm:t>
        <a:bodyPr/>
        <a:lstStyle/>
        <a:p>
          <a:endParaRPr lang="en-US"/>
        </a:p>
      </dgm:t>
    </dgm:pt>
    <dgm:pt modelId="{1399133B-28AF-463B-87A1-E72C66B04C1A}">
      <dgm:prSet phldrT="[Text]"/>
      <dgm:spPr/>
      <dgm:t>
        <a:bodyPr/>
        <a:lstStyle/>
        <a:p>
          <a:r>
            <a:rPr lang="hu-HU" dirty="0" smtClean="0">
              <a:solidFill>
                <a:srgbClr val="0F5494"/>
              </a:solidFill>
            </a:rPr>
            <a:t>Belépési gyűjtő árunyilatkozat</a:t>
          </a:r>
          <a:endParaRPr lang="en-US" dirty="0">
            <a:solidFill>
              <a:srgbClr val="0F5494"/>
            </a:solidFill>
          </a:endParaRPr>
        </a:p>
      </dgm:t>
    </dgm:pt>
    <dgm:pt modelId="{FD6AE0C1-0849-4B9F-9064-661951A85830}" type="parTrans" cxnId="{F130AFC8-4A85-4D2E-99F6-527334C302A3}">
      <dgm:prSet/>
      <dgm:spPr/>
      <dgm:t>
        <a:bodyPr/>
        <a:lstStyle/>
        <a:p>
          <a:endParaRPr lang="en-US"/>
        </a:p>
      </dgm:t>
    </dgm:pt>
    <dgm:pt modelId="{872B481C-CA37-4BF0-AC6B-A6496E890F30}" type="sibTrans" cxnId="{F130AFC8-4A85-4D2E-99F6-527334C302A3}">
      <dgm:prSet/>
      <dgm:spPr/>
      <dgm:t>
        <a:bodyPr/>
        <a:lstStyle/>
        <a:p>
          <a:endParaRPr lang="en-US"/>
        </a:p>
      </dgm:t>
    </dgm:pt>
    <dgm:pt modelId="{EEFE955D-FD47-4C10-A05D-B013E42CF004}">
      <dgm:prSet phldrT="[Text]"/>
      <dgm:spPr/>
      <dgm:t>
        <a:bodyPr/>
        <a:lstStyle/>
        <a:p>
          <a:r>
            <a:rPr lang="hu-HU" dirty="0" smtClean="0">
              <a:solidFill>
                <a:srgbClr val="0F5494"/>
              </a:solidFill>
            </a:rPr>
            <a:t>Vám</a:t>
          </a:r>
          <a:r>
            <a:rPr lang="fr-BE" dirty="0" smtClean="0">
              <a:solidFill>
                <a:srgbClr val="0F5494"/>
              </a:solidFill>
            </a:rPr>
            <a:t>-</a:t>
          </a:r>
          <a:r>
            <a:rPr lang="hu-HU" dirty="0" smtClean="0">
              <a:solidFill>
                <a:srgbClr val="0F5494"/>
              </a:solidFill>
            </a:rPr>
            <a:t>árunyilatkozat</a:t>
          </a:r>
          <a:endParaRPr lang="en-US" dirty="0">
            <a:solidFill>
              <a:srgbClr val="0F5494"/>
            </a:solidFill>
          </a:endParaRPr>
        </a:p>
      </dgm:t>
    </dgm:pt>
    <dgm:pt modelId="{7E96BAC2-FFE7-46EA-848C-E8B76CAB91A6}" type="parTrans" cxnId="{CDB05688-BF5D-4657-BFC3-3E13811E65C9}">
      <dgm:prSet/>
      <dgm:spPr/>
      <dgm:t>
        <a:bodyPr/>
        <a:lstStyle/>
        <a:p>
          <a:endParaRPr lang="en-US"/>
        </a:p>
      </dgm:t>
    </dgm:pt>
    <dgm:pt modelId="{189E6B60-B7D9-4023-9D8C-A2C54A8AD9D8}" type="sibTrans" cxnId="{CDB05688-BF5D-4657-BFC3-3E13811E65C9}">
      <dgm:prSet/>
      <dgm:spPr/>
      <dgm:t>
        <a:bodyPr/>
        <a:lstStyle/>
        <a:p>
          <a:endParaRPr lang="en-US"/>
        </a:p>
      </dgm:t>
    </dgm:pt>
    <dgm:pt modelId="{793D4479-AA77-4352-BB07-835758E47862}">
      <dgm:prSet phldrT="[Text]"/>
      <dgm:spPr/>
      <dgm:t>
        <a:bodyPr/>
        <a:lstStyle/>
        <a:p>
          <a:r>
            <a:rPr lang="hu-HU" dirty="0" smtClean="0">
              <a:solidFill>
                <a:srgbClr val="0F5494"/>
              </a:solidFill>
            </a:rPr>
            <a:t>Gyorsposta-szolgálat</a:t>
          </a:r>
          <a:endParaRPr lang="en-US" dirty="0">
            <a:solidFill>
              <a:srgbClr val="0F5494"/>
            </a:solidFill>
          </a:endParaRPr>
        </a:p>
      </dgm:t>
    </dgm:pt>
    <dgm:pt modelId="{BEC64184-7792-4948-A048-D5D1DFBD1C9D}" type="parTrans" cxnId="{E2C49E7B-E77C-4700-BE63-FABD2F517D4B}">
      <dgm:prSet/>
      <dgm:spPr/>
      <dgm:t>
        <a:bodyPr/>
        <a:lstStyle/>
        <a:p>
          <a:endParaRPr lang="en-US"/>
        </a:p>
      </dgm:t>
    </dgm:pt>
    <dgm:pt modelId="{1540CA3C-6340-4CC0-B1EE-DF8A41EACF2E}" type="sibTrans" cxnId="{E2C49E7B-E77C-4700-BE63-FABD2F517D4B}">
      <dgm:prSet/>
      <dgm:spPr/>
      <dgm:t>
        <a:bodyPr/>
        <a:lstStyle/>
        <a:p>
          <a:endParaRPr lang="en-US"/>
        </a:p>
      </dgm:t>
    </dgm:pt>
    <dgm:pt modelId="{68ECBF36-007C-45C1-BC2D-3698F5E6A740}">
      <dgm:prSet phldrT="[Text]"/>
      <dgm:spPr/>
      <dgm:t>
        <a:bodyPr/>
        <a:lstStyle/>
        <a:p>
          <a:r>
            <a:rPr lang="en-US" dirty="0" smtClean="0">
              <a:solidFill>
                <a:srgbClr val="0F5494"/>
              </a:solidFill>
              <a:sym typeface="Symbol" panose="05050102010706020507" pitchFamily="18" charset="2"/>
            </a:rPr>
            <a:t></a:t>
          </a:r>
          <a:r>
            <a:rPr lang="en-US" dirty="0" smtClean="0">
              <a:solidFill>
                <a:srgbClr val="0F5494"/>
              </a:solidFill>
            </a:rPr>
            <a:t> </a:t>
          </a:r>
          <a:r>
            <a:rPr lang="hu-HU" dirty="0" smtClean="0">
              <a:solidFill>
                <a:srgbClr val="0F5494"/>
              </a:solidFill>
            </a:rPr>
            <a:t>áfamentesség</a:t>
          </a:r>
          <a:endParaRPr lang="en-US" dirty="0">
            <a:solidFill>
              <a:srgbClr val="0F5494"/>
            </a:solidFill>
          </a:endParaRPr>
        </a:p>
      </dgm:t>
    </dgm:pt>
    <dgm:pt modelId="{81470F3C-18AE-4571-8A36-4C5740CC98CD}" type="parTrans" cxnId="{56B23701-8FB6-49E5-90AE-3E98531F8142}">
      <dgm:prSet/>
      <dgm:spPr/>
      <dgm:t>
        <a:bodyPr/>
        <a:lstStyle/>
        <a:p>
          <a:endParaRPr lang="en-US"/>
        </a:p>
      </dgm:t>
    </dgm:pt>
    <dgm:pt modelId="{30CD54F4-BB5C-4E65-877D-F220F40FCBF8}" type="sibTrans" cxnId="{56B23701-8FB6-49E5-90AE-3E98531F8142}">
      <dgm:prSet/>
      <dgm:spPr/>
      <dgm:t>
        <a:bodyPr/>
        <a:lstStyle/>
        <a:p>
          <a:endParaRPr lang="en-US"/>
        </a:p>
      </dgm:t>
    </dgm:pt>
    <dgm:pt modelId="{7E808943-C066-4950-BAFD-750AEAEC833C}">
      <dgm:prSet phldrT="[Text]"/>
      <dgm:spPr/>
      <dgm:t>
        <a:bodyPr/>
        <a:lstStyle/>
        <a:p>
          <a:r>
            <a:rPr lang="hu-HU" dirty="0" smtClean="0">
              <a:solidFill>
                <a:srgbClr val="0F5494"/>
              </a:solidFill>
            </a:rPr>
            <a:t>Belépési gyűjtő árunyilatkozat</a:t>
          </a:r>
          <a:endParaRPr lang="en-US" dirty="0">
            <a:solidFill>
              <a:srgbClr val="0F5494"/>
            </a:solidFill>
          </a:endParaRPr>
        </a:p>
      </dgm:t>
    </dgm:pt>
    <dgm:pt modelId="{91B5E468-7472-42D9-B712-21CD054994B6}" type="parTrans" cxnId="{BDB896E3-8102-4A4E-8A62-0E4A52966138}">
      <dgm:prSet/>
      <dgm:spPr/>
      <dgm:t>
        <a:bodyPr/>
        <a:lstStyle/>
        <a:p>
          <a:endParaRPr lang="en-US"/>
        </a:p>
      </dgm:t>
    </dgm:pt>
    <dgm:pt modelId="{2791B6DE-8555-4B92-944C-68C1A02268E7}" type="sibTrans" cxnId="{BDB896E3-8102-4A4E-8A62-0E4A52966138}">
      <dgm:prSet/>
      <dgm:spPr/>
      <dgm:t>
        <a:bodyPr/>
        <a:lstStyle/>
        <a:p>
          <a:endParaRPr lang="en-US"/>
        </a:p>
      </dgm:t>
    </dgm:pt>
    <dgm:pt modelId="{7C1F7717-B5E6-4382-A191-E9AAD7029B94}">
      <dgm:prSet phldrT="[Text]"/>
      <dgm:spPr/>
      <dgm:t>
        <a:bodyPr/>
        <a:lstStyle/>
        <a:p>
          <a:r>
            <a:rPr lang="hu-HU" dirty="0" smtClean="0">
              <a:solidFill>
                <a:srgbClr val="0F5494"/>
              </a:solidFill>
            </a:rPr>
            <a:t>Vám</a:t>
          </a:r>
          <a:r>
            <a:rPr lang="fr-BE" dirty="0" smtClean="0">
              <a:solidFill>
                <a:srgbClr val="0F5494"/>
              </a:solidFill>
            </a:rPr>
            <a:t>-</a:t>
          </a:r>
          <a:r>
            <a:rPr lang="hu-HU" dirty="0" smtClean="0">
              <a:solidFill>
                <a:srgbClr val="0F5494"/>
              </a:solidFill>
            </a:rPr>
            <a:t>árunyilatkozat</a:t>
          </a:r>
          <a:endParaRPr lang="en-US" dirty="0">
            <a:solidFill>
              <a:srgbClr val="0F5494"/>
            </a:solidFill>
          </a:endParaRPr>
        </a:p>
      </dgm:t>
    </dgm:pt>
    <dgm:pt modelId="{D9624EC1-F024-4FD3-A5BA-DD91D3512562}" type="parTrans" cxnId="{BB6C64C2-E932-4646-B706-6BFC2D2835C1}">
      <dgm:prSet/>
      <dgm:spPr/>
      <dgm:t>
        <a:bodyPr/>
        <a:lstStyle/>
        <a:p>
          <a:endParaRPr lang="en-US"/>
        </a:p>
      </dgm:t>
    </dgm:pt>
    <dgm:pt modelId="{0A169C86-6682-4152-AEF5-9C9BEB43814C}" type="sibTrans" cxnId="{BB6C64C2-E932-4646-B706-6BFC2D2835C1}">
      <dgm:prSet/>
      <dgm:spPr/>
      <dgm:t>
        <a:bodyPr/>
        <a:lstStyle/>
        <a:p>
          <a:endParaRPr lang="en-US"/>
        </a:p>
      </dgm:t>
    </dgm:pt>
    <dgm:pt modelId="{FAF1E44E-2EB4-4089-9EEF-BBD530D135F7}" type="pres">
      <dgm:prSet presAssocID="{6D725567-E14F-4C70-804F-2FF9E314903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594E3321-C104-4D89-946D-358B9E61C3EA}" type="pres">
      <dgm:prSet presAssocID="{817E421B-A840-4C09-8043-765EEFA88B3C}" presName="root" presStyleCnt="0">
        <dgm:presLayoutVars>
          <dgm:chMax/>
          <dgm:chPref/>
        </dgm:presLayoutVars>
      </dgm:prSet>
      <dgm:spPr/>
    </dgm:pt>
    <dgm:pt modelId="{72AD8977-3DEE-4F36-A65C-F226D8BD8FDA}" type="pres">
      <dgm:prSet presAssocID="{817E421B-A840-4C09-8043-765EEFA88B3C}" presName="rootComposite" presStyleCnt="0">
        <dgm:presLayoutVars/>
      </dgm:prSet>
      <dgm:spPr/>
    </dgm:pt>
    <dgm:pt modelId="{64153CD1-45E6-402D-9347-047C08E4D7F1}" type="pres">
      <dgm:prSet presAssocID="{817E421B-A840-4C09-8043-765EEFA88B3C}" presName="ParentAccent" presStyleLbl="alignNode1" presStyleIdx="0" presStyleCnt="2"/>
      <dgm:spPr/>
    </dgm:pt>
    <dgm:pt modelId="{31BAF1A9-65FD-45D5-80C0-5E3CB783739B}" type="pres">
      <dgm:prSet presAssocID="{817E421B-A840-4C09-8043-765EEFA88B3C}" presName="ParentSmallAccent" presStyleLbl="fgAcc1" presStyleIdx="0" presStyleCnt="2"/>
      <dgm:spPr/>
    </dgm:pt>
    <dgm:pt modelId="{C4E437AE-8FDC-430E-8921-01D2628709BA}" type="pres">
      <dgm:prSet presAssocID="{817E421B-A840-4C09-8043-765EEFA88B3C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0A07B8-3EDC-4AC7-99C9-033DE4DA0893}" type="pres">
      <dgm:prSet presAssocID="{817E421B-A840-4C09-8043-765EEFA88B3C}" presName="childShape" presStyleCnt="0">
        <dgm:presLayoutVars>
          <dgm:chMax val="0"/>
          <dgm:chPref val="0"/>
        </dgm:presLayoutVars>
      </dgm:prSet>
      <dgm:spPr/>
    </dgm:pt>
    <dgm:pt modelId="{90613896-1B4E-41E1-B879-C9B0D9425036}" type="pres">
      <dgm:prSet presAssocID="{38571918-8FA2-4C6B-A7BD-3FE6227BE8E3}" presName="childComposite" presStyleCnt="0">
        <dgm:presLayoutVars>
          <dgm:chMax val="0"/>
          <dgm:chPref val="0"/>
        </dgm:presLayoutVars>
      </dgm:prSet>
      <dgm:spPr/>
    </dgm:pt>
    <dgm:pt modelId="{E475578F-50C9-469B-944B-E43FF5C564E9}" type="pres">
      <dgm:prSet presAssocID="{38571918-8FA2-4C6B-A7BD-3FE6227BE8E3}" presName="ChildAccent" presStyleLbl="solidFgAcc1" presStyleIdx="0" presStyleCnt="6"/>
      <dgm:spPr/>
    </dgm:pt>
    <dgm:pt modelId="{36DB4CED-23BE-4D18-A27A-1328B534FC83}" type="pres">
      <dgm:prSet presAssocID="{38571918-8FA2-4C6B-A7BD-3FE6227BE8E3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CE664F-77FD-488A-8806-2702A1C11908}" type="pres">
      <dgm:prSet presAssocID="{1399133B-28AF-463B-87A1-E72C66B04C1A}" presName="childComposite" presStyleCnt="0">
        <dgm:presLayoutVars>
          <dgm:chMax val="0"/>
          <dgm:chPref val="0"/>
        </dgm:presLayoutVars>
      </dgm:prSet>
      <dgm:spPr/>
    </dgm:pt>
    <dgm:pt modelId="{80C3741F-0DB9-44F1-BE94-F9E8F159822E}" type="pres">
      <dgm:prSet presAssocID="{1399133B-28AF-463B-87A1-E72C66B04C1A}" presName="ChildAccent" presStyleLbl="solidFgAcc1" presStyleIdx="1" presStyleCnt="6"/>
      <dgm:spPr/>
    </dgm:pt>
    <dgm:pt modelId="{0EE2CEE9-E5DF-4CF5-8553-DD9749F58952}" type="pres">
      <dgm:prSet presAssocID="{1399133B-28AF-463B-87A1-E72C66B04C1A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CE41D1-3CBC-4E62-A554-6CE1C6E1E5C2}" type="pres">
      <dgm:prSet presAssocID="{EEFE955D-FD47-4C10-A05D-B013E42CF004}" presName="childComposite" presStyleCnt="0">
        <dgm:presLayoutVars>
          <dgm:chMax val="0"/>
          <dgm:chPref val="0"/>
        </dgm:presLayoutVars>
      </dgm:prSet>
      <dgm:spPr/>
    </dgm:pt>
    <dgm:pt modelId="{6AB549E4-BF5D-4D26-AF20-B48389E187A2}" type="pres">
      <dgm:prSet presAssocID="{EEFE955D-FD47-4C10-A05D-B013E42CF004}" presName="ChildAccent" presStyleLbl="solidFgAcc1" presStyleIdx="2" presStyleCnt="6"/>
      <dgm:spPr/>
    </dgm:pt>
    <dgm:pt modelId="{5C25A97F-8B06-47A7-97FE-3924A6408652}" type="pres">
      <dgm:prSet presAssocID="{EEFE955D-FD47-4C10-A05D-B013E42CF004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9042B0-C4C4-4AFF-8EF4-202408E94079}" type="pres">
      <dgm:prSet presAssocID="{793D4479-AA77-4352-BB07-835758E47862}" presName="root" presStyleCnt="0">
        <dgm:presLayoutVars>
          <dgm:chMax/>
          <dgm:chPref/>
        </dgm:presLayoutVars>
      </dgm:prSet>
      <dgm:spPr/>
    </dgm:pt>
    <dgm:pt modelId="{A42DF7BB-C529-475E-9B1A-4F712DB7D842}" type="pres">
      <dgm:prSet presAssocID="{793D4479-AA77-4352-BB07-835758E47862}" presName="rootComposite" presStyleCnt="0">
        <dgm:presLayoutVars/>
      </dgm:prSet>
      <dgm:spPr/>
    </dgm:pt>
    <dgm:pt modelId="{41AAB18D-6DE2-4B73-BC2D-CF6114BE1CBB}" type="pres">
      <dgm:prSet presAssocID="{793D4479-AA77-4352-BB07-835758E47862}" presName="ParentAccent" presStyleLbl="alignNode1" presStyleIdx="1" presStyleCnt="2"/>
      <dgm:spPr/>
    </dgm:pt>
    <dgm:pt modelId="{641592BE-78F1-468D-BB31-E7CBBFCBDE94}" type="pres">
      <dgm:prSet presAssocID="{793D4479-AA77-4352-BB07-835758E47862}" presName="ParentSmallAccent" presStyleLbl="fgAcc1" presStyleIdx="1" presStyleCnt="2"/>
      <dgm:spPr/>
    </dgm:pt>
    <dgm:pt modelId="{9FDE3B67-FB4A-4564-B156-DB5E6AA3E7FC}" type="pres">
      <dgm:prSet presAssocID="{793D4479-AA77-4352-BB07-835758E47862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369C77-C6C4-4075-B182-91FF97804C9E}" type="pres">
      <dgm:prSet presAssocID="{793D4479-AA77-4352-BB07-835758E47862}" presName="childShape" presStyleCnt="0">
        <dgm:presLayoutVars>
          <dgm:chMax val="0"/>
          <dgm:chPref val="0"/>
        </dgm:presLayoutVars>
      </dgm:prSet>
      <dgm:spPr/>
    </dgm:pt>
    <dgm:pt modelId="{F11B9B27-E85E-46EB-B632-DEF21471F56D}" type="pres">
      <dgm:prSet presAssocID="{68ECBF36-007C-45C1-BC2D-3698F5E6A740}" presName="childComposite" presStyleCnt="0">
        <dgm:presLayoutVars>
          <dgm:chMax val="0"/>
          <dgm:chPref val="0"/>
        </dgm:presLayoutVars>
      </dgm:prSet>
      <dgm:spPr/>
    </dgm:pt>
    <dgm:pt modelId="{F3719898-59BF-4459-B65E-35799F759D81}" type="pres">
      <dgm:prSet presAssocID="{68ECBF36-007C-45C1-BC2D-3698F5E6A740}" presName="ChildAccent" presStyleLbl="solidFgAcc1" presStyleIdx="3" presStyleCnt="6"/>
      <dgm:spPr/>
    </dgm:pt>
    <dgm:pt modelId="{0E582BF3-0E2A-43B2-B862-9A18CFEF0742}" type="pres">
      <dgm:prSet presAssocID="{68ECBF36-007C-45C1-BC2D-3698F5E6A740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8069EF-78FB-4707-BAD0-DB4B630908C5}" type="pres">
      <dgm:prSet presAssocID="{7E808943-C066-4950-BAFD-750AEAEC833C}" presName="childComposite" presStyleCnt="0">
        <dgm:presLayoutVars>
          <dgm:chMax val="0"/>
          <dgm:chPref val="0"/>
        </dgm:presLayoutVars>
      </dgm:prSet>
      <dgm:spPr/>
    </dgm:pt>
    <dgm:pt modelId="{D25296AC-FEE2-481E-B183-386B5E9842DD}" type="pres">
      <dgm:prSet presAssocID="{7E808943-C066-4950-BAFD-750AEAEC833C}" presName="ChildAccent" presStyleLbl="solidFgAcc1" presStyleIdx="4" presStyleCnt="6"/>
      <dgm:spPr/>
    </dgm:pt>
    <dgm:pt modelId="{ED38088B-C20E-4A88-B486-B2F8C963C4FC}" type="pres">
      <dgm:prSet presAssocID="{7E808943-C066-4950-BAFD-750AEAEC833C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333830-0681-43D8-91E0-34B5911155AE}" type="pres">
      <dgm:prSet presAssocID="{7C1F7717-B5E6-4382-A191-E9AAD7029B94}" presName="childComposite" presStyleCnt="0">
        <dgm:presLayoutVars>
          <dgm:chMax val="0"/>
          <dgm:chPref val="0"/>
        </dgm:presLayoutVars>
      </dgm:prSet>
      <dgm:spPr/>
    </dgm:pt>
    <dgm:pt modelId="{2BAF77F7-17F7-42F8-902B-1C78E55E1B48}" type="pres">
      <dgm:prSet presAssocID="{7C1F7717-B5E6-4382-A191-E9AAD7029B94}" presName="ChildAccent" presStyleLbl="solidFgAcc1" presStyleIdx="5" presStyleCnt="6"/>
      <dgm:spPr/>
    </dgm:pt>
    <dgm:pt modelId="{6691EB17-B9DD-430F-B56F-AF52B8A6DDC6}" type="pres">
      <dgm:prSet presAssocID="{7C1F7717-B5E6-4382-A191-E9AAD7029B94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1907796-907F-4C7F-94CE-9751F30FD904}" type="presOf" srcId="{7E808943-C066-4950-BAFD-750AEAEC833C}" destId="{ED38088B-C20E-4A88-B486-B2F8C963C4FC}" srcOrd="0" destOrd="0" presId="urn:microsoft.com/office/officeart/2008/layout/SquareAccentList"/>
    <dgm:cxn modelId="{56B23701-8FB6-49E5-90AE-3E98531F8142}" srcId="{793D4479-AA77-4352-BB07-835758E47862}" destId="{68ECBF36-007C-45C1-BC2D-3698F5E6A740}" srcOrd="0" destOrd="0" parTransId="{81470F3C-18AE-4571-8A36-4C5740CC98CD}" sibTransId="{30CD54F4-BB5C-4E65-877D-F220F40FCBF8}"/>
    <dgm:cxn modelId="{39BB434C-8FC6-46EA-8C30-5CACA984500E}" type="presOf" srcId="{EEFE955D-FD47-4C10-A05D-B013E42CF004}" destId="{5C25A97F-8B06-47A7-97FE-3924A6408652}" srcOrd="0" destOrd="0" presId="urn:microsoft.com/office/officeart/2008/layout/SquareAccentList"/>
    <dgm:cxn modelId="{A9D8B370-3203-4AFD-9D48-4DCAA073EB50}" type="presOf" srcId="{38571918-8FA2-4C6B-A7BD-3FE6227BE8E3}" destId="{36DB4CED-23BE-4D18-A27A-1328B534FC83}" srcOrd="0" destOrd="0" presId="urn:microsoft.com/office/officeart/2008/layout/SquareAccentList"/>
    <dgm:cxn modelId="{BDB896E3-8102-4A4E-8A62-0E4A52966138}" srcId="{793D4479-AA77-4352-BB07-835758E47862}" destId="{7E808943-C066-4950-BAFD-750AEAEC833C}" srcOrd="1" destOrd="0" parTransId="{91B5E468-7472-42D9-B712-21CD054994B6}" sibTransId="{2791B6DE-8555-4B92-944C-68C1A02268E7}"/>
    <dgm:cxn modelId="{E2C49E7B-E77C-4700-BE63-FABD2F517D4B}" srcId="{6D725567-E14F-4C70-804F-2FF9E314903D}" destId="{793D4479-AA77-4352-BB07-835758E47862}" srcOrd="1" destOrd="0" parTransId="{BEC64184-7792-4948-A048-D5D1DFBD1C9D}" sibTransId="{1540CA3C-6340-4CC0-B1EE-DF8A41EACF2E}"/>
    <dgm:cxn modelId="{FBEC91B3-485C-4059-8A60-2FED8C573DCF}" srcId="{817E421B-A840-4C09-8043-765EEFA88B3C}" destId="{38571918-8FA2-4C6B-A7BD-3FE6227BE8E3}" srcOrd="0" destOrd="0" parTransId="{441EF998-6550-443E-83C9-6F26542DC9F3}" sibTransId="{1FB4FCA4-7531-4415-A5C5-448D3C2B3D54}"/>
    <dgm:cxn modelId="{EDA1759F-2253-4947-99C8-082BAC2F249A}" type="presOf" srcId="{6D725567-E14F-4C70-804F-2FF9E314903D}" destId="{FAF1E44E-2EB4-4089-9EEF-BBD530D135F7}" srcOrd="0" destOrd="0" presId="urn:microsoft.com/office/officeart/2008/layout/SquareAccentList"/>
    <dgm:cxn modelId="{DBF67329-A10E-4BF1-AC5E-639324462073}" type="presOf" srcId="{7C1F7717-B5E6-4382-A191-E9AAD7029B94}" destId="{6691EB17-B9DD-430F-B56F-AF52B8A6DDC6}" srcOrd="0" destOrd="0" presId="urn:microsoft.com/office/officeart/2008/layout/SquareAccentList"/>
    <dgm:cxn modelId="{BB6C64C2-E932-4646-B706-6BFC2D2835C1}" srcId="{793D4479-AA77-4352-BB07-835758E47862}" destId="{7C1F7717-B5E6-4382-A191-E9AAD7029B94}" srcOrd="2" destOrd="0" parTransId="{D9624EC1-F024-4FD3-A5BA-DD91D3512562}" sibTransId="{0A169C86-6682-4152-AEF5-9C9BEB43814C}"/>
    <dgm:cxn modelId="{25A9347E-9664-40BF-9148-550419A57370}" srcId="{6D725567-E14F-4C70-804F-2FF9E314903D}" destId="{817E421B-A840-4C09-8043-765EEFA88B3C}" srcOrd="0" destOrd="0" parTransId="{75E13A32-4121-4D59-9AF5-4DE43240E9C8}" sibTransId="{04CEB54B-E1CD-44AC-8A96-64DB9AF5F574}"/>
    <dgm:cxn modelId="{F130AFC8-4A85-4D2E-99F6-527334C302A3}" srcId="{817E421B-A840-4C09-8043-765EEFA88B3C}" destId="{1399133B-28AF-463B-87A1-E72C66B04C1A}" srcOrd="1" destOrd="0" parTransId="{FD6AE0C1-0849-4B9F-9064-661951A85830}" sibTransId="{872B481C-CA37-4BF0-AC6B-A6496E890F30}"/>
    <dgm:cxn modelId="{659241C1-8E48-4699-B257-CC6ED5DC2B5C}" type="presOf" srcId="{1399133B-28AF-463B-87A1-E72C66B04C1A}" destId="{0EE2CEE9-E5DF-4CF5-8553-DD9749F58952}" srcOrd="0" destOrd="0" presId="urn:microsoft.com/office/officeart/2008/layout/SquareAccentList"/>
    <dgm:cxn modelId="{9D90398B-D124-4A4E-BAD1-5643F1E35F30}" type="presOf" srcId="{68ECBF36-007C-45C1-BC2D-3698F5E6A740}" destId="{0E582BF3-0E2A-43B2-B862-9A18CFEF0742}" srcOrd="0" destOrd="0" presId="urn:microsoft.com/office/officeart/2008/layout/SquareAccentList"/>
    <dgm:cxn modelId="{CDB05688-BF5D-4657-BFC3-3E13811E65C9}" srcId="{817E421B-A840-4C09-8043-765EEFA88B3C}" destId="{EEFE955D-FD47-4C10-A05D-B013E42CF004}" srcOrd="2" destOrd="0" parTransId="{7E96BAC2-FFE7-46EA-848C-E8B76CAB91A6}" sibTransId="{189E6B60-B7D9-4023-9D8C-A2C54A8AD9D8}"/>
    <dgm:cxn modelId="{36B07409-C772-4C69-8560-9CE55DC5821D}" type="presOf" srcId="{793D4479-AA77-4352-BB07-835758E47862}" destId="{9FDE3B67-FB4A-4564-B156-DB5E6AA3E7FC}" srcOrd="0" destOrd="0" presId="urn:microsoft.com/office/officeart/2008/layout/SquareAccentList"/>
    <dgm:cxn modelId="{D6ADCE06-368A-4F8C-A9D6-4D6B5241DE4B}" type="presOf" srcId="{817E421B-A840-4C09-8043-765EEFA88B3C}" destId="{C4E437AE-8FDC-430E-8921-01D2628709BA}" srcOrd="0" destOrd="0" presId="urn:microsoft.com/office/officeart/2008/layout/SquareAccentList"/>
    <dgm:cxn modelId="{FD1B1A1C-B8B5-4875-9A1A-A89A9E47D213}" type="presParOf" srcId="{FAF1E44E-2EB4-4089-9EEF-BBD530D135F7}" destId="{594E3321-C104-4D89-946D-358B9E61C3EA}" srcOrd="0" destOrd="0" presId="urn:microsoft.com/office/officeart/2008/layout/SquareAccentList"/>
    <dgm:cxn modelId="{88EEA552-1922-4237-8EA9-A2A6C5810B98}" type="presParOf" srcId="{594E3321-C104-4D89-946D-358B9E61C3EA}" destId="{72AD8977-3DEE-4F36-A65C-F226D8BD8FDA}" srcOrd="0" destOrd="0" presId="urn:microsoft.com/office/officeart/2008/layout/SquareAccentList"/>
    <dgm:cxn modelId="{AF943816-EB73-4F74-9BCB-39878BCED628}" type="presParOf" srcId="{72AD8977-3DEE-4F36-A65C-F226D8BD8FDA}" destId="{64153CD1-45E6-402D-9347-047C08E4D7F1}" srcOrd="0" destOrd="0" presId="urn:microsoft.com/office/officeart/2008/layout/SquareAccentList"/>
    <dgm:cxn modelId="{A7641148-61C7-4C77-873B-FE1B55BB3F01}" type="presParOf" srcId="{72AD8977-3DEE-4F36-A65C-F226D8BD8FDA}" destId="{31BAF1A9-65FD-45D5-80C0-5E3CB783739B}" srcOrd="1" destOrd="0" presId="urn:microsoft.com/office/officeart/2008/layout/SquareAccentList"/>
    <dgm:cxn modelId="{5FDC84D2-19D7-4536-9EE0-22C1085B9BDE}" type="presParOf" srcId="{72AD8977-3DEE-4F36-A65C-F226D8BD8FDA}" destId="{C4E437AE-8FDC-430E-8921-01D2628709BA}" srcOrd="2" destOrd="0" presId="urn:microsoft.com/office/officeart/2008/layout/SquareAccentList"/>
    <dgm:cxn modelId="{7CA51F77-74B4-44F4-BAE7-6FFAFD59F93B}" type="presParOf" srcId="{594E3321-C104-4D89-946D-358B9E61C3EA}" destId="{450A07B8-3EDC-4AC7-99C9-033DE4DA0893}" srcOrd="1" destOrd="0" presId="urn:microsoft.com/office/officeart/2008/layout/SquareAccentList"/>
    <dgm:cxn modelId="{2E41EC61-F224-49AC-AC95-A67EA8487782}" type="presParOf" srcId="{450A07B8-3EDC-4AC7-99C9-033DE4DA0893}" destId="{90613896-1B4E-41E1-B879-C9B0D9425036}" srcOrd="0" destOrd="0" presId="urn:microsoft.com/office/officeart/2008/layout/SquareAccentList"/>
    <dgm:cxn modelId="{D3226D30-5F2B-4958-BA30-54511AD2B515}" type="presParOf" srcId="{90613896-1B4E-41E1-B879-C9B0D9425036}" destId="{E475578F-50C9-469B-944B-E43FF5C564E9}" srcOrd="0" destOrd="0" presId="urn:microsoft.com/office/officeart/2008/layout/SquareAccentList"/>
    <dgm:cxn modelId="{2A8F4032-9BF8-4DF7-B413-5081B1EC3ED0}" type="presParOf" srcId="{90613896-1B4E-41E1-B879-C9B0D9425036}" destId="{36DB4CED-23BE-4D18-A27A-1328B534FC83}" srcOrd="1" destOrd="0" presId="urn:microsoft.com/office/officeart/2008/layout/SquareAccentList"/>
    <dgm:cxn modelId="{B52775B1-41F9-4294-B8A2-9170B2941268}" type="presParOf" srcId="{450A07B8-3EDC-4AC7-99C9-033DE4DA0893}" destId="{38CE664F-77FD-488A-8806-2702A1C11908}" srcOrd="1" destOrd="0" presId="urn:microsoft.com/office/officeart/2008/layout/SquareAccentList"/>
    <dgm:cxn modelId="{396B4905-45E1-487C-97A6-5921EF78C2EC}" type="presParOf" srcId="{38CE664F-77FD-488A-8806-2702A1C11908}" destId="{80C3741F-0DB9-44F1-BE94-F9E8F159822E}" srcOrd="0" destOrd="0" presId="urn:microsoft.com/office/officeart/2008/layout/SquareAccentList"/>
    <dgm:cxn modelId="{180DA436-01EC-4B31-A00B-7760220DB17B}" type="presParOf" srcId="{38CE664F-77FD-488A-8806-2702A1C11908}" destId="{0EE2CEE9-E5DF-4CF5-8553-DD9749F58952}" srcOrd="1" destOrd="0" presId="urn:microsoft.com/office/officeart/2008/layout/SquareAccentList"/>
    <dgm:cxn modelId="{98477061-CBE1-4E30-BF3E-93BBAD0C0BF1}" type="presParOf" srcId="{450A07B8-3EDC-4AC7-99C9-033DE4DA0893}" destId="{31CE41D1-3CBC-4E62-A554-6CE1C6E1E5C2}" srcOrd="2" destOrd="0" presId="urn:microsoft.com/office/officeart/2008/layout/SquareAccentList"/>
    <dgm:cxn modelId="{E13EBD05-C53F-40AB-9666-5B5E2947B20E}" type="presParOf" srcId="{31CE41D1-3CBC-4E62-A554-6CE1C6E1E5C2}" destId="{6AB549E4-BF5D-4D26-AF20-B48389E187A2}" srcOrd="0" destOrd="0" presId="urn:microsoft.com/office/officeart/2008/layout/SquareAccentList"/>
    <dgm:cxn modelId="{AA0D1708-A5F5-4F71-8050-B0D8CB73DD00}" type="presParOf" srcId="{31CE41D1-3CBC-4E62-A554-6CE1C6E1E5C2}" destId="{5C25A97F-8B06-47A7-97FE-3924A6408652}" srcOrd="1" destOrd="0" presId="urn:microsoft.com/office/officeart/2008/layout/SquareAccentList"/>
    <dgm:cxn modelId="{4D5C9CA7-0296-4D8A-B90D-0F44DC501996}" type="presParOf" srcId="{FAF1E44E-2EB4-4089-9EEF-BBD530D135F7}" destId="{769042B0-C4C4-4AFF-8EF4-202408E94079}" srcOrd="1" destOrd="0" presId="urn:microsoft.com/office/officeart/2008/layout/SquareAccentList"/>
    <dgm:cxn modelId="{DFAEAE98-1FDF-4AD1-BADD-45B90E300D0C}" type="presParOf" srcId="{769042B0-C4C4-4AFF-8EF4-202408E94079}" destId="{A42DF7BB-C529-475E-9B1A-4F712DB7D842}" srcOrd="0" destOrd="0" presId="urn:microsoft.com/office/officeart/2008/layout/SquareAccentList"/>
    <dgm:cxn modelId="{804165EA-A60C-40BE-97EC-3489F869503D}" type="presParOf" srcId="{A42DF7BB-C529-475E-9B1A-4F712DB7D842}" destId="{41AAB18D-6DE2-4B73-BC2D-CF6114BE1CBB}" srcOrd="0" destOrd="0" presId="urn:microsoft.com/office/officeart/2008/layout/SquareAccentList"/>
    <dgm:cxn modelId="{FBBD4344-B192-4F7D-BDE5-222DC3782E29}" type="presParOf" srcId="{A42DF7BB-C529-475E-9B1A-4F712DB7D842}" destId="{641592BE-78F1-468D-BB31-E7CBBFCBDE94}" srcOrd="1" destOrd="0" presId="urn:microsoft.com/office/officeart/2008/layout/SquareAccentList"/>
    <dgm:cxn modelId="{8DA686CA-1953-4314-850F-59EFC5D3BA60}" type="presParOf" srcId="{A42DF7BB-C529-475E-9B1A-4F712DB7D842}" destId="{9FDE3B67-FB4A-4564-B156-DB5E6AA3E7FC}" srcOrd="2" destOrd="0" presId="urn:microsoft.com/office/officeart/2008/layout/SquareAccentList"/>
    <dgm:cxn modelId="{639C5B2C-2F58-4535-8F71-18C3688A7CFE}" type="presParOf" srcId="{769042B0-C4C4-4AFF-8EF4-202408E94079}" destId="{06369C77-C6C4-4075-B182-91FF97804C9E}" srcOrd="1" destOrd="0" presId="urn:microsoft.com/office/officeart/2008/layout/SquareAccentList"/>
    <dgm:cxn modelId="{B8F6ECC8-6EB4-49A0-9288-A6E2FBB71BE3}" type="presParOf" srcId="{06369C77-C6C4-4075-B182-91FF97804C9E}" destId="{F11B9B27-E85E-46EB-B632-DEF21471F56D}" srcOrd="0" destOrd="0" presId="urn:microsoft.com/office/officeart/2008/layout/SquareAccentList"/>
    <dgm:cxn modelId="{AC31C114-E08D-4B01-BA7E-CD6057B133AD}" type="presParOf" srcId="{F11B9B27-E85E-46EB-B632-DEF21471F56D}" destId="{F3719898-59BF-4459-B65E-35799F759D81}" srcOrd="0" destOrd="0" presId="urn:microsoft.com/office/officeart/2008/layout/SquareAccentList"/>
    <dgm:cxn modelId="{E2A1BF7C-14D4-4554-8886-5BF7899D8E7D}" type="presParOf" srcId="{F11B9B27-E85E-46EB-B632-DEF21471F56D}" destId="{0E582BF3-0E2A-43B2-B862-9A18CFEF0742}" srcOrd="1" destOrd="0" presId="urn:microsoft.com/office/officeart/2008/layout/SquareAccentList"/>
    <dgm:cxn modelId="{F92E2BAF-CF84-4C17-A1B0-0990BBF569A3}" type="presParOf" srcId="{06369C77-C6C4-4075-B182-91FF97804C9E}" destId="{5D8069EF-78FB-4707-BAD0-DB4B630908C5}" srcOrd="1" destOrd="0" presId="urn:microsoft.com/office/officeart/2008/layout/SquareAccentList"/>
    <dgm:cxn modelId="{2355101C-0E04-4A71-BECE-B5BCE06B9F0B}" type="presParOf" srcId="{5D8069EF-78FB-4707-BAD0-DB4B630908C5}" destId="{D25296AC-FEE2-481E-B183-386B5E9842DD}" srcOrd="0" destOrd="0" presId="urn:microsoft.com/office/officeart/2008/layout/SquareAccentList"/>
    <dgm:cxn modelId="{022E4CAD-82D2-4EF1-96F6-03081835C957}" type="presParOf" srcId="{5D8069EF-78FB-4707-BAD0-DB4B630908C5}" destId="{ED38088B-C20E-4A88-B486-B2F8C963C4FC}" srcOrd="1" destOrd="0" presId="urn:microsoft.com/office/officeart/2008/layout/SquareAccentList"/>
    <dgm:cxn modelId="{73F6D9B9-AD99-43ED-ABE0-FB8BC8D2A7B1}" type="presParOf" srcId="{06369C77-C6C4-4075-B182-91FF97804C9E}" destId="{B4333830-0681-43D8-91E0-34B5911155AE}" srcOrd="2" destOrd="0" presId="urn:microsoft.com/office/officeart/2008/layout/SquareAccentList"/>
    <dgm:cxn modelId="{3572ABAF-F9A0-4F33-A7EB-D72BAA260FFD}" type="presParOf" srcId="{B4333830-0681-43D8-91E0-34B5911155AE}" destId="{2BAF77F7-17F7-42F8-902B-1C78E55E1B48}" srcOrd="0" destOrd="0" presId="urn:microsoft.com/office/officeart/2008/layout/SquareAccentList"/>
    <dgm:cxn modelId="{8BCDAD89-4703-4BDE-8A1D-2B65DF5002AF}" type="presParOf" srcId="{B4333830-0681-43D8-91E0-34B5911155AE}" destId="{6691EB17-B9DD-430F-B56F-AF52B8A6DDC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53CD1-45E6-402D-9347-047C08E4D7F1}">
      <dsp:nvSpPr>
        <dsp:cNvPr id="0" name=""/>
        <dsp:cNvSpPr/>
      </dsp:nvSpPr>
      <dsp:spPr>
        <a:xfrm>
          <a:off x="61483" y="835748"/>
          <a:ext cx="3954455" cy="465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AF1A9-65FD-45D5-80C0-5E3CB783739B}">
      <dsp:nvSpPr>
        <dsp:cNvPr id="0" name=""/>
        <dsp:cNvSpPr/>
      </dsp:nvSpPr>
      <dsp:spPr>
        <a:xfrm>
          <a:off x="61483" y="1010470"/>
          <a:ext cx="290508" cy="2905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E437AE-8FDC-430E-8921-01D2628709BA}">
      <dsp:nvSpPr>
        <dsp:cNvPr id="0" name=""/>
        <dsp:cNvSpPr/>
      </dsp:nvSpPr>
      <dsp:spPr>
        <a:xfrm>
          <a:off x="61483" y="0"/>
          <a:ext cx="3954455" cy="835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F5494"/>
              </a:solidFill>
            </a:rPr>
            <a:t>Post</a:t>
          </a:r>
          <a:r>
            <a:rPr lang="hu-HU" sz="2800" kern="1200" dirty="0" smtClean="0">
              <a:solidFill>
                <a:srgbClr val="0F5494"/>
              </a:solidFill>
            </a:rPr>
            <a:t>a</a:t>
          </a:r>
          <a:r>
            <a:rPr lang="en-US" sz="2800" kern="1200" dirty="0" smtClean="0">
              <a:solidFill>
                <a:srgbClr val="0F5494"/>
              </a:solidFill>
            </a:rPr>
            <a:t>		</a:t>
          </a:r>
          <a:endParaRPr lang="en-US" sz="2800" kern="1200" dirty="0">
            <a:solidFill>
              <a:srgbClr val="0F5494"/>
            </a:solidFill>
          </a:endParaRPr>
        </a:p>
      </dsp:txBody>
      <dsp:txXfrm>
        <a:off x="61483" y="0"/>
        <a:ext cx="3954455" cy="835748"/>
      </dsp:txXfrm>
    </dsp:sp>
    <dsp:sp modelId="{E475578F-50C9-469B-944B-E43FF5C564E9}">
      <dsp:nvSpPr>
        <dsp:cNvPr id="0" name=""/>
        <dsp:cNvSpPr/>
      </dsp:nvSpPr>
      <dsp:spPr>
        <a:xfrm>
          <a:off x="61483" y="1687637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DB4CED-23BE-4D18-A27A-1328B534FC83}">
      <dsp:nvSpPr>
        <dsp:cNvPr id="0" name=""/>
        <dsp:cNvSpPr/>
      </dsp:nvSpPr>
      <dsp:spPr>
        <a:xfrm>
          <a:off x="338294" y="149430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F5494"/>
              </a:solidFill>
              <a:sym typeface="Symbol" panose="05050102010706020507" pitchFamily="18" charset="2"/>
            </a:rPr>
            <a:t></a:t>
          </a:r>
          <a:r>
            <a:rPr lang="en-US" sz="1700" kern="1200" dirty="0" smtClean="0">
              <a:solidFill>
                <a:srgbClr val="0F5494"/>
              </a:solidFill>
            </a:rPr>
            <a:t> </a:t>
          </a:r>
          <a:r>
            <a:rPr lang="hu-HU" sz="1700" kern="1200" dirty="0" smtClean="0">
              <a:solidFill>
                <a:srgbClr val="0F5494"/>
              </a:solidFill>
            </a:rPr>
            <a:t>áfamentesség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338294" y="1494307"/>
        <a:ext cx="3677643" cy="677159"/>
      </dsp:txXfrm>
    </dsp:sp>
    <dsp:sp modelId="{80C3741F-0DB9-44F1-BE94-F9E8F159822E}">
      <dsp:nvSpPr>
        <dsp:cNvPr id="0" name=""/>
        <dsp:cNvSpPr/>
      </dsp:nvSpPr>
      <dsp:spPr>
        <a:xfrm>
          <a:off x="61483" y="2364796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E2CEE9-E5DF-4CF5-8553-DD9749F58952}">
      <dsp:nvSpPr>
        <dsp:cNvPr id="0" name=""/>
        <dsp:cNvSpPr/>
      </dsp:nvSpPr>
      <dsp:spPr>
        <a:xfrm>
          <a:off x="338294" y="217146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>
              <a:solidFill>
                <a:srgbClr val="0F5494"/>
              </a:solidFill>
            </a:rPr>
            <a:t>Belépési gyűjtő árunyilatkozat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338294" y="2171467"/>
        <a:ext cx="3677643" cy="677159"/>
      </dsp:txXfrm>
    </dsp:sp>
    <dsp:sp modelId="{6AB549E4-BF5D-4D26-AF20-B48389E187A2}">
      <dsp:nvSpPr>
        <dsp:cNvPr id="0" name=""/>
        <dsp:cNvSpPr/>
      </dsp:nvSpPr>
      <dsp:spPr>
        <a:xfrm>
          <a:off x="61483" y="3041956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25A97F-8B06-47A7-97FE-3924A6408652}">
      <dsp:nvSpPr>
        <dsp:cNvPr id="0" name=""/>
        <dsp:cNvSpPr/>
      </dsp:nvSpPr>
      <dsp:spPr>
        <a:xfrm>
          <a:off x="338294" y="284862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>
              <a:solidFill>
                <a:srgbClr val="0F5494"/>
              </a:solidFill>
            </a:rPr>
            <a:t>Vám</a:t>
          </a:r>
          <a:r>
            <a:rPr lang="fr-BE" sz="1700" kern="1200" dirty="0" smtClean="0">
              <a:solidFill>
                <a:srgbClr val="0F5494"/>
              </a:solidFill>
            </a:rPr>
            <a:t>-</a:t>
          </a:r>
          <a:r>
            <a:rPr lang="hu-HU" sz="1700" kern="1200" dirty="0" smtClean="0">
              <a:solidFill>
                <a:srgbClr val="0F5494"/>
              </a:solidFill>
            </a:rPr>
            <a:t>árunyilatkozat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338294" y="2848627"/>
        <a:ext cx="3677643" cy="677159"/>
      </dsp:txXfrm>
    </dsp:sp>
    <dsp:sp modelId="{41AAB18D-6DE2-4B73-BC2D-CF6114BE1CBB}">
      <dsp:nvSpPr>
        <dsp:cNvPr id="0" name=""/>
        <dsp:cNvSpPr/>
      </dsp:nvSpPr>
      <dsp:spPr>
        <a:xfrm>
          <a:off x="4213661" y="835748"/>
          <a:ext cx="3954455" cy="465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592BE-78F1-468D-BB31-E7CBBFCBDE94}">
      <dsp:nvSpPr>
        <dsp:cNvPr id="0" name=""/>
        <dsp:cNvSpPr/>
      </dsp:nvSpPr>
      <dsp:spPr>
        <a:xfrm>
          <a:off x="4213661" y="1010470"/>
          <a:ext cx="290508" cy="2905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DE3B67-FB4A-4564-B156-DB5E6AA3E7FC}">
      <dsp:nvSpPr>
        <dsp:cNvPr id="0" name=""/>
        <dsp:cNvSpPr/>
      </dsp:nvSpPr>
      <dsp:spPr>
        <a:xfrm>
          <a:off x="4213661" y="0"/>
          <a:ext cx="3954455" cy="835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kern="1200" dirty="0" smtClean="0">
              <a:solidFill>
                <a:srgbClr val="0F5494"/>
              </a:solidFill>
            </a:rPr>
            <a:t>Gyorsposta-szolgálat</a:t>
          </a:r>
          <a:endParaRPr lang="en-US" sz="2800" kern="1200" dirty="0">
            <a:solidFill>
              <a:srgbClr val="0F5494"/>
            </a:solidFill>
          </a:endParaRPr>
        </a:p>
      </dsp:txBody>
      <dsp:txXfrm>
        <a:off x="4213661" y="0"/>
        <a:ext cx="3954455" cy="835748"/>
      </dsp:txXfrm>
    </dsp:sp>
    <dsp:sp modelId="{F3719898-59BF-4459-B65E-35799F759D81}">
      <dsp:nvSpPr>
        <dsp:cNvPr id="0" name=""/>
        <dsp:cNvSpPr/>
      </dsp:nvSpPr>
      <dsp:spPr>
        <a:xfrm>
          <a:off x="4213661" y="1687637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582BF3-0E2A-43B2-B862-9A18CFEF0742}">
      <dsp:nvSpPr>
        <dsp:cNvPr id="0" name=""/>
        <dsp:cNvSpPr/>
      </dsp:nvSpPr>
      <dsp:spPr>
        <a:xfrm>
          <a:off x="4490473" y="149430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F5494"/>
              </a:solidFill>
              <a:sym typeface="Symbol" panose="05050102010706020507" pitchFamily="18" charset="2"/>
            </a:rPr>
            <a:t></a:t>
          </a:r>
          <a:r>
            <a:rPr lang="en-US" sz="1700" kern="1200" dirty="0" smtClean="0">
              <a:solidFill>
                <a:srgbClr val="0F5494"/>
              </a:solidFill>
            </a:rPr>
            <a:t> </a:t>
          </a:r>
          <a:r>
            <a:rPr lang="hu-HU" sz="1700" kern="1200" dirty="0" smtClean="0">
              <a:solidFill>
                <a:srgbClr val="0F5494"/>
              </a:solidFill>
            </a:rPr>
            <a:t>áfamentesség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4490473" y="1494307"/>
        <a:ext cx="3677643" cy="677159"/>
      </dsp:txXfrm>
    </dsp:sp>
    <dsp:sp modelId="{D25296AC-FEE2-481E-B183-386B5E9842DD}">
      <dsp:nvSpPr>
        <dsp:cNvPr id="0" name=""/>
        <dsp:cNvSpPr/>
      </dsp:nvSpPr>
      <dsp:spPr>
        <a:xfrm>
          <a:off x="4213661" y="2364796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8088B-C20E-4A88-B486-B2F8C963C4FC}">
      <dsp:nvSpPr>
        <dsp:cNvPr id="0" name=""/>
        <dsp:cNvSpPr/>
      </dsp:nvSpPr>
      <dsp:spPr>
        <a:xfrm>
          <a:off x="4490473" y="217146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>
              <a:solidFill>
                <a:srgbClr val="0F5494"/>
              </a:solidFill>
            </a:rPr>
            <a:t>Belépési gyűjtő árunyilatkozat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4490473" y="2171467"/>
        <a:ext cx="3677643" cy="677159"/>
      </dsp:txXfrm>
    </dsp:sp>
    <dsp:sp modelId="{2BAF77F7-17F7-42F8-902B-1C78E55E1B48}">
      <dsp:nvSpPr>
        <dsp:cNvPr id="0" name=""/>
        <dsp:cNvSpPr/>
      </dsp:nvSpPr>
      <dsp:spPr>
        <a:xfrm>
          <a:off x="4213661" y="3041956"/>
          <a:ext cx="290501" cy="29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91EB17-B9DD-430F-B56F-AF52B8A6DDC6}">
      <dsp:nvSpPr>
        <dsp:cNvPr id="0" name=""/>
        <dsp:cNvSpPr/>
      </dsp:nvSpPr>
      <dsp:spPr>
        <a:xfrm>
          <a:off x="4490473" y="2848627"/>
          <a:ext cx="3677643" cy="6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>
              <a:solidFill>
                <a:srgbClr val="0F5494"/>
              </a:solidFill>
            </a:rPr>
            <a:t>Vám</a:t>
          </a:r>
          <a:r>
            <a:rPr lang="fr-BE" sz="1700" kern="1200" dirty="0" smtClean="0">
              <a:solidFill>
                <a:srgbClr val="0F5494"/>
              </a:solidFill>
            </a:rPr>
            <a:t>-</a:t>
          </a:r>
          <a:r>
            <a:rPr lang="hu-HU" sz="1700" kern="1200" dirty="0" smtClean="0">
              <a:solidFill>
                <a:srgbClr val="0F5494"/>
              </a:solidFill>
            </a:rPr>
            <a:t>árunyilatkozat</a:t>
          </a:r>
          <a:endParaRPr lang="en-US" sz="1700" kern="1200" dirty="0">
            <a:solidFill>
              <a:srgbClr val="0F5494"/>
            </a:solidFill>
          </a:endParaRPr>
        </a:p>
      </dsp:txBody>
      <dsp:txXfrm>
        <a:off x="4490473" y="2848627"/>
        <a:ext cx="3677643" cy="677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33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33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0FE557F-534B-A74E-A169-529DDC891D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472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333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152" y="4642491"/>
            <a:ext cx="5380348" cy="439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333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95" tIns="45097" rIns="90195" bIns="45097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1375D9-A63D-574C-B7BD-EFC8D296DEE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259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214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554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517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53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629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686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3690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562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5629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967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93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979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458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6830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8917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945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288">
              <a:defRPr/>
            </a:pPr>
            <a:fld id="{8A759DA8-D551-4B0B-9120-E7715CA829D9}" type="slidenum">
              <a:rPr lang="en-GB">
                <a:solidFill>
                  <a:srgbClr val="000000"/>
                </a:solidFill>
                <a:latin typeface="Arial" pitchFamily="34" charset="0"/>
                <a:ea typeface="+mn-ea"/>
              </a:rPr>
              <a:pPr defTabSz="914288">
                <a:defRPr/>
              </a:pPr>
              <a:t>24</a:t>
            </a:fld>
            <a:endParaRPr lang="en-GB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81735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6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2561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938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0284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810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5067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006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2334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685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915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897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952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06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994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669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17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 dirty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C1688DE6-2792-5448-B5FB-6D918CAA34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40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436D4-562D-E844-BCB3-91EFFCF4E58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5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1D54A-B6CE-9B43-988B-F02121BEE0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77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591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52020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438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720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659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514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5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99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25D4E-B3A9-8843-A30A-12D12A89ED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319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568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513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586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  <a:ea typeface="+mn-ea"/>
              <a:cs typeface="+mn-cs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054BDC3-73C9-495D-A148-2D9AAD7B4692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100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D8AB8-B61E-4C62-BCCA-BC9B30F539C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64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D1FD-2B70-4505-99A6-9C8BBD83A6D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900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BB099-DE37-4F79-AEB6-F52085BD278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19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E64F0-8BA3-43D6-8A83-58A17E17997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458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11520-FCE2-405A-B9AD-9C3665B09A1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05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B562B-AA66-4CE1-8FAF-C5AA65260AC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65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9545-6E0D-B94E-959E-B0FB2207BA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65708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3FB68-4C4F-40B1-976A-7D61B8251C4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813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F17DB-062C-40B4-BC95-8F5685E72EE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990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D46C9-A302-408F-AA7E-D14FB493A2A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07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36A2-319F-42B6-96E7-891D3A14BDE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75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Verdana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A10EF8F-3EF5-450E-A534-45D958B77F0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4246563" y="6453188"/>
            <a:ext cx="647700" cy="431800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54000" rIns="540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500" i="1" dirty="0">
              <a:solidFill>
                <a:srgbClr val="FFFFFF"/>
              </a:solidFill>
              <a:latin typeface="Verdana"/>
              <a:ea typeface="+mn-ea"/>
              <a:cs typeface="+mn-cs"/>
            </a:endParaRPr>
          </a:p>
        </p:txBody>
      </p:sp>
      <p:pic>
        <p:nvPicPr>
          <p:cNvPr id="3095" name="Picture 23" descr="LOGO CE_Vertical_EN_quadr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9862" cy="10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723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38D4D6"/>
          </a:solidFill>
          <a:ln>
            <a:solidFill>
              <a:srgbClr val="38D4D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5" name="Picture 14" descr="LOGO-CE for Word Negative Taxation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37" y="306000"/>
            <a:ext cx="1618292" cy="12475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60" y="6458639"/>
            <a:ext cx="612000" cy="408000"/>
          </a:xfrm>
          <a:prstGeom prst="rect">
            <a:avLst/>
          </a:prstGeom>
        </p:spPr>
      </p:pic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323850"/>
          </a:xfrm>
          <a:prstGeom prst="rect">
            <a:avLst/>
          </a:prstGeom>
        </p:spPr>
        <p:txBody>
          <a:bodyPr/>
          <a:lstStyle>
            <a:lvl1pPr algn="r">
              <a:defRPr sz="120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26" name="Picture 2" descr="T:\00_ACTIVE_PROJECTS_bliink\European Commission\UCC Tax\06 - Final delivery\BG_UCC\Templates\Social Media Banners\UCC_Twitter_Banner Folder\Links\foot-2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5" y="1700808"/>
            <a:ext cx="6048672" cy="427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115212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400" b="1">
                <a:solidFill>
                  <a:srgbClr val="2D5EC1"/>
                </a:solidFill>
                <a:latin typeface="EC Square Sans Pro" pitchFamily="50" charset="0"/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284984"/>
            <a:ext cx="3744416" cy="2520280"/>
          </a:xfrm>
          <a:prstGeom prst="rect">
            <a:avLst/>
          </a:prstGeom>
        </p:spPr>
        <p:txBody>
          <a:bodyPr/>
          <a:lstStyle>
            <a:lvl1pPr algn="l">
              <a:buNone/>
              <a:defRPr sz="2800" b="1" i="0">
                <a:solidFill>
                  <a:srgbClr val="2D5EC1"/>
                </a:solidFill>
                <a:latin typeface="EC Square Sans Pro" pitchFamily="50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pic>
        <p:nvPicPr>
          <p:cNvPr id="14" name="Picture 2" descr="T:\00_ACTIVE_PROJECTS_bliink\European Commission\UCC Tax\06 - Final delivery\BG_UCC\Assets\UCC Logo Pieces\UCC_Logo_wTagline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76801"/>
            <a:ext cx="1185863" cy="98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29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64302-2ADB-49C5-ABC6-765AA1907B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81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38D4D6"/>
          </a:solidFill>
          <a:ln>
            <a:solidFill>
              <a:srgbClr val="38D4D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>
                <a:solidFill>
                  <a:srgbClr val="2D5EC1"/>
                </a:solidFill>
                <a:latin typeface="EC Square Sans Pro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  <a:prstGeom prst="rect">
            <a:avLst/>
          </a:prstGeo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 sz="2000" b="0" i="0">
                <a:solidFill>
                  <a:srgbClr val="2D5EC1"/>
                </a:solidFill>
                <a:latin typeface="EC Square Sans Pro" pitchFamily="50" charset="0"/>
              </a:defRPr>
            </a:lvl1pPr>
            <a:lvl2pPr marL="457200" indent="0">
              <a:buClr>
                <a:srgbClr val="009FBA"/>
              </a:buClr>
              <a:buNone/>
              <a:defRPr sz="1200" b="0" i="0">
                <a:solidFill>
                  <a:srgbClr val="2D5EC1"/>
                </a:solidFill>
                <a:latin typeface="EC Square Sans Pro" pitchFamily="50" charset="0"/>
              </a:defRPr>
            </a:lvl2pPr>
            <a:lvl3pPr>
              <a:buFontTx/>
              <a:buChar char="-"/>
              <a:defRPr sz="1200" b="0" i="0">
                <a:solidFill>
                  <a:srgbClr val="2D5EC1"/>
                </a:solidFill>
                <a:latin typeface="EC Square Sans Pro" pitchFamily="50" charset="0"/>
              </a:defRPr>
            </a:lvl3pPr>
            <a:lvl4pPr>
              <a:defRPr sz="1200" b="0" i="0">
                <a:solidFill>
                  <a:srgbClr val="2D5EC1"/>
                </a:solidFill>
                <a:latin typeface="EC Square Sans Pro" pitchFamily="50" charset="0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5" name="Picture 14" descr="LOGO-CE for Word Negative Taxation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37" y="306000"/>
            <a:ext cx="1618292" cy="12475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60" y="6458639"/>
            <a:ext cx="612000" cy="408000"/>
          </a:xfrm>
          <a:prstGeom prst="rect">
            <a:avLst/>
          </a:prstGeom>
        </p:spPr>
      </p:pic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365343"/>
          </a:xfrm>
          <a:prstGeom prst="rect">
            <a:avLst/>
          </a:prstGeom>
        </p:spPr>
        <p:txBody>
          <a:bodyPr/>
          <a:lstStyle>
            <a:lvl1pPr algn="r">
              <a:defRPr sz="120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050" name="Picture 2" descr="T:\00_ACTIVE_PROJECTS_bliink\European Commission\UCC Tax\06 - Final delivery\BG_UCC\Assets\UCC Logo Pieces\UCC_Logo_wTagline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76801"/>
            <a:ext cx="1185863" cy="98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T:\00_ACTIVE_PROJECTS_bliink\European Commission\UCC Tax\06 - Final delivery\BG_UCC\Templates\Social Media Banners\UCC_Twitter_Banner Folder\Links\foot-2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5" y="1700808"/>
            <a:ext cx="6048672" cy="427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676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31411-5E00-4881-AC7B-C763BD371FE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95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AF76D-9720-4F08-87F6-236C995F5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20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A254-6F5E-1B47-B26A-5B4F73DE09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2649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BC998-61E0-4AE1-A37A-AAA6FEABF9D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407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6AE75-00A5-4996-B02B-2849C6E1411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948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0CD83-934A-4C80-83AC-615A353D597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3514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B49AE-D16E-4688-9872-FA6A5E4D22D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585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38165-A00A-4095-8A69-82ADD80D47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895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F0B36-7CEF-4364-85DB-CA1134DE39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008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6C5B9-37FD-4B3E-8263-7A1F32DF282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542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526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2984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93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04DDD-3538-0C4B-9EED-855244CFB0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8633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75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29333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7839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6599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3211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91033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33538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3061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9" name="Picture 78"/>
          <p:cNvPicPr/>
          <p:nvPr/>
        </p:nvPicPr>
        <p:blipFill>
          <a:blip r:embed="rId2"/>
          <a:stretch/>
        </p:blipFill>
        <p:spPr>
          <a:xfrm>
            <a:off x="2079360" y="1604520"/>
            <a:ext cx="4984200" cy="3977280"/>
          </a:xfrm>
          <a:prstGeom prst="rect">
            <a:avLst/>
          </a:prstGeom>
          <a:ln>
            <a:noFill/>
          </a:ln>
        </p:spPr>
      </p:pic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2079360" y="1604520"/>
            <a:ext cx="498420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7926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b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2381">
              <a:defRPr sz="57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225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9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24.10.2013</a:t>
            </a:r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A10EF8F-3EF5-450E-A534-45D958B77F03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4246563" y="6453188"/>
            <a:ext cx="647700" cy="431800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40500" rIns="40500" anchor="ctr"/>
          <a:lstStyle/>
          <a:p>
            <a:pPr defTabSz="342900"/>
            <a:endParaRPr lang="en-US" sz="375" b="0" i="1" dirty="0">
              <a:solidFill>
                <a:srgbClr val="FFFFFF"/>
              </a:solidFill>
            </a:endParaRPr>
          </a:p>
        </p:txBody>
      </p:sp>
      <p:pic>
        <p:nvPicPr>
          <p:cNvPr id="3095" name="Picture 23" descr="LOGO CE_Vertical_EN_quadr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9862" cy="10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24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0C8D7-4C61-504B-9640-74CD0CFE15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2415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64302-2ADB-49C5-ABC6-765AA1907B5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6210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31411-5E00-4881-AC7B-C763BD371FE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9871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AF76D-9720-4F08-87F6-236C995F5EB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4311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BC998-61E0-4AE1-A37A-AAA6FEABF9D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9546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6AE75-00A5-4996-B02B-2849C6E1411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2315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0CD83-934A-4C80-83AC-615A353D5979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845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B49AE-D16E-4688-9872-FA6A5E4D22D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5119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38165-A00A-4095-8A69-82ADD80D47D0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88565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F0B36-7CEF-4364-85DB-CA1134DE39E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1757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6C5B9-37FD-4B3E-8263-7A1F32DF282D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85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C1C48-CF15-D348-A7E7-0B2B745234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F86BC-482F-F24E-A5B9-E848D3F9A2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11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EDEB7-C6C6-6640-8F3E-F8197EA2FB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54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912132E-FD9D-A44E-9EA9-F4059D80E3E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457200" y="6167477"/>
            <a:ext cx="42588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0" baseline="0" dirty="0" smtClean="0">
                <a:solidFill>
                  <a:srgbClr val="0F5494">
                    <a:alpha val="25000"/>
                  </a:srgbClr>
                </a:solidFill>
              </a:rPr>
              <a:t>CONFIDENTIAL</a:t>
            </a:r>
            <a:endParaRPr lang="en-GB" sz="3000" b="0" baseline="0" dirty="0" smtClean="0">
              <a:solidFill>
                <a:srgbClr val="0F5494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6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D85866-B5F1-4891-B092-313AC52A5C1E}" type="slidenum">
              <a:rPr lang="en-GB" altLang="en-US">
                <a:solidFill>
                  <a:srgbClr val="000000"/>
                </a:solidFill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70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F024DB-DD9F-463A-B8C5-9F05714B8665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1042" name="Picture 18" descr="LOGO CE_Vertical_EN_quadri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9862" cy="10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46563" y="6453188"/>
            <a:ext cx="611187" cy="431800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8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9142920" cy="956160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image1.png"/>
          <p:cNvPicPr/>
          <p:nvPr/>
        </p:nvPicPr>
        <p:blipFill>
          <a:blip r:embed="rId14"/>
          <a:stretch/>
        </p:blipFill>
        <p:spPr>
          <a:xfrm>
            <a:off x="3849840" y="258840"/>
            <a:ext cx="1438920" cy="1000800"/>
          </a:xfrm>
          <a:prstGeom prst="rect">
            <a:avLst/>
          </a:prstGeom>
          <a:ln w="12600"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4246560" y="6453360"/>
            <a:ext cx="610200" cy="430560"/>
          </a:xfrm>
          <a:prstGeom prst="rect">
            <a:avLst/>
          </a:prstGeom>
          <a:solidFill>
            <a:srgbClr val="33CCCC"/>
          </a:solidFill>
          <a:ln w="12600">
            <a:noFill/>
          </a:ln>
          <a:effectLst>
            <a:outerShdw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20242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hf hdr="0" ftr="0" dt="0"/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B4F024DB-DD9F-463A-B8C5-9F05714B8665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b="0" dirty="0"/>
          </a:p>
        </p:txBody>
      </p:sp>
      <p:pic>
        <p:nvPicPr>
          <p:cNvPr id="1042" name="Picture 18" descr="LOGO CE_Vertical_EN_quadri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9862" cy="10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46564" y="6453188"/>
            <a:ext cx="611187" cy="431800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b="0" dirty="0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711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ftr="0" dt="0"/>
  <p:txStyles>
    <p:titleStyle>
      <a:lvl1pPr marL="2690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+mj-lt"/>
          <a:ea typeface="+mj-ea"/>
          <a:cs typeface="+mj-cs"/>
        </a:defRPr>
      </a:lvl1pPr>
      <a:lvl2pPr marL="2690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2pPr>
      <a:lvl3pPr marL="2690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3pPr>
      <a:lvl4pPr marL="2690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4pPr>
      <a:lvl5pPr marL="2690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>
          <a:solidFill>
            <a:srgbClr val="0F5494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>
          <a:solidFill>
            <a:srgbClr val="0F5494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defRPr sz="1050">
          <a:solidFill>
            <a:srgbClr val="0F5494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" pitchFamily="34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itchFamily="34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itchFamily="34" charset="0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itchFamily="34" charset="0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itchFamily="34" charset="0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0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gnes.nagy@ec.europa.eu" TargetMode="External"/><Relationship Id="rId4" Type="http://schemas.openxmlformats.org/officeDocument/2006/relationships/hyperlink" Target="mailto:agnes.fekete@ec.europa.e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198868"/>
            <a:ext cx="7848872" cy="2238244"/>
          </a:xfrm>
        </p:spPr>
        <p:txBody>
          <a:bodyPr/>
          <a:lstStyle/>
          <a:p>
            <a:pPr algn="ctr"/>
            <a:r>
              <a:rPr lang="hu-HU" dirty="0"/>
              <a:t>Az e-kereskedelem uniós szabályai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400" y="6165304"/>
            <a:ext cx="5765775" cy="360040"/>
          </a:xfrm>
        </p:spPr>
        <p:txBody>
          <a:bodyPr/>
          <a:lstStyle/>
          <a:p>
            <a:r>
              <a:rPr lang="en-US" sz="1600" dirty="0" smtClean="0"/>
              <a:t>Magyar </a:t>
            </a:r>
            <a:r>
              <a:rPr lang="en-US" sz="1600" dirty="0" err="1" smtClean="0"/>
              <a:t>Vámügyi</a:t>
            </a:r>
            <a:r>
              <a:rPr lang="en-US" sz="1600" dirty="0" smtClean="0"/>
              <a:t> </a:t>
            </a:r>
            <a:r>
              <a:rPr lang="en-US" sz="1600" dirty="0" err="1" smtClean="0"/>
              <a:t>Szövetség</a:t>
            </a:r>
            <a:r>
              <a:rPr lang="en-US" sz="1600" dirty="0" smtClean="0"/>
              <a:t> – 2019. </a:t>
            </a:r>
            <a:r>
              <a:rPr lang="en-US" sz="1600" dirty="0" err="1" smtClean="0"/>
              <a:t>október</a:t>
            </a:r>
            <a:r>
              <a:rPr lang="en-US" sz="1600" dirty="0" smtClean="0"/>
              <a:t> 18.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234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94797" y="169615"/>
            <a:ext cx="3529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i="0" dirty="0">
                <a:solidFill>
                  <a:schemeClr val="bg1"/>
                </a:solidFill>
              </a:rPr>
              <a:t>1. </a:t>
            </a:r>
            <a:r>
              <a:rPr lang="en-GB" altLang="en-US" i="0" dirty="0" err="1">
                <a:solidFill>
                  <a:schemeClr val="bg1"/>
                </a:solidFill>
              </a:rPr>
              <a:t>Nyilvántartásba</a:t>
            </a:r>
            <a:r>
              <a:rPr lang="en-GB" altLang="en-US" i="0" dirty="0">
                <a:solidFill>
                  <a:schemeClr val="bg1"/>
                </a:solidFill>
              </a:rPr>
              <a:t> </a:t>
            </a:r>
            <a:r>
              <a:rPr lang="en-GB" altLang="en-US" i="0" dirty="0" err="1">
                <a:solidFill>
                  <a:schemeClr val="bg1"/>
                </a:solidFill>
              </a:rPr>
              <a:t>vétel</a:t>
            </a:r>
            <a:r>
              <a:rPr lang="en-GB" altLang="en-US" i="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6147" name="Group 132"/>
          <p:cNvGrpSpPr>
            <a:grpSpLocks/>
          </p:cNvGrpSpPr>
          <p:nvPr/>
        </p:nvGrpSpPr>
        <p:grpSpPr bwMode="auto">
          <a:xfrm>
            <a:off x="2511425" y="942975"/>
            <a:ext cx="6489700" cy="5761038"/>
            <a:chOff x="1730" y="-8"/>
            <a:chExt cx="4078" cy="4280"/>
          </a:xfrm>
        </p:grpSpPr>
        <p:sp>
          <p:nvSpPr>
            <p:cNvPr id="6155" name="Freeform 5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6" name="Freeform 6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7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8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9" name="Freeform 9"/>
            <p:cNvSpPr>
              <a:spLocks/>
            </p:cNvSpPr>
            <p:nvPr/>
          </p:nvSpPr>
          <p:spPr bwMode="auto">
            <a:xfrm>
              <a:off x="2117" y="1888"/>
              <a:ext cx="396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0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1" name="Freeform 11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2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3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4" name="Freeform 14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5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6" name="Freeform 16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7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8" name="Freeform 18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9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0" name="Freeform 20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1" name="Freeform 21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2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3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4" name="Freeform 24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5" name="Freeform 25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6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7" name="Freeform 27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8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9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0" name="Freeform 32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1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2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3" name="Freeform 35"/>
            <p:cNvSpPr>
              <a:spLocks/>
            </p:cNvSpPr>
            <p:nvPr/>
          </p:nvSpPr>
          <p:spPr bwMode="auto">
            <a:xfrm>
              <a:off x="3129" y="2472"/>
              <a:ext cx="328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84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5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6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87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88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9" name="Freeform 41"/>
            <p:cNvSpPr>
              <a:spLocks/>
            </p:cNvSpPr>
            <p:nvPr/>
          </p:nvSpPr>
          <p:spPr bwMode="auto">
            <a:xfrm>
              <a:off x="3428" y="2084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0" name="Freeform 42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1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2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3" name="Freeform 45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4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95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6" name="Freeform 48"/>
            <p:cNvSpPr>
              <a:spLocks/>
            </p:cNvSpPr>
            <p:nvPr/>
          </p:nvSpPr>
          <p:spPr bwMode="auto">
            <a:xfrm>
              <a:off x="3946" y="2512"/>
              <a:ext cx="581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97" name="Freeform 49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8" name="Freeform 50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99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0" name="Freeform 52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1" name="Freeform 53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2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3" name="Freeform 55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4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5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6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7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8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09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0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1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2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3" name="Freeform 65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4" name="Freeform 66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5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6" name="Freeform 68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7" name="Freeform 69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01 w 210"/>
                <a:gd name="T19" fmla="*/ 32 h 352"/>
                <a:gd name="T20" fmla="*/ 84 w 210"/>
                <a:gd name="T21" fmla="*/ 16 h 352"/>
                <a:gd name="T22" fmla="*/ 59 w 210"/>
                <a:gd name="T23" fmla="*/ 16 h 352"/>
                <a:gd name="T24" fmla="*/ 25 w 210"/>
                <a:gd name="T25" fmla="*/ 0 h 352"/>
                <a:gd name="T26" fmla="*/ 0 w 210"/>
                <a:gd name="T27" fmla="*/ 72 h 352"/>
                <a:gd name="T28" fmla="*/ 0 w 210"/>
                <a:gd name="T29" fmla="*/ 80 h 352"/>
                <a:gd name="T30" fmla="*/ 17 w 210"/>
                <a:gd name="T31" fmla="*/ 88 h 352"/>
                <a:gd name="T32" fmla="*/ 33 w 210"/>
                <a:gd name="T33" fmla="*/ 104 h 352"/>
                <a:gd name="T34" fmla="*/ 33 w 210"/>
                <a:gd name="T35" fmla="*/ 120 h 352"/>
                <a:gd name="T36" fmla="*/ 33 w 210"/>
                <a:gd name="T37" fmla="*/ 160 h 352"/>
                <a:gd name="T38" fmla="*/ 42 w 210"/>
                <a:gd name="T39" fmla="*/ 248 h 352"/>
                <a:gd name="T40" fmla="*/ 67 w 210"/>
                <a:gd name="T41" fmla="*/ 288 h 352"/>
                <a:gd name="T42" fmla="*/ 109 w 210"/>
                <a:gd name="T43" fmla="*/ 320 h 352"/>
                <a:gd name="T44" fmla="*/ 135 w 210"/>
                <a:gd name="T45" fmla="*/ 352 h 352"/>
                <a:gd name="T46" fmla="*/ 151 w 210"/>
                <a:gd name="T47" fmla="*/ 344 h 352"/>
                <a:gd name="T48" fmla="*/ 151 w 210"/>
                <a:gd name="T49" fmla="*/ 304 h 3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8" name="Freeform 70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19" name="Freeform 71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35 w 210"/>
                <a:gd name="T19" fmla="*/ 72 h 352"/>
                <a:gd name="T20" fmla="*/ 101 w 210"/>
                <a:gd name="T21" fmla="*/ 32 h 352"/>
                <a:gd name="T22" fmla="*/ 84 w 210"/>
                <a:gd name="T23" fmla="*/ 16 h 352"/>
                <a:gd name="T24" fmla="*/ 59 w 210"/>
                <a:gd name="T25" fmla="*/ 16 h 352"/>
                <a:gd name="T26" fmla="*/ 25 w 210"/>
                <a:gd name="T27" fmla="*/ 0 h 352"/>
                <a:gd name="T28" fmla="*/ 0 w 210"/>
                <a:gd name="T29" fmla="*/ 72 h 352"/>
                <a:gd name="T30" fmla="*/ 0 w 210"/>
                <a:gd name="T31" fmla="*/ 80 h 352"/>
                <a:gd name="T32" fmla="*/ 17 w 210"/>
                <a:gd name="T33" fmla="*/ 88 h 352"/>
                <a:gd name="T34" fmla="*/ 33 w 210"/>
                <a:gd name="T35" fmla="*/ 104 h 352"/>
                <a:gd name="T36" fmla="*/ 33 w 210"/>
                <a:gd name="T37" fmla="*/ 120 h 352"/>
                <a:gd name="T38" fmla="*/ 33 w 210"/>
                <a:gd name="T39" fmla="*/ 160 h 352"/>
                <a:gd name="T40" fmla="*/ 42 w 210"/>
                <a:gd name="T41" fmla="*/ 248 h 352"/>
                <a:gd name="T42" fmla="*/ 67 w 210"/>
                <a:gd name="T43" fmla="*/ 288 h 352"/>
                <a:gd name="T44" fmla="*/ 109 w 210"/>
                <a:gd name="T45" fmla="*/ 320 h 352"/>
                <a:gd name="T46" fmla="*/ 135 w 210"/>
                <a:gd name="T47" fmla="*/ 352 h 352"/>
                <a:gd name="T48" fmla="*/ 151 w 210"/>
                <a:gd name="T49" fmla="*/ 344 h 352"/>
                <a:gd name="T50" fmla="*/ 151 w 210"/>
                <a:gd name="T51" fmla="*/ 304 h 3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0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1" name="Freeform 73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34 w 244"/>
                <a:gd name="T7" fmla="*/ 0 h 192"/>
                <a:gd name="T8" fmla="*/ 75 w 244"/>
                <a:gd name="T9" fmla="*/ 24 h 192"/>
                <a:gd name="T10" fmla="*/ 50 w 244"/>
                <a:gd name="T11" fmla="*/ 32 h 192"/>
                <a:gd name="T12" fmla="*/ 25 w 244"/>
                <a:gd name="T13" fmla="*/ 40 h 192"/>
                <a:gd name="T14" fmla="*/ 16 w 244"/>
                <a:gd name="T15" fmla="*/ 72 h 192"/>
                <a:gd name="T16" fmla="*/ 0 w 244"/>
                <a:gd name="T17" fmla="*/ 64 h 192"/>
                <a:gd name="T18" fmla="*/ 0 w 244"/>
                <a:gd name="T19" fmla="*/ 88 h 192"/>
                <a:gd name="T20" fmla="*/ 8 w 244"/>
                <a:gd name="T21" fmla="*/ 144 h 192"/>
                <a:gd name="T22" fmla="*/ 33 w 244"/>
                <a:gd name="T23" fmla="*/ 176 h 192"/>
                <a:gd name="T24" fmla="*/ 59 w 244"/>
                <a:gd name="T25" fmla="*/ 184 h 192"/>
                <a:gd name="T26" fmla="*/ 67 w 244"/>
                <a:gd name="T27" fmla="*/ 192 h 192"/>
                <a:gd name="T28" fmla="*/ 75 w 244"/>
                <a:gd name="T29" fmla="*/ 192 h 192"/>
                <a:gd name="T30" fmla="*/ 109 w 244"/>
                <a:gd name="T31" fmla="*/ 176 h 192"/>
                <a:gd name="T32" fmla="*/ 134 w 244"/>
                <a:gd name="T33" fmla="*/ 176 h 192"/>
                <a:gd name="T34" fmla="*/ 168 w 244"/>
                <a:gd name="T35" fmla="*/ 136 h 192"/>
                <a:gd name="T36" fmla="*/ 236 w 244"/>
                <a:gd name="T37" fmla="*/ 128 h 192"/>
                <a:gd name="T38" fmla="*/ 244 w 244"/>
                <a:gd name="T39" fmla="*/ 104 h 192"/>
                <a:gd name="T40" fmla="*/ 244 w 244"/>
                <a:gd name="T41" fmla="*/ 64 h 192"/>
                <a:gd name="T42" fmla="*/ 227 w 244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2" name="Freeform 74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3" name="Freeform 75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77 w 244"/>
                <a:gd name="T7" fmla="*/ 0 h 192"/>
                <a:gd name="T8" fmla="*/ 134 w 244"/>
                <a:gd name="T9" fmla="*/ 0 h 192"/>
                <a:gd name="T10" fmla="*/ 75 w 244"/>
                <a:gd name="T11" fmla="*/ 24 h 192"/>
                <a:gd name="T12" fmla="*/ 50 w 244"/>
                <a:gd name="T13" fmla="*/ 32 h 192"/>
                <a:gd name="T14" fmla="*/ 25 w 244"/>
                <a:gd name="T15" fmla="*/ 40 h 192"/>
                <a:gd name="T16" fmla="*/ 16 w 244"/>
                <a:gd name="T17" fmla="*/ 72 h 192"/>
                <a:gd name="T18" fmla="*/ 0 w 244"/>
                <a:gd name="T19" fmla="*/ 64 h 192"/>
                <a:gd name="T20" fmla="*/ 0 w 244"/>
                <a:gd name="T21" fmla="*/ 88 h 192"/>
                <a:gd name="T22" fmla="*/ 8 w 244"/>
                <a:gd name="T23" fmla="*/ 144 h 192"/>
                <a:gd name="T24" fmla="*/ 33 w 244"/>
                <a:gd name="T25" fmla="*/ 176 h 192"/>
                <a:gd name="T26" fmla="*/ 59 w 244"/>
                <a:gd name="T27" fmla="*/ 184 h 192"/>
                <a:gd name="T28" fmla="*/ 67 w 244"/>
                <a:gd name="T29" fmla="*/ 192 h 192"/>
                <a:gd name="T30" fmla="*/ 75 w 244"/>
                <a:gd name="T31" fmla="*/ 192 h 192"/>
                <a:gd name="T32" fmla="*/ 109 w 244"/>
                <a:gd name="T33" fmla="*/ 176 h 192"/>
                <a:gd name="T34" fmla="*/ 134 w 244"/>
                <a:gd name="T35" fmla="*/ 176 h 192"/>
                <a:gd name="T36" fmla="*/ 168 w 244"/>
                <a:gd name="T37" fmla="*/ 136 h 192"/>
                <a:gd name="T38" fmla="*/ 236 w 244"/>
                <a:gd name="T39" fmla="*/ 128 h 192"/>
                <a:gd name="T40" fmla="*/ 244 w 244"/>
                <a:gd name="T41" fmla="*/ 104 h 192"/>
                <a:gd name="T42" fmla="*/ 244 w 244"/>
                <a:gd name="T43" fmla="*/ 64 h 192"/>
                <a:gd name="T44" fmla="*/ 227 w 244"/>
                <a:gd name="T45" fmla="*/ 32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4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5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6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7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8" name="Freeform 80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29" name="Freeform 81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0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1" name="Freeform 83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2" name="Freeform 84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3" name="Freeform 85"/>
            <p:cNvSpPr>
              <a:spLocks/>
            </p:cNvSpPr>
            <p:nvPr/>
          </p:nvSpPr>
          <p:spPr bwMode="auto">
            <a:xfrm>
              <a:off x="4536" y="1976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4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5" name="Freeform 87"/>
            <p:cNvSpPr>
              <a:spLocks/>
            </p:cNvSpPr>
            <p:nvPr/>
          </p:nvSpPr>
          <p:spPr bwMode="auto">
            <a:xfrm>
              <a:off x="4536" y="1968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6" name="Freeform 88"/>
            <p:cNvSpPr>
              <a:spLocks/>
            </p:cNvSpPr>
            <p:nvPr/>
          </p:nvSpPr>
          <p:spPr bwMode="auto">
            <a:xfrm>
              <a:off x="4578" y="1792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7" name="Freeform 89"/>
            <p:cNvSpPr>
              <a:spLocks/>
            </p:cNvSpPr>
            <p:nvPr/>
          </p:nvSpPr>
          <p:spPr bwMode="auto">
            <a:xfrm>
              <a:off x="4831" y="2096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8" name="Freeform 90"/>
            <p:cNvSpPr>
              <a:spLocks/>
            </p:cNvSpPr>
            <p:nvPr/>
          </p:nvSpPr>
          <p:spPr bwMode="auto">
            <a:xfrm>
              <a:off x="4578" y="1784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39" name="Freeform 91"/>
            <p:cNvSpPr>
              <a:spLocks/>
            </p:cNvSpPr>
            <p:nvPr/>
          </p:nvSpPr>
          <p:spPr bwMode="auto">
            <a:xfrm>
              <a:off x="4831" y="2088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0" name="Freeform 92"/>
            <p:cNvSpPr>
              <a:spLocks/>
            </p:cNvSpPr>
            <p:nvPr/>
          </p:nvSpPr>
          <p:spPr bwMode="auto">
            <a:xfrm>
              <a:off x="4822" y="1768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110 w 725"/>
                <a:gd name="T51" fmla="*/ 576 h 600"/>
                <a:gd name="T52" fmla="*/ 211 w 725"/>
                <a:gd name="T53" fmla="*/ 544 h 600"/>
                <a:gd name="T54" fmla="*/ 362 w 725"/>
                <a:gd name="T55" fmla="*/ 528 h 600"/>
                <a:gd name="T56" fmla="*/ 421 w 725"/>
                <a:gd name="T57" fmla="*/ 528 h 600"/>
                <a:gd name="T58" fmla="*/ 489 w 725"/>
                <a:gd name="T59" fmla="*/ 544 h 600"/>
                <a:gd name="T60" fmla="*/ 539 w 725"/>
                <a:gd name="T61" fmla="*/ 528 h 600"/>
                <a:gd name="T62" fmla="*/ 632 w 725"/>
                <a:gd name="T63" fmla="*/ 520 h 600"/>
                <a:gd name="T64" fmla="*/ 641 w 725"/>
                <a:gd name="T65" fmla="*/ 424 h 600"/>
                <a:gd name="T66" fmla="*/ 674 w 725"/>
                <a:gd name="T67" fmla="*/ 368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1" name="Freeform 93"/>
            <p:cNvSpPr>
              <a:spLocks/>
            </p:cNvSpPr>
            <p:nvPr/>
          </p:nvSpPr>
          <p:spPr bwMode="auto">
            <a:xfrm>
              <a:off x="4569" y="1600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2" name="Freeform 94"/>
            <p:cNvSpPr>
              <a:spLocks/>
            </p:cNvSpPr>
            <p:nvPr/>
          </p:nvSpPr>
          <p:spPr bwMode="auto">
            <a:xfrm>
              <a:off x="4822" y="1760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93 w 725"/>
                <a:gd name="T51" fmla="*/ 600 h 600"/>
                <a:gd name="T52" fmla="*/ 152 w 725"/>
                <a:gd name="T53" fmla="*/ 552 h 600"/>
                <a:gd name="T54" fmla="*/ 303 w 725"/>
                <a:gd name="T55" fmla="*/ 536 h 600"/>
                <a:gd name="T56" fmla="*/ 396 w 725"/>
                <a:gd name="T57" fmla="*/ 552 h 600"/>
                <a:gd name="T58" fmla="*/ 455 w 725"/>
                <a:gd name="T59" fmla="*/ 528 h 600"/>
                <a:gd name="T60" fmla="*/ 514 w 725"/>
                <a:gd name="T61" fmla="*/ 512 h 600"/>
                <a:gd name="T62" fmla="*/ 582 w 725"/>
                <a:gd name="T63" fmla="*/ 504 h 600"/>
                <a:gd name="T64" fmla="*/ 624 w 725"/>
                <a:gd name="T65" fmla="*/ 488 h 600"/>
                <a:gd name="T66" fmla="*/ 700 w 725"/>
                <a:gd name="T67" fmla="*/ 400 h 600"/>
                <a:gd name="T68" fmla="*/ 657 w 725"/>
                <a:gd name="T69" fmla="*/ 344 h 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3" name="Freeform 95"/>
            <p:cNvSpPr>
              <a:spLocks/>
            </p:cNvSpPr>
            <p:nvPr/>
          </p:nvSpPr>
          <p:spPr bwMode="auto">
            <a:xfrm>
              <a:off x="4569" y="1592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4" name="Freeform 96"/>
            <p:cNvSpPr>
              <a:spLocks/>
            </p:cNvSpPr>
            <p:nvPr/>
          </p:nvSpPr>
          <p:spPr bwMode="auto">
            <a:xfrm>
              <a:off x="4679" y="1392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5" name="Freeform 97"/>
            <p:cNvSpPr>
              <a:spLocks/>
            </p:cNvSpPr>
            <p:nvPr/>
          </p:nvSpPr>
          <p:spPr bwMode="auto">
            <a:xfrm>
              <a:off x="4687" y="-8"/>
              <a:ext cx="1121" cy="2200"/>
            </a:xfrm>
            <a:custGeom>
              <a:avLst/>
              <a:gdLst>
                <a:gd name="T0" fmla="*/ 995 w 1121"/>
                <a:gd name="T1" fmla="*/ 64 h 2200"/>
                <a:gd name="T2" fmla="*/ 1003 w 1121"/>
                <a:gd name="T3" fmla="*/ 160 h 2200"/>
                <a:gd name="T4" fmla="*/ 919 w 1121"/>
                <a:gd name="T5" fmla="*/ 168 h 2200"/>
                <a:gd name="T6" fmla="*/ 877 w 1121"/>
                <a:gd name="T7" fmla="*/ 168 h 2200"/>
                <a:gd name="T8" fmla="*/ 893 w 1121"/>
                <a:gd name="T9" fmla="*/ 88 h 2200"/>
                <a:gd name="T10" fmla="*/ 851 w 1121"/>
                <a:gd name="T11" fmla="*/ 16 h 2200"/>
                <a:gd name="T12" fmla="*/ 700 w 1121"/>
                <a:gd name="T13" fmla="*/ 48 h 2200"/>
                <a:gd name="T14" fmla="*/ 809 w 1121"/>
                <a:gd name="T15" fmla="*/ 176 h 2200"/>
                <a:gd name="T16" fmla="*/ 877 w 1121"/>
                <a:gd name="T17" fmla="*/ 224 h 2200"/>
                <a:gd name="T18" fmla="*/ 851 w 1121"/>
                <a:gd name="T19" fmla="*/ 304 h 2200"/>
                <a:gd name="T20" fmla="*/ 784 w 1121"/>
                <a:gd name="T21" fmla="*/ 328 h 2200"/>
                <a:gd name="T22" fmla="*/ 725 w 1121"/>
                <a:gd name="T23" fmla="*/ 448 h 2200"/>
                <a:gd name="T24" fmla="*/ 818 w 1121"/>
                <a:gd name="T25" fmla="*/ 560 h 2200"/>
                <a:gd name="T26" fmla="*/ 599 w 1121"/>
                <a:gd name="T27" fmla="*/ 568 h 2200"/>
                <a:gd name="T28" fmla="*/ 607 w 1121"/>
                <a:gd name="T29" fmla="*/ 640 h 2200"/>
                <a:gd name="T30" fmla="*/ 700 w 1121"/>
                <a:gd name="T31" fmla="*/ 664 h 2200"/>
                <a:gd name="T32" fmla="*/ 674 w 1121"/>
                <a:gd name="T33" fmla="*/ 712 h 2200"/>
                <a:gd name="T34" fmla="*/ 548 w 1121"/>
                <a:gd name="T35" fmla="*/ 688 h 2200"/>
                <a:gd name="T36" fmla="*/ 447 w 1121"/>
                <a:gd name="T37" fmla="*/ 592 h 2200"/>
                <a:gd name="T38" fmla="*/ 430 w 1121"/>
                <a:gd name="T39" fmla="*/ 512 h 2200"/>
                <a:gd name="T40" fmla="*/ 253 w 1121"/>
                <a:gd name="T41" fmla="*/ 424 h 2200"/>
                <a:gd name="T42" fmla="*/ 396 w 1121"/>
                <a:gd name="T43" fmla="*/ 440 h 2200"/>
                <a:gd name="T44" fmla="*/ 658 w 1121"/>
                <a:gd name="T45" fmla="*/ 416 h 2200"/>
                <a:gd name="T46" fmla="*/ 717 w 1121"/>
                <a:gd name="T47" fmla="*/ 288 h 2200"/>
                <a:gd name="T48" fmla="*/ 599 w 1121"/>
                <a:gd name="T49" fmla="*/ 192 h 2200"/>
                <a:gd name="T50" fmla="*/ 304 w 1121"/>
                <a:gd name="T51" fmla="*/ 128 h 2200"/>
                <a:gd name="T52" fmla="*/ 186 w 1121"/>
                <a:gd name="T53" fmla="*/ 96 h 2200"/>
                <a:gd name="T54" fmla="*/ 110 w 1121"/>
                <a:gd name="T55" fmla="*/ 112 h 2200"/>
                <a:gd name="T56" fmla="*/ 42 w 1121"/>
                <a:gd name="T57" fmla="*/ 176 h 2200"/>
                <a:gd name="T58" fmla="*/ 26 w 1121"/>
                <a:gd name="T59" fmla="*/ 336 h 2200"/>
                <a:gd name="T60" fmla="*/ 93 w 1121"/>
                <a:gd name="T61" fmla="*/ 448 h 2200"/>
                <a:gd name="T62" fmla="*/ 169 w 1121"/>
                <a:gd name="T63" fmla="*/ 656 h 2200"/>
                <a:gd name="T64" fmla="*/ 287 w 1121"/>
                <a:gd name="T65" fmla="*/ 808 h 2200"/>
                <a:gd name="T66" fmla="*/ 388 w 1121"/>
                <a:gd name="T67" fmla="*/ 944 h 2200"/>
                <a:gd name="T68" fmla="*/ 287 w 1121"/>
                <a:gd name="T69" fmla="*/ 1152 h 2200"/>
                <a:gd name="T70" fmla="*/ 304 w 1121"/>
                <a:gd name="T71" fmla="*/ 1264 h 2200"/>
                <a:gd name="T72" fmla="*/ 396 w 1121"/>
                <a:gd name="T73" fmla="*/ 1296 h 2200"/>
                <a:gd name="T74" fmla="*/ 346 w 1121"/>
                <a:gd name="T75" fmla="*/ 1312 h 2200"/>
                <a:gd name="T76" fmla="*/ 287 w 1121"/>
                <a:gd name="T77" fmla="*/ 1368 h 2200"/>
                <a:gd name="T78" fmla="*/ 287 w 1121"/>
                <a:gd name="T79" fmla="*/ 1408 h 2200"/>
                <a:gd name="T80" fmla="*/ 329 w 1121"/>
                <a:gd name="T81" fmla="*/ 1568 h 2200"/>
                <a:gd name="T82" fmla="*/ 354 w 1121"/>
                <a:gd name="T83" fmla="*/ 1680 h 2200"/>
                <a:gd name="T84" fmla="*/ 413 w 1121"/>
                <a:gd name="T85" fmla="*/ 1768 h 2200"/>
                <a:gd name="T86" fmla="*/ 481 w 1121"/>
                <a:gd name="T87" fmla="*/ 1776 h 2200"/>
                <a:gd name="T88" fmla="*/ 573 w 1121"/>
                <a:gd name="T89" fmla="*/ 1776 h 2200"/>
                <a:gd name="T90" fmla="*/ 649 w 1121"/>
                <a:gd name="T91" fmla="*/ 1840 h 2200"/>
                <a:gd name="T92" fmla="*/ 683 w 1121"/>
                <a:gd name="T93" fmla="*/ 1904 h 2200"/>
                <a:gd name="T94" fmla="*/ 767 w 1121"/>
                <a:gd name="T95" fmla="*/ 1960 h 2200"/>
                <a:gd name="T96" fmla="*/ 843 w 1121"/>
                <a:gd name="T97" fmla="*/ 2024 h 2200"/>
                <a:gd name="T98" fmla="*/ 767 w 1121"/>
                <a:gd name="T99" fmla="*/ 2072 h 2200"/>
                <a:gd name="T100" fmla="*/ 809 w 1121"/>
                <a:gd name="T101" fmla="*/ 2136 h 2200"/>
                <a:gd name="T102" fmla="*/ 877 w 1121"/>
                <a:gd name="T103" fmla="*/ 2128 h 2200"/>
                <a:gd name="T104" fmla="*/ 1011 w 1121"/>
                <a:gd name="T105" fmla="*/ 2112 h 2200"/>
                <a:gd name="T106" fmla="*/ 1054 w 1121"/>
                <a:gd name="T107" fmla="*/ 2192 h 2200"/>
                <a:gd name="T108" fmla="*/ 1113 w 1121"/>
                <a:gd name="T109" fmla="*/ 1360 h 2200"/>
                <a:gd name="T110" fmla="*/ 1014 w 1121"/>
                <a:gd name="T111" fmla="*/ 13 h 22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21" h="2200">
                  <a:moveTo>
                    <a:pt x="1014" y="13"/>
                  </a:moveTo>
                  <a:lnTo>
                    <a:pt x="1011" y="6"/>
                  </a:lnTo>
                  <a:lnTo>
                    <a:pt x="995" y="64"/>
                  </a:lnTo>
                  <a:lnTo>
                    <a:pt x="1011" y="112"/>
                  </a:lnTo>
                  <a:lnTo>
                    <a:pt x="1011" y="136"/>
                  </a:lnTo>
                  <a:lnTo>
                    <a:pt x="1003" y="160"/>
                  </a:lnTo>
                  <a:lnTo>
                    <a:pt x="961" y="184"/>
                  </a:lnTo>
                  <a:lnTo>
                    <a:pt x="936" y="184"/>
                  </a:lnTo>
                  <a:lnTo>
                    <a:pt x="919" y="168"/>
                  </a:lnTo>
                  <a:lnTo>
                    <a:pt x="902" y="160"/>
                  </a:lnTo>
                  <a:lnTo>
                    <a:pt x="893" y="168"/>
                  </a:lnTo>
                  <a:lnTo>
                    <a:pt x="877" y="168"/>
                  </a:lnTo>
                  <a:lnTo>
                    <a:pt x="877" y="144"/>
                  </a:lnTo>
                  <a:lnTo>
                    <a:pt x="877" y="112"/>
                  </a:lnTo>
                  <a:lnTo>
                    <a:pt x="893" y="88"/>
                  </a:lnTo>
                  <a:lnTo>
                    <a:pt x="902" y="64"/>
                  </a:lnTo>
                  <a:lnTo>
                    <a:pt x="893" y="48"/>
                  </a:lnTo>
                  <a:lnTo>
                    <a:pt x="851" y="16"/>
                  </a:lnTo>
                  <a:lnTo>
                    <a:pt x="801" y="24"/>
                  </a:lnTo>
                  <a:lnTo>
                    <a:pt x="750" y="40"/>
                  </a:lnTo>
                  <a:lnTo>
                    <a:pt x="700" y="48"/>
                  </a:lnTo>
                  <a:lnTo>
                    <a:pt x="742" y="64"/>
                  </a:lnTo>
                  <a:lnTo>
                    <a:pt x="784" y="88"/>
                  </a:lnTo>
                  <a:lnTo>
                    <a:pt x="809" y="176"/>
                  </a:lnTo>
                  <a:lnTo>
                    <a:pt x="818" y="200"/>
                  </a:lnTo>
                  <a:lnTo>
                    <a:pt x="843" y="200"/>
                  </a:lnTo>
                  <a:lnTo>
                    <a:pt x="877" y="224"/>
                  </a:lnTo>
                  <a:lnTo>
                    <a:pt x="902" y="264"/>
                  </a:lnTo>
                  <a:lnTo>
                    <a:pt x="910" y="312"/>
                  </a:lnTo>
                  <a:lnTo>
                    <a:pt x="851" y="304"/>
                  </a:lnTo>
                  <a:lnTo>
                    <a:pt x="801" y="312"/>
                  </a:lnTo>
                  <a:lnTo>
                    <a:pt x="784" y="320"/>
                  </a:lnTo>
                  <a:lnTo>
                    <a:pt x="784" y="328"/>
                  </a:lnTo>
                  <a:lnTo>
                    <a:pt x="776" y="360"/>
                  </a:lnTo>
                  <a:lnTo>
                    <a:pt x="750" y="400"/>
                  </a:lnTo>
                  <a:lnTo>
                    <a:pt x="725" y="448"/>
                  </a:lnTo>
                  <a:lnTo>
                    <a:pt x="717" y="480"/>
                  </a:lnTo>
                  <a:lnTo>
                    <a:pt x="733" y="496"/>
                  </a:lnTo>
                  <a:lnTo>
                    <a:pt x="818" y="560"/>
                  </a:lnTo>
                  <a:lnTo>
                    <a:pt x="750" y="584"/>
                  </a:lnTo>
                  <a:lnTo>
                    <a:pt x="666" y="584"/>
                  </a:lnTo>
                  <a:lnTo>
                    <a:pt x="599" y="568"/>
                  </a:lnTo>
                  <a:lnTo>
                    <a:pt x="582" y="584"/>
                  </a:lnTo>
                  <a:lnTo>
                    <a:pt x="573" y="608"/>
                  </a:lnTo>
                  <a:lnTo>
                    <a:pt x="607" y="640"/>
                  </a:lnTo>
                  <a:lnTo>
                    <a:pt x="658" y="648"/>
                  </a:lnTo>
                  <a:lnTo>
                    <a:pt x="683" y="648"/>
                  </a:lnTo>
                  <a:lnTo>
                    <a:pt x="700" y="664"/>
                  </a:lnTo>
                  <a:lnTo>
                    <a:pt x="700" y="680"/>
                  </a:lnTo>
                  <a:lnTo>
                    <a:pt x="683" y="704"/>
                  </a:lnTo>
                  <a:lnTo>
                    <a:pt x="674" y="712"/>
                  </a:lnTo>
                  <a:lnTo>
                    <a:pt x="649" y="712"/>
                  </a:lnTo>
                  <a:lnTo>
                    <a:pt x="599" y="696"/>
                  </a:lnTo>
                  <a:lnTo>
                    <a:pt x="548" y="688"/>
                  </a:lnTo>
                  <a:lnTo>
                    <a:pt x="523" y="680"/>
                  </a:lnTo>
                  <a:lnTo>
                    <a:pt x="506" y="664"/>
                  </a:lnTo>
                  <a:lnTo>
                    <a:pt x="447" y="592"/>
                  </a:lnTo>
                  <a:lnTo>
                    <a:pt x="438" y="552"/>
                  </a:lnTo>
                  <a:lnTo>
                    <a:pt x="438" y="536"/>
                  </a:lnTo>
                  <a:lnTo>
                    <a:pt x="430" y="512"/>
                  </a:lnTo>
                  <a:lnTo>
                    <a:pt x="380" y="496"/>
                  </a:lnTo>
                  <a:lnTo>
                    <a:pt x="337" y="480"/>
                  </a:lnTo>
                  <a:lnTo>
                    <a:pt x="253" y="424"/>
                  </a:lnTo>
                  <a:lnTo>
                    <a:pt x="287" y="424"/>
                  </a:lnTo>
                  <a:lnTo>
                    <a:pt x="321" y="440"/>
                  </a:lnTo>
                  <a:lnTo>
                    <a:pt x="396" y="440"/>
                  </a:lnTo>
                  <a:lnTo>
                    <a:pt x="565" y="448"/>
                  </a:lnTo>
                  <a:lnTo>
                    <a:pt x="624" y="432"/>
                  </a:lnTo>
                  <a:lnTo>
                    <a:pt x="658" y="416"/>
                  </a:lnTo>
                  <a:lnTo>
                    <a:pt x="683" y="384"/>
                  </a:lnTo>
                  <a:lnTo>
                    <a:pt x="708" y="320"/>
                  </a:lnTo>
                  <a:lnTo>
                    <a:pt x="717" y="288"/>
                  </a:lnTo>
                  <a:lnTo>
                    <a:pt x="708" y="256"/>
                  </a:lnTo>
                  <a:lnTo>
                    <a:pt x="666" y="208"/>
                  </a:lnTo>
                  <a:lnTo>
                    <a:pt x="599" y="192"/>
                  </a:lnTo>
                  <a:lnTo>
                    <a:pt x="447" y="152"/>
                  </a:lnTo>
                  <a:lnTo>
                    <a:pt x="371" y="128"/>
                  </a:lnTo>
                  <a:lnTo>
                    <a:pt x="304" y="128"/>
                  </a:lnTo>
                  <a:lnTo>
                    <a:pt x="152" y="128"/>
                  </a:lnTo>
                  <a:lnTo>
                    <a:pt x="177" y="104"/>
                  </a:lnTo>
                  <a:lnTo>
                    <a:pt x="186" y="96"/>
                  </a:lnTo>
                  <a:lnTo>
                    <a:pt x="169" y="88"/>
                  </a:lnTo>
                  <a:lnTo>
                    <a:pt x="127" y="80"/>
                  </a:lnTo>
                  <a:lnTo>
                    <a:pt x="110" y="112"/>
                  </a:lnTo>
                  <a:lnTo>
                    <a:pt x="76" y="120"/>
                  </a:lnTo>
                  <a:lnTo>
                    <a:pt x="76" y="144"/>
                  </a:lnTo>
                  <a:lnTo>
                    <a:pt x="42" y="176"/>
                  </a:lnTo>
                  <a:lnTo>
                    <a:pt x="9" y="224"/>
                  </a:lnTo>
                  <a:lnTo>
                    <a:pt x="0" y="272"/>
                  </a:lnTo>
                  <a:lnTo>
                    <a:pt x="26" y="336"/>
                  </a:lnTo>
                  <a:lnTo>
                    <a:pt x="68" y="352"/>
                  </a:lnTo>
                  <a:lnTo>
                    <a:pt x="110" y="392"/>
                  </a:lnTo>
                  <a:lnTo>
                    <a:pt x="93" y="448"/>
                  </a:lnTo>
                  <a:lnTo>
                    <a:pt x="144" y="544"/>
                  </a:lnTo>
                  <a:lnTo>
                    <a:pt x="211" y="608"/>
                  </a:lnTo>
                  <a:lnTo>
                    <a:pt x="169" y="656"/>
                  </a:lnTo>
                  <a:lnTo>
                    <a:pt x="177" y="712"/>
                  </a:lnTo>
                  <a:lnTo>
                    <a:pt x="245" y="752"/>
                  </a:lnTo>
                  <a:lnTo>
                    <a:pt x="287" y="808"/>
                  </a:lnTo>
                  <a:lnTo>
                    <a:pt x="270" y="856"/>
                  </a:lnTo>
                  <a:lnTo>
                    <a:pt x="337" y="896"/>
                  </a:lnTo>
                  <a:lnTo>
                    <a:pt x="388" y="944"/>
                  </a:lnTo>
                  <a:lnTo>
                    <a:pt x="380" y="1008"/>
                  </a:lnTo>
                  <a:lnTo>
                    <a:pt x="337" y="1080"/>
                  </a:lnTo>
                  <a:lnTo>
                    <a:pt x="287" y="1152"/>
                  </a:lnTo>
                  <a:lnTo>
                    <a:pt x="262" y="1248"/>
                  </a:lnTo>
                  <a:lnTo>
                    <a:pt x="278" y="1232"/>
                  </a:lnTo>
                  <a:lnTo>
                    <a:pt x="304" y="1264"/>
                  </a:lnTo>
                  <a:lnTo>
                    <a:pt x="346" y="1280"/>
                  </a:lnTo>
                  <a:lnTo>
                    <a:pt x="396" y="1288"/>
                  </a:lnTo>
                  <a:lnTo>
                    <a:pt x="396" y="1296"/>
                  </a:lnTo>
                  <a:lnTo>
                    <a:pt x="388" y="1304"/>
                  </a:lnTo>
                  <a:lnTo>
                    <a:pt x="363" y="1312"/>
                  </a:lnTo>
                  <a:lnTo>
                    <a:pt x="346" y="1312"/>
                  </a:lnTo>
                  <a:lnTo>
                    <a:pt x="337" y="1336"/>
                  </a:lnTo>
                  <a:lnTo>
                    <a:pt x="287" y="1344"/>
                  </a:lnTo>
                  <a:lnTo>
                    <a:pt x="287" y="1368"/>
                  </a:lnTo>
                  <a:lnTo>
                    <a:pt x="287" y="1392"/>
                  </a:lnTo>
                  <a:lnTo>
                    <a:pt x="278" y="1392"/>
                  </a:lnTo>
                  <a:lnTo>
                    <a:pt x="287" y="1408"/>
                  </a:lnTo>
                  <a:lnTo>
                    <a:pt x="287" y="1456"/>
                  </a:lnTo>
                  <a:lnTo>
                    <a:pt x="287" y="1520"/>
                  </a:lnTo>
                  <a:lnTo>
                    <a:pt x="329" y="1568"/>
                  </a:lnTo>
                  <a:lnTo>
                    <a:pt x="312" y="1632"/>
                  </a:lnTo>
                  <a:lnTo>
                    <a:pt x="346" y="1640"/>
                  </a:lnTo>
                  <a:lnTo>
                    <a:pt x="354" y="1680"/>
                  </a:lnTo>
                  <a:lnTo>
                    <a:pt x="388" y="1712"/>
                  </a:lnTo>
                  <a:lnTo>
                    <a:pt x="413" y="1776"/>
                  </a:lnTo>
                  <a:lnTo>
                    <a:pt x="413" y="1768"/>
                  </a:lnTo>
                  <a:lnTo>
                    <a:pt x="438" y="1768"/>
                  </a:lnTo>
                  <a:lnTo>
                    <a:pt x="464" y="1784"/>
                  </a:lnTo>
                  <a:lnTo>
                    <a:pt x="481" y="1776"/>
                  </a:lnTo>
                  <a:lnTo>
                    <a:pt x="514" y="1784"/>
                  </a:lnTo>
                  <a:lnTo>
                    <a:pt x="531" y="1800"/>
                  </a:lnTo>
                  <a:lnTo>
                    <a:pt x="573" y="1776"/>
                  </a:lnTo>
                  <a:lnTo>
                    <a:pt x="607" y="1784"/>
                  </a:lnTo>
                  <a:lnTo>
                    <a:pt x="641" y="1808"/>
                  </a:lnTo>
                  <a:lnTo>
                    <a:pt x="649" y="1840"/>
                  </a:lnTo>
                  <a:lnTo>
                    <a:pt x="649" y="1872"/>
                  </a:lnTo>
                  <a:lnTo>
                    <a:pt x="683" y="1888"/>
                  </a:lnTo>
                  <a:lnTo>
                    <a:pt x="683" y="1904"/>
                  </a:lnTo>
                  <a:lnTo>
                    <a:pt x="717" y="1928"/>
                  </a:lnTo>
                  <a:lnTo>
                    <a:pt x="759" y="1936"/>
                  </a:lnTo>
                  <a:lnTo>
                    <a:pt x="767" y="1960"/>
                  </a:lnTo>
                  <a:lnTo>
                    <a:pt x="835" y="1976"/>
                  </a:lnTo>
                  <a:lnTo>
                    <a:pt x="860" y="2000"/>
                  </a:lnTo>
                  <a:lnTo>
                    <a:pt x="843" y="2024"/>
                  </a:lnTo>
                  <a:lnTo>
                    <a:pt x="826" y="2040"/>
                  </a:lnTo>
                  <a:lnTo>
                    <a:pt x="776" y="2048"/>
                  </a:lnTo>
                  <a:lnTo>
                    <a:pt x="767" y="2072"/>
                  </a:lnTo>
                  <a:lnTo>
                    <a:pt x="792" y="2088"/>
                  </a:lnTo>
                  <a:lnTo>
                    <a:pt x="792" y="2112"/>
                  </a:lnTo>
                  <a:lnTo>
                    <a:pt x="809" y="2136"/>
                  </a:lnTo>
                  <a:lnTo>
                    <a:pt x="835" y="2168"/>
                  </a:lnTo>
                  <a:lnTo>
                    <a:pt x="868" y="2168"/>
                  </a:lnTo>
                  <a:lnTo>
                    <a:pt x="877" y="2128"/>
                  </a:lnTo>
                  <a:lnTo>
                    <a:pt x="910" y="2128"/>
                  </a:lnTo>
                  <a:lnTo>
                    <a:pt x="969" y="2096"/>
                  </a:lnTo>
                  <a:lnTo>
                    <a:pt x="1011" y="2112"/>
                  </a:lnTo>
                  <a:lnTo>
                    <a:pt x="1054" y="2136"/>
                  </a:lnTo>
                  <a:lnTo>
                    <a:pt x="1037" y="2152"/>
                  </a:lnTo>
                  <a:lnTo>
                    <a:pt x="1054" y="2192"/>
                  </a:lnTo>
                  <a:lnTo>
                    <a:pt x="1079" y="2200"/>
                  </a:lnTo>
                  <a:lnTo>
                    <a:pt x="1113" y="2200"/>
                  </a:lnTo>
                  <a:lnTo>
                    <a:pt x="1113" y="1360"/>
                  </a:lnTo>
                  <a:lnTo>
                    <a:pt x="1121" y="0"/>
                  </a:lnTo>
                  <a:lnTo>
                    <a:pt x="1116" y="8"/>
                  </a:lnTo>
                  <a:lnTo>
                    <a:pt x="1014" y="13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6" name="Freeform 98"/>
            <p:cNvSpPr>
              <a:spLocks/>
            </p:cNvSpPr>
            <p:nvPr/>
          </p:nvSpPr>
          <p:spPr bwMode="auto">
            <a:xfrm>
              <a:off x="4679" y="1384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7" name="Freeform 99"/>
            <p:cNvSpPr>
              <a:spLocks/>
            </p:cNvSpPr>
            <p:nvPr/>
          </p:nvSpPr>
          <p:spPr bwMode="auto">
            <a:xfrm>
              <a:off x="4687" y="2"/>
              <a:ext cx="1115" cy="2190"/>
            </a:xfrm>
            <a:custGeom>
              <a:avLst/>
              <a:gdLst>
                <a:gd name="T0" fmla="*/ 1011 w 1115"/>
                <a:gd name="T1" fmla="*/ 102 h 2190"/>
                <a:gd name="T2" fmla="*/ 961 w 1115"/>
                <a:gd name="T3" fmla="*/ 174 h 2190"/>
                <a:gd name="T4" fmla="*/ 902 w 1115"/>
                <a:gd name="T5" fmla="*/ 150 h 2190"/>
                <a:gd name="T6" fmla="*/ 877 w 1115"/>
                <a:gd name="T7" fmla="*/ 134 h 2190"/>
                <a:gd name="T8" fmla="*/ 902 w 1115"/>
                <a:gd name="T9" fmla="*/ 54 h 2190"/>
                <a:gd name="T10" fmla="*/ 801 w 1115"/>
                <a:gd name="T11" fmla="*/ 14 h 2190"/>
                <a:gd name="T12" fmla="*/ 742 w 1115"/>
                <a:gd name="T13" fmla="*/ 54 h 2190"/>
                <a:gd name="T14" fmla="*/ 818 w 1115"/>
                <a:gd name="T15" fmla="*/ 190 h 2190"/>
                <a:gd name="T16" fmla="*/ 902 w 1115"/>
                <a:gd name="T17" fmla="*/ 254 h 2190"/>
                <a:gd name="T18" fmla="*/ 801 w 1115"/>
                <a:gd name="T19" fmla="*/ 302 h 2190"/>
                <a:gd name="T20" fmla="*/ 776 w 1115"/>
                <a:gd name="T21" fmla="*/ 350 h 2190"/>
                <a:gd name="T22" fmla="*/ 717 w 1115"/>
                <a:gd name="T23" fmla="*/ 470 h 2190"/>
                <a:gd name="T24" fmla="*/ 750 w 1115"/>
                <a:gd name="T25" fmla="*/ 574 h 2190"/>
                <a:gd name="T26" fmla="*/ 582 w 1115"/>
                <a:gd name="T27" fmla="*/ 574 h 2190"/>
                <a:gd name="T28" fmla="*/ 658 w 1115"/>
                <a:gd name="T29" fmla="*/ 638 h 2190"/>
                <a:gd name="T30" fmla="*/ 700 w 1115"/>
                <a:gd name="T31" fmla="*/ 670 h 2190"/>
                <a:gd name="T32" fmla="*/ 649 w 1115"/>
                <a:gd name="T33" fmla="*/ 702 h 2190"/>
                <a:gd name="T34" fmla="*/ 523 w 1115"/>
                <a:gd name="T35" fmla="*/ 670 h 2190"/>
                <a:gd name="T36" fmla="*/ 438 w 1115"/>
                <a:gd name="T37" fmla="*/ 542 h 2190"/>
                <a:gd name="T38" fmla="*/ 380 w 1115"/>
                <a:gd name="T39" fmla="*/ 486 h 2190"/>
                <a:gd name="T40" fmla="*/ 287 w 1115"/>
                <a:gd name="T41" fmla="*/ 414 h 2190"/>
                <a:gd name="T42" fmla="*/ 565 w 1115"/>
                <a:gd name="T43" fmla="*/ 438 h 2190"/>
                <a:gd name="T44" fmla="*/ 683 w 1115"/>
                <a:gd name="T45" fmla="*/ 374 h 2190"/>
                <a:gd name="T46" fmla="*/ 708 w 1115"/>
                <a:gd name="T47" fmla="*/ 246 h 2190"/>
                <a:gd name="T48" fmla="*/ 447 w 1115"/>
                <a:gd name="T49" fmla="*/ 142 h 2190"/>
                <a:gd name="T50" fmla="*/ 152 w 1115"/>
                <a:gd name="T51" fmla="*/ 118 h 2190"/>
                <a:gd name="T52" fmla="*/ 169 w 1115"/>
                <a:gd name="T53" fmla="*/ 78 h 2190"/>
                <a:gd name="T54" fmla="*/ 76 w 1115"/>
                <a:gd name="T55" fmla="*/ 110 h 2190"/>
                <a:gd name="T56" fmla="*/ 9 w 1115"/>
                <a:gd name="T57" fmla="*/ 214 h 2190"/>
                <a:gd name="T58" fmla="*/ 68 w 1115"/>
                <a:gd name="T59" fmla="*/ 342 h 2190"/>
                <a:gd name="T60" fmla="*/ 144 w 1115"/>
                <a:gd name="T61" fmla="*/ 534 h 2190"/>
                <a:gd name="T62" fmla="*/ 177 w 1115"/>
                <a:gd name="T63" fmla="*/ 702 h 2190"/>
                <a:gd name="T64" fmla="*/ 270 w 1115"/>
                <a:gd name="T65" fmla="*/ 846 h 2190"/>
                <a:gd name="T66" fmla="*/ 380 w 1115"/>
                <a:gd name="T67" fmla="*/ 998 h 2190"/>
                <a:gd name="T68" fmla="*/ 262 w 1115"/>
                <a:gd name="T69" fmla="*/ 1238 h 2190"/>
                <a:gd name="T70" fmla="*/ 346 w 1115"/>
                <a:gd name="T71" fmla="*/ 1270 h 2190"/>
                <a:gd name="T72" fmla="*/ 388 w 1115"/>
                <a:gd name="T73" fmla="*/ 1294 h 2190"/>
                <a:gd name="T74" fmla="*/ 337 w 1115"/>
                <a:gd name="T75" fmla="*/ 1326 h 2190"/>
                <a:gd name="T76" fmla="*/ 287 w 1115"/>
                <a:gd name="T77" fmla="*/ 1382 h 2190"/>
                <a:gd name="T78" fmla="*/ 287 w 1115"/>
                <a:gd name="T79" fmla="*/ 1446 h 2190"/>
                <a:gd name="T80" fmla="*/ 312 w 1115"/>
                <a:gd name="T81" fmla="*/ 1622 h 2190"/>
                <a:gd name="T82" fmla="*/ 388 w 1115"/>
                <a:gd name="T83" fmla="*/ 1702 h 2190"/>
                <a:gd name="T84" fmla="*/ 438 w 1115"/>
                <a:gd name="T85" fmla="*/ 1758 h 2190"/>
                <a:gd name="T86" fmla="*/ 514 w 1115"/>
                <a:gd name="T87" fmla="*/ 1774 h 2190"/>
                <a:gd name="T88" fmla="*/ 607 w 1115"/>
                <a:gd name="T89" fmla="*/ 1774 h 2190"/>
                <a:gd name="T90" fmla="*/ 649 w 1115"/>
                <a:gd name="T91" fmla="*/ 1862 h 2190"/>
                <a:gd name="T92" fmla="*/ 717 w 1115"/>
                <a:gd name="T93" fmla="*/ 1918 h 2190"/>
                <a:gd name="T94" fmla="*/ 835 w 1115"/>
                <a:gd name="T95" fmla="*/ 1966 h 2190"/>
                <a:gd name="T96" fmla="*/ 826 w 1115"/>
                <a:gd name="T97" fmla="*/ 2030 h 2190"/>
                <a:gd name="T98" fmla="*/ 792 w 1115"/>
                <a:gd name="T99" fmla="*/ 2078 h 2190"/>
                <a:gd name="T100" fmla="*/ 835 w 1115"/>
                <a:gd name="T101" fmla="*/ 2158 h 2190"/>
                <a:gd name="T102" fmla="*/ 877 w 1115"/>
                <a:gd name="T103" fmla="*/ 2118 h 2190"/>
                <a:gd name="T104" fmla="*/ 1011 w 1115"/>
                <a:gd name="T105" fmla="*/ 2102 h 2190"/>
                <a:gd name="T106" fmla="*/ 1054 w 1115"/>
                <a:gd name="T107" fmla="*/ 2182 h 2190"/>
                <a:gd name="T108" fmla="*/ 1115 w 1115"/>
                <a:gd name="T109" fmla="*/ 0 h 21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15" h="2190">
                  <a:moveTo>
                    <a:pt x="1011" y="0"/>
                  </a:moveTo>
                  <a:lnTo>
                    <a:pt x="995" y="54"/>
                  </a:lnTo>
                  <a:lnTo>
                    <a:pt x="1011" y="102"/>
                  </a:lnTo>
                  <a:lnTo>
                    <a:pt x="1011" y="126"/>
                  </a:lnTo>
                  <a:lnTo>
                    <a:pt x="1003" y="150"/>
                  </a:lnTo>
                  <a:lnTo>
                    <a:pt x="961" y="174"/>
                  </a:lnTo>
                  <a:lnTo>
                    <a:pt x="936" y="174"/>
                  </a:lnTo>
                  <a:lnTo>
                    <a:pt x="919" y="158"/>
                  </a:lnTo>
                  <a:lnTo>
                    <a:pt x="902" y="150"/>
                  </a:lnTo>
                  <a:lnTo>
                    <a:pt x="893" y="158"/>
                  </a:lnTo>
                  <a:lnTo>
                    <a:pt x="877" y="158"/>
                  </a:lnTo>
                  <a:lnTo>
                    <a:pt x="877" y="134"/>
                  </a:lnTo>
                  <a:lnTo>
                    <a:pt x="877" y="102"/>
                  </a:lnTo>
                  <a:lnTo>
                    <a:pt x="893" y="78"/>
                  </a:lnTo>
                  <a:lnTo>
                    <a:pt x="902" y="54"/>
                  </a:lnTo>
                  <a:lnTo>
                    <a:pt x="893" y="38"/>
                  </a:lnTo>
                  <a:lnTo>
                    <a:pt x="851" y="6"/>
                  </a:lnTo>
                  <a:lnTo>
                    <a:pt x="801" y="14"/>
                  </a:lnTo>
                  <a:lnTo>
                    <a:pt x="750" y="30"/>
                  </a:lnTo>
                  <a:lnTo>
                    <a:pt x="700" y="38"/>
                  </a:lnTo>
                  <a:lnTo>
                    <a:pt x="742" y="54"/>
                  </a:lnTo>
                  <a:lnTo>
                    <a:pt x="784" y="78"/>
                  </a:lnTo>
                  <a:lnTo>
                    <a:pt x="809" y="166"/>
                  </a:lnTo>
                  <a:lnTo>
                    <a:pt x="818" y="190"/>
                  </a:lnTo>
                  <a:lnTo>
                    <a:pt x="843" y="190"/>
                  </a:lnTo>
                  <a:lnTo>
                    <a:pt x="877" y="214"/>
                  </a:lnTo>
                  <a:lnTo>
                    <a:pt x="902" y="254"/>
                  </a:lnTo>
                  <a:lnTo>
                    <a:pt x="910" y="302"/>
                  </a:lnTo>
                  <a:lnTo>
                    <a:pt x="851" y="294"/>
                  </a:lnTo>
                  <a:lnTo>
                    <a:pt x="801" y="302"/>
                  </a:lnTo>
                  <a:lnTo>
                    <a:pt x="784" y="310"/>
                  </a:lnTo>
                  <a:lnTo>
                    <a:pt x="784" y="318"/>
                  </a:lnTo>
                  <a:lnTo>
                    <a:pt x="776" y="350"/>
                  </a:lnTo>
                  <a:lnTo>
                    <a:pt x="750" y="390"/>
                  </a:lnTo>
                  <a:lnTo>
                    <a:pt x="725" y="438"/>
                  </a:lnTo>
                  <a:lnTo>
                    <a:pt x="717" y="470"/>
                  </a:lnTo>
                  <a:lnTo>
                    <a:pt x="733" y="486"/>
                  </a:lnTo>
                  <a:lnTo>
                    <a:pt x="818" y="550"/>
                  </a:lnTo>
                  <a:lnTo>
                    <a:pt x="750" y="574"/>
                  </a:lnTo>
                  <a:lnTo>
                    <a:pt x="666" y="574"/>
                  </a:lnTo>
                  <a:lnTo>
                    <a:pt x="599" y="558"/>
                  </a:lnTo>
                  <a:lnTo>
                    <a:pt x="582" y="574"/>
                  </a:lnTo>
                  <a:lnTo>
                    <a:pt x="573" y="598"/>
                  </a:lnTo>
                  <a:lnTo>
                    <a:pt x="607" y="630"/>
                  </a:lnTo>
                  <a:lnTo>
                    <a:pt x="658" y="638"/>
                  </a:lnTo>
                  <a:lnTo>
                    <a:pt x="683" y="638"/>
                  </a:lnTo>
                  <a:lnTo>
                    <a:pt x="700" y="654"/>
                  </a:lnTo>
                  <a:lnTo>
                    <a:pt x="700" y="670"/>
                  </a:lnTo>
                  <a:lnTo>
                    <a:pt x="683" y="694"/>
                  </a:lnTo>
                  <a:lnTo>
                    <a:pt x="674" y="702"/>
                  </a:lnTo>
                  <a:lnTo>
                    <a:pt x="649" y="702"/>
                  </a:lnTo>
                  <a:lnTo>
                    <a:pt x="599" y="686"/>
                  </a:lnTo>
                  <a:lnTo>
                    <a:pt x="548" y="678"/>
                  </a:lnTo>
                  <a:lnTo>
                    <a:pt x="523" y="670"/>
                  </a:lnTo>
                  <a:lnTo>
                    <a:pt x="506" y="654"/>
                  </a:lnTo>
                  <a:lnTo>
                    <a:pt x="447" y="582"/>
                  </a:lnTo>
                  <a:lnTo>
                    <a:pt x="438" y="542"/>
                  </a:lnTo>
                  <a:lnTo>
                    <a:pt x="438" y="526"/>
                  </a:lnTo>
                  <a:lnTo>
                    <a:pt x="430" y="502"/>
                  </a:lnTo>
                  <a:lnTo>
                    <a:pt x="380" y="486"/>
                  </a:lnTo>
                  <a:lnTo>
                    <a:pt x="337" y="470"/>
                  </a:lnTo>
                  <a:lnTo>
                    <a:pt x="253" y="414"/>
                  </a:lnTo>
                  <a:lnTo>
                    <a:pt x="287" y="414"/>
                  </a:lnTo>
                  <a:lnTo>
                    <a:pt x="321" y="430"/>
                  </a:lnTo>
                  <a:lnTo>
                    <a:pt x="396" y="430"/>
                  </a:lnTo>
                  <a:lnTo>
                    <a:pt x="565" y="438"/>
                  </a:lnTo>
                  <a:lnTo>
                    <a:pt x="624" y="422"/>
                  </a:lnTo>
                  <a:lnTo>
                    <a:pt x="658" y="406"/>
                  </a:lnTo>
                  <a:lnTo>
                    <a:pt x="683" y="374"/>
                  </a:lnTo>
                  <a:lnTo>
                    <a:pt x="708" y="310"/>
                  </a:lnTo>
                  <a:lnTo>
                    <a:pt x="717" y="278"/>
                  </a:lnTo>
                  <a:lnTo>
                    <a:pt x="708" y="246"/>
                  </a:lnTo>
                  <a:lnTo>
                    <a:pt x="666" y="198"/>
                  </a:lnTo>
                  <a:lnTo>
                    <a:pt x="599" y="182"/>
                  </a:lnTo>
                  <a:lnTo>
                    <a:pt x="447" y="142"/>
                  </a:lnTo>
                  <a:lnTo>
                    <a:pt x="371" y="118"/>
                  </a:lnTo>
                  <a:lnTo>
                    <a:pt x="304" y="118"/>
                  </a:lnTo>
                  <a:lnTo>
                    <a:pt x="152" y="118"/>
                  </a:lnTo>
                  <a:lnTo>
                    <a:pt x="177" y="94"/>
                  </a:lnTo>
                  <a:lnTo>
                    <a:pt x="186" y="86"/>
                  </a:lnTo>
                  <a:lnTo>
                    <a:pt x="169" y="78"/>
                  </a:lnTo>
                  <a:lnTo>
                    <a:pt x="127" y="70"/>
                  </a:lnTo>
                  <a:lnTo>
                    <a:pt x="110" y="102"/>
                  </a:lnTo>
                  <a:lnTo>
                    <a:pt x="76" y="110"/>
                  </a:lnTo>
                  <a:lnTo>
                    <a:pt x="76" y="134"/>
                  </a:lnTo>
                  <a:lnTo>
                    <a:pt x="42" y="166"/>
                  </a:lnTo>
                  <a:lnTo>
                    <a:pt x="9" y="214"/>
                  </a:lnTo>
                  <a:lnTo>
                    <a:pt x="0" y="262"/>
                  </a:lnTo>
                  <a:lnTo>
                    <a:pt x="26" y="326"/>
                  </a:lnTo>
                  <a:lnTo>
                    <a:pt x="68" y="342"/>
                  </a:lnTo>
                  <a:lnTo>
                    <a:pt x="110" y="382"/>
                  </a:lnTo>
                  <a:lnTo>
                    <a:pt x="93" y="438"/>
                  </a:lnTo>
                  <a:lnTo>
                    <a:pt x="144" y="534"/>
                  </a:lnTo>
                  <a:lnTo>
                    <a:pt x="211" y="598"/>
                  </a:lnTo>
                  <a:lnTo>
                    <a:pt x="169" y="646"/>
                  </a:lnTo>
                  <a:lnTo>
                    <a:pt x="177" y="702"/>
                  </a:lnTo>
                  <a:lnTo>
                    <a:pt x="245" y="742"/>
                  </a:lnTo>
                  <a:lnTo>
                    <a:pt x="287" y="798"/>
                  </a:lnTo>
                  <a:lnTo>
                    <a:pt x="270" y="846"/>
                  </a:lnTo>
                  <a:lnTo>
                    <a:pt x="337" y="886"/>
                  </a:lnTo>
                  <a:lnTo>
                    <a:pt x="388" y="934"/>
                  </a:lnTo>
                  <a:lnTo>
                    <a:pt x="380" y="998"/>
                  </a:lnTo>
                  <a:lnTo>
                    <a:pt x="337" y="1070"/>
                  </a:lnTo>
                  <a:lnTo>
                    <a:pt x="287" y="1142"/>
                  </a:lnTo>
                  <a:lnTo>
                    <a:pt x="262" y="1238"/>
                  </a:lnTo>
                  <a:lnTo>
                    <a:pt x="278" y="1222"/>
                  </a:lnTo>
                  <a:lnTo>
                    <a:pt x="304" y="1254"/>
                  </a:lnTo>
                  <a:lnTo>
                    <a:pt x="346" y="1270"/>
                  </a:lnTo>
                  <a:lnTo>
                    <a:pt x="396" y="1278"/>
                  </a:lnTo>
                  <a:lnTo>
                    <a:pt x="396" y="1286"/>
                  </a:lnTo>
                  <a:lnTo>
                    <a:pt x="388" y="1294"/>
                  </a:lnTo>
                  <a:lnTo>
                    <a:pt x="363" y="1302"/>
                  </a:lnTo>
                  <a:lnTo>
                    <a:pt x="346" y="1302"/>
                  </a:lnTo>
                  <a:lnTo>
                    <a:pt x="337" y="1326"/>
                  </a:lnTo>
                  <a:lnTo>
                    <a:pt x="287" y="1334"/>
                  </a:lnTo>
                  <a:lnTo>
                    <a:pt x="287" y="1358"/>
                  </a:lnTo>
                  <a:lnTo>
                    <a:pt x="287" y="1382"/>
                  </a:lnTo>
                  <a:lnTo>
                    <a:pt x="278" y="1382"/>
                  </a:lnTo>
                  <a:lnTo>
                    <a:pt x="287" y="1398"/>
                  </a:lnTo>
                  <a:lnTo>
                    <a:pt x="287" y="1446"/>
                  </a:lnTo>
                  <a:lnTo>
                    <a:pt x="287" y="1510"/>
                  </a:lnTo>
                  <a:lnTo>
                    <a:pt x="329" y="1558"/>
                  </a:lnTo>
                  <a:lnTo>
                    <a:pt x="312" y="1622"/>
                  </a:lnTo>
                  <a:lnTo>
                    <a:pt x="346" y="1630"/>
                  </a:lnTo>
                  <a:lnTo>
                    <a:pt x="354" y="1670"/>
                  </a:lnTo>
                  <a:lnTo>
                    <a:pt x="388" y="1702"/>
                  </a:lnTo>
                  <a:lnTo>
                    <a:pt x="413" y="1766"/>
                  </a:lnTo>
                  <a:lnTo>
                    <a:pt x="413" y="1758"/>
                  </a:lnTo>
                  <a:lnTo>
                    <a:pt x="438" y="1758"/>
                  </a:lnTo>
                  <a:lnTo>
                    <a:pt x="464" y="1774"/>
                  </a:lnTo>
                  <a:lnTo>
                    <a:pt x="481" y="1766"/>
                  </a:lnTo>
                  <a:lnTo>
                    <a:pt x="514" y="1774"/>
                  </a:lnTo>
                  <a:lnTo>
                    <a:pt x="531" y="1790"/>
                  </a:lnTo>
                  <a:lnTo>
                    <a:pt x="573" y="1766"/>
                  </a:lnTo>
                  <a:lnTo>
                    <a:pt x="607" y="1774"/>
                  </a:lnTo>
                  <a:lnTo>
                    <a:pt x="641" y="1798"/>
                  </a:lnTo>
                  <a:lnTo>
                    <a:pt x="649" y="1830"/>
                  </a:lnTo>
                  <a:lnTo>
                    <a:pt x="649" y="1862"/>
                  </a:lnTo>
                  <a:lnTo>
                    <a:pt x="683" y="1878"/>
                  </a:lnTo>
                  <a:lnTo>
                    <a:pt x="683" y="1894"/>
                  </a:lnTo>
                  <a:lnTo>
                    <a:pt x="717" y="1918"/>
                  </a:lnTo>
                  <a:lnTo>
                    <a:pt x="759" y="1926"/>
                  </a:lnTo>
                  <a:lnTo>
                    <a:pt x="767" y="1950"/>
                  </a:lnTo>
                  <a:lnTo>
                    <a:pt x="835" y="1966"/>
                  </a:lnTo>
                  <a:lnTo>
                    <a:pt x="860" y="1990"/>
                  </a:lnTo>
                  <a:lnTo>
                    <a:pt x="843" y="2014"/>
                  </a:lnTo>
                  <a:lnTo>
                    <a:pt x="826" y="2030"/>
                  </a:lnTo>
                  <a:lnTo>
                    <a:pt x="776" y="2038"/>
                  </a:lnTo>
                  <a:lnTo>
                    <a:pt x="767" y="2062"/>
                  </a:lnTo>
                  <a:lnTo>
                    <a:pt x="792" y="2078"/>
                  </a:lnTo>
                  <a:lnTo>
                    <a:pt x="792" y="2102"/>
                  </a:lnTo>
                  <a:lnTo>
                    <a:pt x="809" y="2126"/>
                  </a:lnTo>
                  <a:lnTo>
                    <a:pt x="835" y="2158"/>
                  </a:lnTo>
                  <a:lnTo>
                    <a:pt x="868" y="2158"/>
                  </a:lnTo>
                  <a:lnTo>
                    <a:pt x="877" y="2118"/>
                  </a:lnTo>
                  <a:lnTo>
                    <a:pt x="910" y="2118"/>
                  </a:lnTo>
                  <a:lnTo>
                    <a:pt x="969" y="2086"/>
                  </a:lnTo>
                  <a:lnTo>
                    <a:pt x="1011" y="2102"/>
                  </a:lnTo>
                  <a:lnTo>
                    <a:pt x="1054" y="2126"/>
                  </a:lnTo>
                  <a:lnTo>
                    <a:pt x="1037" y="2142"/>
                  </a:lnTo>
                  <a:lnTo>
                    <a:pt x="1054" y="2182"/>
                  </a:lnTo>
                  <a:lnTo>
                    <a:pt x="1079" y="2190"/>
                  </a:lnTo>
                  <a:lnTo>
                    <a:pt x="1113" y="2190"/>
                  </a:lnTo>
                  <a:lnTo>
                    <a:pt x="1115" y="0"/>
                  </a:lnTo>
                  <a:lnTo>
                    <a:pt x="101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8" name="Freeform 100"/>
            <p:cNvSpPr>
              <a:spLocks/>
            </p:cNvSpPr>
            <p:nvPr/>
          </p:nvSpPr>
          <p:spPr bwMode="auto">
            <a:xfrm>
              <a:off x="4274" y="136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9" name="Freeform 101"/>
            <p:cNvSpPr>
              <a:spLocks/>
            </p:cNvSpPr>
            <p:nvPr/>
          </p:nvSpPr>
          <p:spPr bwMode="auto">
            <a:xfrm>
              <a:off x="3845" y="312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50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51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52" name="Freeform 104"/>
            <p:cNvSpPr>
              <a:spLocks/>
            </p:cNvSpPr>
            <p:nvPr/>
          </p:nvSpPr>
          <p:spPr bwMode="auto">
            <a:xfrm>
              <a:off x="3423" y="0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53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6148" name="Straight Arrow Connector 104"/>
          <p:cNvCxnSpPr>
            <a:cxnSpLocks noChangeShapeType="1"/>
          </p:cNvCxnSpPr>
          <p:nvPr/>
        </p:nvCxnSpPr>
        <p:spPr bwMode="auto">
          <a:xfrm>
            <a:off x="-2052638" y="3995738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pic>
        <p:nvPicPr>
          <p:cNvPr id="106" name="Picture 121" descr="bla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419" y="4765720"/>
            <a:ext cx="7524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128" descr="r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653" y="3634371"/>
            <a:ext cx="7572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6" name="Straight Arrow Connector 115"/>
          <p:cNvCxnSpPr>
            <a:cxnSpLocks noChangeShapeType="1"/>
          </p:cNvCxnSpPr>
          <p:nvPr/>
        </p:nvCxnSpPr>
        <p:spPr bwMode="auto">
          <a:xfrm flipH="1" flipV="1">
            <a:off x="5802425" y="4173464"/>
            <a:ext cx="1623221" cy="1130671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7" name="TextBox 116"/>
          <p:cNvSpPr txBox="1">
            <a:spLocks noChangeArrowheads="1"/>
          </p:cNvSpPr>
          <p:nvPr/>
        </p:nvSpPr>
        <p:spPr bwMode="auto">
          <a:xfrm>
            <a:off x="555625" y="2577193"/>
            <a:ext cx="24780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2000" i="0" dirty="0">
                <a:solidFill>
                  <a:srgbClr val="C00000"/>
                </a:solidFill>
              </a:rPr>
              <a:t>VAT Nr. </a:t>
            </a:r>
            <a:r>
              <a:rPr lang="fr-BE" altLang="en-US" sz="2000" i="0" dirty="0" smtClean="0">
                <a:solidFill>
                  <a:srgbClr val="C00000"/>
                </a:solidFill>
              </a:rPr>
              <a:t>IMDEU123456 </a:t>
            </a:r>
            <a:endParaRPr lang="en-GB" altLang="en-US" sz="2000" i="0" dirty="0">
              <a:solidFill>
                <a:srgbClr val="C00000"/>
              </a:solidFill>
            </a:endParaRPr>
          </a:p>
        </p:txBody>
      </p:sp>
      <p:cxnSp>
        <p:nvCxnSpPr>
          <p:cNvPr id="121" name="Curved Connector 120"/>
          <p:cNvCxnSpPr>
            <a:cxnSpLocks noChangeShapeType="1"/>
          </p:cNvCxnSpPr>
          <p:nvPr/>
        </p:nvCxnSpPr>
        <p:spPr bwMode="auto">
          <a:xfrm rot="10800000">
            <a:off x="2765427" y="2982915"/>
            <a:ext cx="3084741" cy="1267407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78237" y="2514600"/>
            <a:ext cx="17836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i="0" dirty="0" err="1">
                <a:solidFill>
                  <a:srgbClr val="C00000"/>
                </a:solidFill>
              </a:rPr>
              <a:t>Nyilvántartásba</a:t>
            </a:r>
            <a:r>
              <a:rPr lang="en-GB" altLang="en-US" sz="1400" i="0" dirty="0">
                <a:solidFill>
                  <a:srgbClr val="C00000"/>
                </a:solidFill>
              </a:rPr>
              <a:t> </a:t>
            </a:r>
            <a:r>
              <a:rPr lang="en-GB" altLang="en-US" sz="1400" i="0" dirty="0" err="1">
                <a:solidFill>
                  <a:srgbClr val="C00000"/>
                </a:solidFill>
              </a:rPr>
              <a:t>vétel</a:t>
            </a:r>
            <a:endParaRPr lang="en-GB" altLang="en-US" sz="1400" i="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46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268413"/>
            <a:ext cx="8856983" cy="5256212"/>
          </a:xfrm>
        </p:spPr>
        <p:txBody>
          <a:bodyPr>
            <a:normAutofit fontScale="92500" lnSpcReduction="20000"/>
          </a:bodyPr>
          <a:lstStyle/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Bármely adóalany kérheti a nyilvántartásba vételét, ha harmadik országokból származó termékeket tervez </a:t>
            </a:r>
            <a:r>
              <a:rPr lang="hu-HU" sz="1800" b="0" dirty="0" err="1" smtClean="0"/>
              <a:t>távértékesíteni</a:t>
            </a:r>
            <a:endParaRPr lang="hu-HU" sz="1800" b="0" dirty="0" smtClean="0"/>
          </a:p>
          <a:p>
            <a:pPr marL="10001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500" dirty="0" smtClean="0"/>
              <a:t>a Közösségben nem letelepedett kereskedőnek közvetítő személyt kell kijelölnie,</a:t>
            </a:r>
          </a:p>
          <a:p>
            <a:pPr marL="10001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500" dirty="0" smtClean="0"/>
              <a:t>a Közösségben letelepedett adóalanynak vagy a közvetítő személynek annak a tagállamban kell kérelmeznie a nyilvántartásba vételét ahol a gazdasági tevékenységének székhelye van.</a:t>
            </a:r>
            <a:endParaRPr lang="hu-HU" sz="1200" b="0" dirty="0" smtClean="0"/>
          </a:p>
          <a:p>
            <a:pPr marL="428625" lvl="1" indent="-171450">
              <a:buFont typeface="Arial" panose="020B0604020202020204" pitchFamily="34" charset="0"/>
              <a:buChar char="•"/>
              <a:defRPr/>
            </a:pPr>
            <a:endParaRPr lang="hu-HU" sz="11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 tagállamoknak elektronikus nyilvántartást kell biztosítani (web portálon keresztül).</a:t>
            </a:r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 kereskedőnek nyilvántartásba kell vetetnie magát mielőtt IOSS azonosító számmal ellátott terméket </a:t>
            </a:r>
            <a:r>
              <a:rPr lang="hu-HU" sz="1800" b="0" dirty="0" err="1" smtClean="0"/>
              <a:t>értékesítene</a:t>
            </a:r>
            <a:r>
              <a:rPr lang="hu-HU" sz="1800" b="0" dirty="0" smtClean="0"/>
              <a:t>. </a:t>
            </a:r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marL="428625" lvl="1" indent="-1714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1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700" b="0" dirty="0" smtClean="0"/>
              <a:t>A nyilvántartásba vételhez az alábbi adatokra van szükség:</a:t>
            </a:r>
            <a:endParaRPr lang="hu-HU" sz="1800" b="0" dirty="0" smtClean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Név, cím, e-mail cím,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Vállalkozás neve, cégneve, e-mail cím,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Az adóalany honlapja(i),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ÁFA azonosítószám vagy nemzeti adószám</a:t>
            </a:r>
            <a:r>
              <a:rPr lang="en-US" sz="1800" b="0" dirty="0" smtClean="0"/>
              <a:t>.</a:t>
            </a:r>
            <a:endParaRPr lang="hu-HU" sz="1800" b="0" dirty="0" smtClean="0"/>
          </a:p>
          <a:p>
            <a:pPr marL="5397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hu-HU" sz="1100" i="0" dirty="0" smtClean="0"/>
          </a:p>
          <a:p>
            <a:pPr marL="5397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hu-HU" sz="1800" i="0" dirty="0" smtClean="0"/>
              <a:t>IOSS azonosító szám létrehozása</a:t>
            </a:r>
            <a:r>
              <a:rPr lang="en-US" sz="1800" i="0" dirty="0" smtClean="0"/>
              <a:t>.</a:t>
            </a:r>
            <a:endParaRPr lang="hu-HU" sz="1800" i="0" dirty="0" smtClean="0"/>
          </a:p>
          <a:p>
            <a:pPr marL="5397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hu-HU" sz="1100" i="0" dirty="0" smtClean="0"/>
          </a:p>
          <a:p>
            <a:pPr marL="539750" lvl="1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hu-HU" sz="1800" b="0" i="0" dirty="0" smtClean="0"/>
              <a:t>Az azonosítót kiadó tagállam továbbítja a nyilvántartási adatokat az IOSS adatbázison keresztül</a:t>
            </a:r>
            <a:r>
              <a:rPr lang="en-US" sz="1800" b="0" i="0" dirty="0" smtClean="0"/>
              <a:t>.</a:t>
            </a:r>
            <a:endParaRPr lang="hu-HU" sz="1800" b="0" dirty="0"/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99055" y="116632"/>
            <a:ext cx="3529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None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1. </a:t>
            </a:r>
            <a:r>
              <a:rPr lang="en-GB" altLang="en-US" i="0" dirty="0" err="1">
                <a:solidFill>
                  <a:srgbClr val="FFFFFF"/>
                </a:solidFill>
              </a:rPr>
              <a:t>Nyilvántartásba</a:t>
            </a:r>
            <a:r>
              <a:rPr lang="en-GB" altLang="en-US" i="0" dirty="0">
                <a:solidFill>
                  <a:srgbClr val="FFFFFF"/>
                </a:solidFill>
              </a:rPr>
              <a:t> </a:t>
            </a:r>
            <a:r>
              <a:rPr lang="en-GB" altLang="en-US" i="0" dirty="0" err="1">
                <a:solidFill>
                  <a:srgbClr val="FFFFFF"/>
                </a:solidFill>
              </a:rPr>
              <a:t>vétel</a:t>
            </a:r>
            <a:r>
              <a:rPr lang="en-GB" altLang="en-US" i="0" dirty="0">
                <a:solidFill>
                  <a:srgbClr val="FFFFFF"/>
                </a:solidFill>
              </a:rPr>
              <a:t> 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5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694" y="1123807"/>
            <a:ext cx="8229600" cy="793006"/>
          </a:xfrm>
        </p:spPr>
        <p:txBody>
          <a:bodyPr/>
          <a:lstStyle/>
          <a:p>
            <a:pPr algn="ctr"/>
            <a:r>
              <a:rPr lang="en-GB" dirty="0"/>
              <a:t>Import One Stop </a:t>
            </a:r>
            <a:r>
              <a:rPr lang="en-GB" dirty="0" smtClean="0"/>
              <a:t>Shop (IOSS)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619944" y="1844824"/>
            <a:ext cx="8029350" cy="2304256"/>
            <a:chOff x="467544" y="2223138"/>
            <a:chExt cx="8029350" cy="2069958"/>
          </a:xfrm>
        </p:grpSpPr>
        <p:grpSp>
          <p:nvGrpSpPr>
            <p:cNvPr id="11" name="Group 10"/>
            <p:cNvGrpSpPr/>
            <p:nvPr/>
          </p:nvGrpSpPr>
          <p:grpSpPr>
            <a:xfrm>
              <a:off x="467544" y="2852936"/>
              <a:ext cx="7992002" cy="1440160"/>
              <a:chOff x="0" y="576063"/>
              <a:chExt cx="8229600" cy="11592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576063"/>
                <a:ext cx="8229600" cy="11592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9" name="TextBox 18"/>
              <p:cNvSpPr txBox="1"/>
              <p:nvPr/>
            </p:nvSpPr>
            <p:spPr>
              <a:xfrm>
                <a:off x="0" y="576063"/>
                <a:ext cx="8229600" cy="9782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38708" tIns="333248" rIns="638708" bIns="113792" numCol="1" spcCol="1270" anchor="t" anchorCtr="0">
                <a:no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F5494"/>
                    </a:solidFill>
                  </a:rPr>
                  <a:t>IM = import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F5494"/>
                    </a:solidFill>
                  </a:rPr>
                  <a:t>xxx =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az MSI </a:t>
                </a:r>
                <a:r>
                  <a:rPr lang="en-US" sz="1600" dirty="0" smtClean="0">
                    <a:solidFill>
                      <a:srgbClr val="0F5494"/>
                    </a:solidFill>
                  </a:rPr>
                  <a:t>3-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számjegyű</a:t>
                </a:r>
                <a:r>
                  <a:rPr lang="en-US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US" sz="1600" dirty="0">
                    <a:solidFill>
                      <a:srgbClr val="0F5494"/>
                    </a:solidFill>
                  </a:rPr>
                  <a:t>ISO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országazonosító kódja</a:t>
                </a:r>
                <a:r>
                  <a:rPr lang="en-US" sz="1600" dirty="0" smtClean="0">
                    <a:solidFill>
                      <a:srgbClr val="0F5494"/>
                    </a:solidFill>
                  </a:rPr>
                  <a:t> </a:t>
                </a:r>
                <a:endParaRPr lang="en-US" sz="1600" dirty="0">
                  <a:solidFill>
                    <a:srgbClr val="0F5494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600" dirty="0" err="1">
                    <a:solidFill>
                      <a:srgbClr val="0F5494"/>
                    </a:solidFill>
                  </a:rPr>
                  <a:t>yyyyyy</a:t>
                </a:r>
                <a:r>
                  <a:rPr lang="en-US" sz="1600" dirty="0">
                    <a:solidFill>
                      <a:srgbClr val="0F5494"/>
                    </a:solidFill>
                  </a:rPr>
                  <a:t> =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az MSI által kiadott </a:t>
                </a:r>
                <a:r>
                  <a:rPr lang="en-US" sz="1600" dirty="0" smtClean="0">
                    <a:solidFill>
                      <a:srgbClr val="0F5494"/>
                    </a:solidFill>
                  </a:rPr>
                  <a:t>6-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számjegyű szám</a:t>
                </a:r>
                <a:endParaRPr lang="en-US" sz="1600" dirty="0">
                  <a:solidFill>
                    <a:srgbClr val="0F5494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F5494"/>
                    </a:solidFill>
                  </a:rPr>
                  <a:t>x =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ellenőrző szám</a:t>
                </a:r>
                <a:endParaRPr lang="en-US" sz="1600" dirty="0" smtClean="0">
                  <a:solidFill>
                    <a:srgbClr val="0F5494"/>
                  </a:solidFill>
                </a:endParaRPr>
              </a:p>
              <a:p>
                <a:pPr lvl="0"/>
                <a:endParaRPr lang="en-US" sz="16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55576" y="2223138"/>
              <a:ext cx="7741318" cy="765073"/>
              <a:chOff x="373707" y="27015"/>
              <a:chExt cx="7849791" cy="765073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373707" y="27015"/>
                <a:ext cx="7849791" cy="765073"/>
              </a:xfrm>
              <a:prstGeom prst="roundRect">
                <a:avLst/>
              </a:prstGeom>
              <a:solidFill>
                <a:srgbClr val="0F549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Rounded Rectangle 4"/>
              <p:cNvSpPr txBox="1"/>
              <p:nvPr/>
            </p:nvSpPr>
            <p:spPr>
              <a:xfrm>
                <a:off x="411055" y="64364"/>
                <a:ext cx="7775095" cy="7277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17742" tIns="0" rIns="217742" bIns="0" numCol="1" spcCol="1270" anchor="ctr" anchorCtr="0">
                <a:noAutofit/>
              </a:bodyPr>
              <a:lstStyle/>
              <a:p>
                <a:pPr lvl="0"/>
                <a:r>
                  <a:rPr lang="en-IE" sz="2400" dirty="0"/>
                  <a:t>IOSS </a:t>
                </a:r>
                <a:r>
                  <a:rPr lang="en-IE" sz="2400" dirty="0" err="1" smtClean="0"/>
                  <a:t>azonosító</a:t>
                </a:r>
                <a:r>
                  <a:rPr lang="en-IE" sz="2400" dirty="0" smtClean="0"/>
                  <a:t> </a:t>
                </a:r>
                <a:r>
                  <a:rPr lang="en-IE" sz="2400" dirty="0" err="1" smtClean="0"/>
                  <a:t>szám</a:t>
                </a:r>
                <a:r>
                  <a:rPr lang="en-IE" sz="2400" dirty="0" smtClean="0"/>
                  <a:t>: </a:t>
                </a:r>
                <a:r>
                  <a:rPr lang="en-IE" sz="2400" dirty="0" err="1" smtClean="0">
                    <a:solidFill>
                      <a:schemeClr val="bg1"/>
                    </a:solidFill>
                  </a:rPr>
                  <a:t>IMxxxyyyyyyz</a:t>
                </a:r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19944" y="3898874"/>
            <a:ext cx="8029350" cy="2454080"/>
            <a:chOff x="467544" y="2223138"/>
            <a:chExt cx="8029350" cy="2069958"/>
          </a:xfrm>
        </p:grpSpPr>
        <p:grpSp>
          <p:nvGrpSpPr>
            <p:cNvPr id="12" name="Group 11"/>
            <p:cNvGrpSpPr/>
            <p:nvPr/>
          </p:nvGrpSpPr>
          <p:grpSpPr>
            <a:xfrm>
              <a:off x="467544" y="2852936"/>
              <a:ext cx="7992002" cy="1440160"/>
              <a:chOff x="0" y="576063"/>
              <a:chExt cx="8229600" cy="11592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576063"/>
                <a:ext cx="8229600" cy="11592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4" name="TextBox 13"/>
              <p:cNvSpPr txBox="1"/>
              <p:nvPr/>
            </p:nvSpPr>
            <p:spPr>
              <a:xfrm>
                <a:off x="0" y="576063"/>
                <a:ext cx="8229600" cy="11592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38708" tIns="333248" rIns="638708" bIns="113792" numCol="1" spcCol="1270" anchor="t" anchorCtr="0">
                <a:no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fr-BE" sz="1600" dirty="0" err="1" smtClean="0">
                    <a:solidFill>
                      <a:srgbClr val="0F5494"/>
                    </a:solidFill>
                  </a:rPr>
                  <a:t>Keresked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ő</a:t>
                </a:r>
                <a:r>
                  <a:rPr lang="fr-BE" sz="1600" dirty="0" err="1" smtClean="0">
                    <a:solidFill>
                      <a:srgbClr val="0F5494"/>
                    </a:solidFill>
                  </a:rPr>
                  <a:t>nkénti</a:t>
                </a:r>
                <a:r>
                  <a:rPr lang="fr-B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fr-BE" sz="1600" dirty="0" err="1" smtClean="0">
                    <a:solidFill>
                      <a:srgbClr val="0F5494"/>
                    </a:solidFill>
                  </a:rPr>
                  <a:t>saját</a:t>
                </a:r>
                <a:r>
                  <a:rPr lang="fr-B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fr-BE" sz="1600" dirty="0" err="1" smtClean="0">
                    <a:solidFill>
                      <a:srgbClr val="0F5494"/>
                    </a:solidFill>
                  </a:rPr>
                  <a:t>szám</a:t>
                </a:r>
                <a:r>
                  <a:rPr lang="fr-BE" sz="1600" dirty="0" smtClean="0">
                    <a:solidFill>
                      <a:srgbClr val="0F5494"/>
                    </a:solidFill>
                  </a:rPr>
                  <a:t>,</a:t>
                </a:r>
                <a:endParaRPr lang="en-GB" sz="1600" dirty="0">
                  <a:solidFill>
                    <a:srgbClr val="0F5494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IE" sz="1600" dirty="0" err="1" smtClean="0">
                    <a:solidFill>
                      <a:srgbClr val="0F5494"/>
                    </a:solidFill>
                  </a:rPr>
                  <a:t>Azonos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keresked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ő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minden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ügyletére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használja</a:t>
                </a:r>
                <a:r>
                  <a:rPr lang="en-IE" sz="1600" dirty="0">
                    <a:solidFill>
                      <a:srgbClr val="0F5494"/>
                    </a:solidFill>
                  </a:rPr>
                  <a:t>,</a:t>
                </a:r>
                <a:endParaRPr lang="en-IE" sz="1600" dirty="0" smtClean="0">
                  <a:solidFill>
                    <a:srgbClr val="0F5494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IE" sz="1600" dirty="0" err="1" smtClean="0">
                    <a:solidFill>
                      <a:srgbClr val="0F5494"/>
                    </a:solidFill>
                  </a:rPr>
                  <a:t>Közvetít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ő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esetén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a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közvetít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ő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több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IOSS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azonosítóval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rendelkez</a:t>
                </a:r>
                <a:r>
                  <a:rPr lang="hu-HU" sz="1600" dirty="0" err="1" smtClean="0">
                    <a:solidFill>
                      <a:srgbClr val="0F5494"/>
                    </a:solidFill>
                  </a:rPr>
                  <a:t>het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,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külön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minden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egyes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, általa képviselt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en-IE" sz="1600" dirty="0" err="1" smtClean="0">
                    <a:solidFill>
                      <a:srgbClr val="0F5494"/>
                    </a:solidFill>
                  </a:rPr>
                  <a:t>keresked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ő</a:t>
                </a:r>
                <a:r>
                  <a:rPr lang="en-IE" sz="1600" dirty="0" smtClean="0">
                    <a:solidFill>
                      <a:srgbClr val="0F5494"/>
                    </a:solidFill>
                  </a:rPr>
                  <a:t> </a:t>
                </a:r>
                <a:r>
                  <a:rPr lang="hu-HU" sz="1600" dirty="0" smtClean="0">
                    <a:solidFill>
                      <a:srgbClr val="0F5494"/>
                    </a:solidFill>
                  </a:rPr>
                  <a:t>vonatkozásában</a:t>
                </a:r>
                <a:r>
                  <a:rPr lang="en-US" sz="1600" dirty="0" smtClean="0">
                    <a:solidFill>
                      <a:srgbClr val="0F5494"/>
                    </a:solidFill>
                  </a:rPr>
                  <a:t>.</a:t>
                </a:r>
                <a:endParaRPr lang="en-GB" sz="1600" dirty="0">
                  <a:solidFill>
                    <a:srgbClr val="0F5494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755576" y="2223138"/>
              <a:ext cx="7741318" cy="765073"/>
              <a:chOff x="373707" y="27015"/>
              <a:chExt cx="7849791" cy="765073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73707" y="27015"/>
                <a:ext cx="7849791" cy="765073"/>
              </a:xfrm>
              <a:prstGeom prst="roundRect">
                <a:avLst/>
              </a:prstGeom>
              <a:solidFill>
                <a:srgbClr val="0F549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" name="Rounded Rectangle 4"/>
              <p:cNvSpPr txBox="1"/>
              <p:nvPr/>
            </p:nvSpPr>
            <p:spPr>
              <a:xfrm>
                <a:off x="411055" y="64363"/>
                <a:ext cx="7775095" cy="7277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17742" tIns="0" rIns="217742" bIns="0" numCol="1" spcCol="1270" anchor="ctr" anchorCtr="0">
                <a:noAutofit/>
              </a:bodyPr>
              <a:lstStyle/>
              <a:p>
                <a:pPr lvl="0"/>
                <a:r>
                  <a:rPr lang="en-IE" sz="2400" dirty="0"/>
                  <a:t>IOSS </a:t>
                </a:r>
                <a:r>
                  <a:rPr lang="en-IE" sz="2400" dirty="0" err="1" smtClean="0"/>
                  <a:t>használata</a:t>
                </a:r>
                <a:r>
                  <a:rPr lang="en-IE" sz="2400" i="1" dirty="0" smtClean="0"/>
                  <a:t>:</a:t>
                </a:r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32"/>
          <p:cNvGrpSpPr>
            <a:grpSpLocks/>
          </p:cNvGrpSpPr>
          <p:nvPr/>
        </p:nvGrpSpPr>
        <p:grpSpPr bwMode="auto">
          <a:xfrm>
            <a:off x="2081213" y="931863"/>
            <a:ext cx="6951662" cy="5827712"/>
            <a:chOff x="1730" y="-8"/>
            <a:chExt cx="4078" cy="4280"/>
          </a:xfrm>
        </p:grpSpPr>
        <p:sp>
          <p:nvSpPr>
            <p:cNvPr id="8217" name="Freeform 5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8" name="Freeform 6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9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0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1" name="Freeform 9"/>
            <p:cNvSpPr>
              <a:spLocks/>
            </p:cNvSpPr>
            <p:nvPr/>
          </p:nvSpPr>
          <p:spPr bwMode="auto">
            <a:xfrm>
              <a:off x="2117" y="1888"/>
              <a:ext cx="396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22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3" name="Freeform 11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4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5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6" name="Freeform 14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7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8" name="Freeform 16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9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0" name="Freeform 18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1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2" name="Freeform 20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3" name="Freeform 21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4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5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6" name="Freeform 24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7" name="Freeform 25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8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9" name="Freeform 27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0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1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2" name="Freeform 32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3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4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5" name="Freeform 35"/>
            <p:cNvSpPr>
              <a:spLocks/>
            </p:cNvSpPr>
            <p:nvPr/>
          </p:nvSpPr>
          <p:spPr bwMode="auto">
            <a:xfrm>
              <a:off x="3129" y="2472"/>
              <a:ext cx="328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46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7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8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49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50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1" name="Freeform 41"/>
            <p:cNvSpPr>
              <a:spLocks/>
            </p:cNvSpPr>
            <p:nvPr/>
          </p:nvSpPr>
          <p:spPr bwMode="auto">
            <a:xfrm>
              <a:off x="3428" y="2084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2" name="Freeform 42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3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4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5" name="Freeform 45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6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57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8" name="Freeform 48"/>
            <p:cNvSpPr>
              <a:spLocks/>
            </p:cNvSpPr>
            <p:nvPr/>
          </p:nvSpPr>
          <p:spPr bwMode="auto">
            <a:xfrm>
              <a:off x="3946" y="2512"/>
              <a:ext cx="581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59" name="Freeform 49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0" name="Freeform 50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1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2" name="Freeform 52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3" name="Freeform 53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4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5" name="Freeform 55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6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7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8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9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0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1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2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3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4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5" name="Freeform 65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6" name="Freeform 66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7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8" name="Freeform 68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9" name="Freeform 69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01 w 210"/>
                <a:gd name="T19" fmla="*/ 32 h 352"/>
                <a:gd name="T20" fmla="*/ 84 w 210"/>
                <a:gd name="T21" fmla="*/ 16 h 352"/>
                <a:gd name="T22" fmla="*/ 59 w 210"/>
                <a:gd name="T23" fmla="*/ 16 h 352"/>
                <a:gd name="T24" fmla="*/ 25 w 210"/>
                <a:gd name="T25" fmla="*/ 0 h 352"/>
                <a:gd name="T26" fmla="*/ 0 w 210"/>
                <a:gd name="T27" fmla="*/ 72 h 352"/>
                <a:gd name="T28" fmla="*/ 0 w 210"/>
                <a:gd name="T29" fmla="*/ 80 h 352"/>
                <a:gd name="T30" fmla="*/ 17 w 210"/>
                <a:gd name="T31" fmla="*/ 88 h 352"/>
                <a:gd name="T32" fmla="*/ 33 w 210"/>
                <a:gd name="T33" fmla="*/ 104 h 352"/>
                <a:gd name="T34" fmla="*/ 33 w 210"/>
                <a:gd name="T35" fmla="*/ 120 h 352"/>
                <a:gd name="T36" fmla="*/ 33 w 210"/>
                <a:gd name="T37" fmla="*/ 160 h 352"/>
                <a:gd name="T38" fmla="*/ 42 w 210"/>
                <a:gd name="T39" fmla="*/ 248 h 352"/>
                <a:gd name="T40" fmla="*/ 67 w 210"/>
                <a:gd name="T41" fmla="*/ 288 h 352"/>
                <a:gd name="T42" fmla="*/ 109 w 210"/>
                <a:gd name="T43" fmla="*/ 320 h 352"/>
                <a:gd name="T44" fmla="*/ 135 w 210"/>
                <a:gd name="T45" fmla="*/ 352 h 352"/>
                <a:gd name="T46" fmla="*/ 151 w 210"/>
                <a:gd name="T47" fmla="*/ 344 h 352"/>
                <a:gd name="T48" fmla="*/ 151 w 210"/>
                <a:gd name="T49" fmla="*/ 304 h 3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0" name="Freeform 70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1" name="Freeform 71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35 w 210"/>
                <a:gd name="T19" fmla="*/ 72 h 352"/>
                <a:gd name="T20" fmla="*/ 101 w 210"/>
                <a:gd name="T21" fmla="*/ 32 h 352"/>
                <a:gd name="T22" fmla="*/ 84 w 210"/>
                <a:gd name="T23" fmla="*/ 16 h 352"/>
                <a:gd name="T24" fmla="*/ 59 w 210"/>
                <a:gd name="T25" fmla="*/ 16 h 352"/>
                <a:gd name="T26" fmla="*/ 25 w 210"/>
                <a:gd name="T27" fmla="*/ 0 h 352"/>
                <a:gd name="T28" fmla="*/ 0 w 210"/>
                <a:gd name="T29" fmla="*/ 72 h 352"/>
                <a:gd name="T30" fmla="*/ 0 w 210"/>
                <a:gd name="T31" fmla="*/ 80 h 352"/>
                <a:gd name="T32" fmla="*/ 17 w 210"/>
                <a:gd name="T33" fmla="*/ 88 h 352"/>
                <a:gd name="T34" fmla="*/ 33 w 210"/>
                <a:gd name="T35" fmla="*/ 104 h 352"/>
                <a:gd name="T36" fmla="*/ 33 w 210"/>
                <a:gd name="T37" fmla="*/ 120 h 352"/>
                <a:gd name="T38" fmla="*/ 33 w 210"/>
                <a:gd name="T39" fmla="*/ 160 h 352"/>
                <a:gd name="T40" fmla="*/ 42 w 210"/>
                <a:gd name="T41" fmla="*/ 248 h 352"/>
                <a:gd name="T42" fmla="*/ 67 w 210"/>
                <a:gd name="T43" fmla="*/ 288 h 352"/>
                <a:gd name="T44" fmla="*/ 109 w 210"/>
                <a:gd name="T45" fmla="*/ 320 h 352"/>
                <a:gd name="T46" fmla="*/ 135 w 210"/>
                <a:gd name="T47" fmla="*/ 352 h 352"/>
                <a:gd name="T48" fmla="*/ 151 w 210"/>
                <a:gd name="T49" fmla="*/ 344 h 352"/>
                <a:gd name="T50" fmla="*/ 151 w 210"/>
                <a:gd name="T51" fmla="*/ 304 h 3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2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3" name="Freeform 73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34 w 244"/>
                <a:gd name="T7" fmla="*/ 0 h 192"/>
                <a:gd name="T8" fmla="*/ 75 w 244"/>
                <a:gd name="T9" fmla="*/ 24 h 192"/>
                <a:gd name="T10" fmla="*/ 50 w 244"/>
                <a:gd name="T11" fmla="*/ 32 h 192"/>
                <a:gd name="T12" fmla="*/ 25 w 244"/>
                <a:gd name="T13" fmla="*/ 40 h 192"/>
                <a:gd name="T14" fmla="*/ 16 w 244"/>
                <a:gd name="T15" fmla="*/ 72 h 192"/>
                <a:gd name="T16" fmla="*/ 0 w 244"/>
                <a:gd name="T17" fmla="*/ 64 h 192"/>
                <a:gd name="T18" fmla="*/ 0 w 244"/>
                <a:gd name="T19" fmla="*/ 88 h 192"/>
                <a:gd name="T20" fmla="*/ 8 w 244"/>
                <a:gd name="T21" fmla="*/ 144 h 192"/>
                <a:gd name="T22" fmla="*/ 33 w 244"/>
                <a:gd name="T23" fmla="*/ 176 h 192"/>
                <a:gd name="T24" fmla="*/ 59 w 244"/>
                <a:gd name="T25" fmla="*/ 184 h 192"/>
                <a:gd name="T26" fmla="*/ 67 w 244"/>
                <a:gd name="T27" fmla="*/ 192 h 192"/>
                <a:gd name="T28" fmla="*/ 75 w 244"/>
                <a:gd name="T29" fmla="*/ 192 h 192"/>
                <a:gd name="T30" fmla="*/ 109 w 244"/>
                <a:gd name="T31" fmla="*/ 176 h 192"/>
                <a:gd name="T32" fmla="*/ 134 w 244"/>
                <a:gd name="T33" fmla="*/ 176 h 192"/>
                <a:gd name="T34" fmla="*/ 168 w 244"/>
                <a:gd name="T35" fmla="*/ 136 h 192"/>
                <a:gd name="T36" fmla="*/ 236 w 244"/>
                <a:gd name="T37" fmla="*/ 128 h 192"/>
                <a:gd name="T38" fmla="*/ 244 w 244"/>
                <a:gd name="T39" fmla="*/ 104 h 192"/>
                <a:gd name="T40" fmla="*/ 244 w 244"/>
                <a:gd name="T41" fmla="*/ 64 h 192"/>
                <a:gd name="T42" fmla="*/ 227 w 244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4" name="Freeform 74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5" name="Freeform 75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77 w 244"/>
                <a:gd name="T7" fmla="*/ 0 h 192"/>
                <a:gd name="T8" fmla="*/ 134 w 244"/>
                <a:gd name="T9" fmla="*/ 0 h 192"/>
                <a:gd name="T10" fmla="*/ 75 w 244"/>
                <a:gd name="T11" fmla="*/ 24 h 192"/>
                <a:gd name="T12" fmla="*/ 50 w 244"/>
                <a:gd name="T13" fmla="*/ 32 h 192"/>
                <a:gd name="T14" fmla="*/ 25 w 244"/>
                <a:gd name="T15" fmla="*/ 40 h 192"/>
                <a:gd name="T16" fmla="*/ 16 w 244"/>
                <a:gd name="T17" fmla="*/ 72 h 192"/>
                <a:gd name="T18" fmla="*/ 0 w 244"/>
                <a:gd name="T19" fmla="*/ 64 h 192"/>
                <a:gd name="T20" fmla="*/ 0 w 244"/>
                <a:gd name="T21" fmla="*/ 88 h 192"/>
                <a:gd name="T22" fmla="*/ 8 w 244"/>
                <a:gd name="T23" fmla="*/ 144 h 192"/>
                <a:gd name="T24" fmla="*/ 33 w 244"/>
                <a:gd name="T25" fmla="*/ 176 h 192"/>
                <a:gd name="T26" fmla="*/ 59 w 244"/>
                <a:gd name="T27" fmla="*/ 184 h 192"/>
                <a:gd name="T28" fmla="*/ 67 w 244"/>
                <a:gd name="T29" fmla="*/ 192 h 192"/>
                <a:gd name="T30" fmla="*/ 75 w 244"/>
                <a:gd name="T31" fmla="*/ 192 h 192"/>
                <a:gd name="T32" fmla="*/ 109 w 244"/>
                <a:gd name="T33" fmla="*/ 176 h 192"/>
                <a:gd name="T34" fmla="*/ 134 w 244"/>
                <a:gd name="T35" fmla="*/ 176 h 192"/>
                <a:gd name="T36" fmla="*/ 168 w 244"/>
                <a:gd name="T37" fmla="*/ 136 h 192"/>
                <a:gd name="T38" fmla="*/ 236 w 244"/>
                <a:gd name="T39" fmla="*/ 128 h 192"/>
                <a:gd name="T40" fmla="*/ 244 w 244"/>
                <a:gd name="T41" fmla="*/ 104 h 192"/>
                <a:gd name="T42" fmla="*/ 244 w 244"/>
                <a:gd name="T43" fmla="*/ 64 h 192"/>
                <a:gd name="T44" fmla="*/ 227 w 244"/>
                <a:gd name="T45" fmla="*/ 32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6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7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8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9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0" name="Freeform 80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1" name="Freeform 81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2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3" name="Freeform 83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4" name="Freeform 84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5" name="Freeform 85"/>
            <p:cNvSpPr>
              <a:spLocks/>
            </p:cNvSpPr>
            <p:nvPr/>
          </p:nvSpPr>
          <p:spPr bwMode="auto">
            <a:xfrm>
              <a:off x="4536" y="1976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6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7" name="Freeform 87"/>
            <p:cNvSpPr>
              <a:spLocks/>
            </p:cNvSpPr>
            <p:nvPr/>
          </p:nvSpPr>
          <p:spPr bwMode="auto">
            <a:xfrm>
              <a:off x="4536" y="1968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" name="Freeform 88"/>
            <p:cNvSpPr>
              <a:spLocks/>
            </p:cNvSpPr>
            <p:nvPr/>
          </p:nvSpPr>
          <p:spPr bwMode="auto">
            <a:xfrm>
              <a:off x="4578" y="1792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9" name="Freeform 89"/>
            <p:cNvSpPr>
              <a:spLocks/>
            </p:cNvSpPr>
            <p:nvPr/>
          </p:nvSpPr>
          <p:spPr bwMode="auto">
            <a:xfrm>
              <a:off x="4831" y="2096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0" name="Freeform 90"/>
            <p:cNvSpPr>
              <a:spLocks/>
            </p:cNvSpPr>
            <p:nvPr/>
          </p:nvSpPr>
          <p:spPr bwMode="auto">
            <a:xfrm>
              <a:off x="4578" y="1784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1" name="Freeform 91"/>
            <p:cNvSpPr>
              <a:spLocks/>
            </p:cNvSpPr>
            <p:nvPr/>
          </p:nvSpPr>
          <p:spPr bwMode="auto">
            <a:xfrm>
              <a:off x="4831" y="2088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2" name="Freeform 92"/>
            <p:cNvSpPr>
              <a:spLocks/>
            </p:cNvSpPr>
            <p:nvPr/>
          </p:nvSpPr>
          <p:spPr bwMode="auto">
            <a:xfrm>
              <a:off x="4822" y="1768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110 w 725"/>
                <a:gd name="T51" fmla="*/ 576 h 600"/>
                <a:gd name="T52" fmla="*/ 211 w 725"/>
                <a:gd name="T53" fmla="*/ 544 h 600"/>
                <a:gd name="T54" fmla="*/ 362 w 725"/>
                <a:gd name="T55" fmla="*/ 528 h 600"/>
                <a:gd name="T56" fmla="*/ 421 w 725"/>
                <a:gd name="T57" fmla="*/ 528 h 600"/>
                <a:gd name="T58" fmla="*/ 489 w 725"/>
                <a:gd name="T59" fmla="*/ 544 h 600"/>
                <a:gd name="T60" fmla="*/ 539 w 725"/>
                <a:gd name="T61" fmla="*/ 528 h 600"/>
                <a:gd name="T62" fmla="*/ 632 w 725"/>
                <a:gd name="T63" fmla="*/ 520 h 600"/>
                <a:gd name="T64" fmla="*/ 641 w 725"/>
                <a:gd name="T65" fmla="*/ 424 h 600"/>
                <a:gd name="T66" fmla="*/ 674 w 725"/>
                <a:gd name="T67" fmla="*/ 368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3" name="Freeform 93"/>
            <p:cNvSpPr>
              <a:spLocks/>
            </p:cNvSpPr>
            <p:nvPr/>
          </p:nvSpPr>
          <p:spPr bwMode="auto">
            <a:xfrm>
              <a:off x="4569" y="1600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4" name="Freeform 94"/>
            <p:cNvSpPr>
              <a:spLocks/>
            </p:cNvSpPr>
            <p:nvPr/>
          </p:nvSpPr>
          <p:spPr bwMode="auto">
            <a:xfrm>
              <a:off x="4822" y="1760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93 w 725"/>
                <a:gd name="T51" fmla="*/ 600 h 600"/>
                <a:gd name="T52" fmla="*/ 152 w 725"/>
                <a:gd name="T53" fmla="*/ 552 h 600"/>
                <a:gd name="T54" fmla="*/ 303 w 725"/>
                <a:gd name="T55" fmla="*/ 536 h 600"/>
                <a:gd name="T56" fmla="*/ 396 w 725"/>
                <a:gd name="T57" fmla="*/ 552 h 600"/>
                <a:gd name="T58" fmla="*/ 455 w 725"/>
                <a:gd name="T59" fmla="*/ 528 h 600"/>
                <a:gd name="T60" fmla="*/ 514 w 725"/>
                <a:gd name="T61" fmla="*/ 512 h 600"/>
                <a:gd name="T62" fmla="*/ 582 w 725"/>
                <a:gd name="T63" fmla="*/ 504 h 600"/>
                <a:gd name="T64" fmla="*/ 624 w 725"/>
                <a:gd name="T65" fmla="*/ 488 h 600"/>
                <a:gd name="T66" fmla="*/ 700 w 725"/>
                <a:gd name="T67" fmla="*/ 400 h 600"/>
                <a:gd name="T68" fmla="*/ 657 w 725"/>
                <a:gd name="T69" fmla="*/ 344 h 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5" name="Freeform 95"/>
            <p:cNvSpPr>
              <a:spLocks/>
            </p:cNvSpPr>
            <p:nvPr/>
          </p:nvSpPr>
          <p:spPr bwMode="auto">
            <a:xfrm>
              <a:off x="4569" y="1592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6" name="Freeform 96"/>
            <p:cNvSpPr>
              <a:spLocks/>
            </p:cNvSpPr>
            <p:nvPr/>
          </p:nvSpPr>
          <p:spPr bwMode="auto">
            <a:xfrm>
              <a:off x="4679" y="1392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7" name="Freeform 97"/>
            <p:cNvSpPr>
              <a:spLocks/>
            </p:cNvSpPr>
            <p:nvPr/>
          </p:nvSpPr>
          <p:spPr bwMode="auto">
            <a:xfrm>
              <a:off x="4687" y="-8"/>
              <a:ext cx="1121" cy="2200"/>
            </a:xfrm>
            <a:custGeom>
              <a:avLst/>
              <a:gdLst>
                <a:gd name="T0" fmla="*/ 995 w 1121"/>
                <a:gd name="T1" fmla="*/ 64 h 2200"/>
                <a:gd name="T2" fmla="*/ 1003 w 1121"/>
                <a:gd name="T3" fmla="*/ 160 h 2200"/>
                <a:gd name="T4" fmla="*/ 919 w 1121"/>
                <a:gd name="T5" fmla="*/ 168 h 2200"/>
                <a:gd name="T6" fmla="*/ 877 w 1121"/>
                <a:gd name="T7" fmla="*/ 168 h 2200"/>
                <a:gd name="T8" fmla="*/ 893 w 1121"/>
                <a:gd name="T9" fmla="*/ 88 h 2200"/>
                <a:gd name="T10" fmla="*/ 851 w 1121"/>
                <a:gd name="T11" fmla="*/ 16 h 2200"/>
                <a:gd name="T12" fmla="*/ 700 w 1121"/>
                <a:gd name="T13" fmla="*/ 48 h 2200"/>
                <a:gd name="T14" fmla="*/ 809 w 1121"/>
                <a:gd name="T15" fmla="*/ 176 h 2200"/>
                <a:gd name="T16" fmla="*/ 877 w 1121"/>
                <a:gd name="T17" fmla="*/ 224 h 2200"/>
                <a:gd name="T18" fmla="*/ 851 w 1121"/>
                <a:gd name="T19" fmla="*/ 304 h 2200"/>
                <a:gd name="T20" fmla="*/ 784 w 1121"/>
                <a:gd name="T21" fmla="*/ 328 h 2200"/>
                <a:gd name="T22" fmla="*/ 725 w 1121"/>
                <a:gd name="T23" fmla="*/ 448 h 2200"/>
                <a:gd name="T24" fmla="*/ 818 w 1121"/>
                <a:gd name="T25" fmla="*/ 560 h 2200"/>
                <a:gd name="T26" fmla="*/ 599 w 1121"/>
                <a:gd name="T27" fmla="*/ 568 h 2200"/>
                <a:gd name="T28" fmla="*/ 607 w 1121"/>
                <a:gd name="T29" fmla="*/ 640 h 2200"/>
                <a:gd name="T30" fmla="*/ 700 w 1121"/>
                <a:gd name="T31" fmla="*/ 664 h 2200"/>
                <a:gd name="T32" fmla="*/ 674 w 1121"/>
                <a:gd name="T33" fmla="*/ 712 h 2200"/>
                <a:gd name="T34" fmla="*/ 548 w 1121"/>
                <a:gd name="T35" fmla="*/ 688 h 2200"/>
                <a:gd name="T36" fmla="*/ 447 w 1121"/>
                <a:gd name="T37" fmla="*/ 592 h 2200"/>
                <a:gd name="T38" fmla="*/ 430 w 1121"/>
                <a:gd name="T39" fmla="*/ 512 h 2200"/>
                <a:gd name="T40" fmla="*/ 253 w 1121"/>
                <a:gd name="T41" fmla="*/ 424 h 2200"/>
                <a:gd name="T42" fmla="*/ 396 w 1121"/>
                <a:gd name="T43" fmla="*/ 440 h 2200"/>
                <a:gd name="T44" fmla="*/ 658 w 1121"/>
                <a:gd name="T45" fmla="*/ 416 h 2200"/>
                <a:gd name="T46" fmla="*/ 717 w 1121"/>
                <a:gd name="T47" fmla="*/ 288 h 2200"/>
                <a:gd name="T48" fmla="*/ 599 w 1121"/>
                <a:gd name="T49" fmla="*/ 192 h 2200"/>
                <a:gd name="T50" fmla="*/ 304 w 1121"/>
                <a:gd name="T51" fmla="*/ 128 h 2200"/>
                <a:gd name="T52" fmla="*/ 186 w 1121"/>
                <a:gd name="T53" fmla="*/ 96 h 2200"/>
                <a:gd name="T54" fmla="*/ 110 w 1121"/>
                <a:gd name="T55" fmla="*/ 112 h 2200"/>
                <a:gd name="T56" fmla="*/ 42 w 1121"/>
                <a:gd name="T57" fmla="*/ 176 h 2200"/>
                <a:gd name="T58" fmla="*/ 26 w 1121"/>
                <a:gd name="T59" fmla="*/ 336 h 2200"/>
                <a:gd name="T60" fmla="*/ 93 w 1121"/>
                <a:gd name="T61" fmla="*/ 448 h 2200"/>
                <a:gd name="T62" fmla="*/ 169 w 1121"/>
                <a:gd name="T63" fmla="*/ 656 h 2200"/>
                <a:gd name="T64" fmla="*/ 287 w 1121"/>
                <a:gd name="T65" fmla="*/ 808 h 2200"/>
                <a:gd name="T66" fmla="*/ 388 w 1121"/>
                <a:gd name="T67" fmla="*/ 944 h 2200"/>
                <a:gd name="T68" fmla="*/ 287 w 1121"/>
                <a:gd name="T69" fmla="*/ 1152 h 2200"/>
                <a:gd name="T70" fmla="*/ 304 w 1121"/>
                <a:gd name="T71" fmla="*/ 1264 h 2200"/>
                <a:gd name="T72" fmla="*/ 396 w 1121"/>
                <a:gd name="T73" fmla="*/ 1296 h 2200"/>
                <a:gd name="T74" fmla="*/ 346 w 1121"/>
                <a:gd name="T75" fmla="*/ 1312 h 2200"/>
                <a:gd name="T76" fmla="*/ 287 w 1121"/>
                <a:gd name="T77" fmla="*/ 1368 h 2200"/>
                <a:gd name="T78" fmla="*/ 287 w 1121"/>
                <a:gd name="T79" fmla="*/ 1408 h 2200"/>
                <a:gd name="T80" fmla="*/ 329 w 1121"/>
                <a:gd name="T81" fmla="*/ 1568 h 2200"/>
                <a:gd name="T82" fmla="*/ 354 w 1121"/>
                <a:gd name="T83" fmla="*/ 1680 h 2200"/>
                <a:gd name="T84" fmla="*/ 413 w 1121"/>
                <a:gd name="T85" fmla="*/ 1768 h 2200"/>
                <a:gd name="T86" fmla="*/ 481 w 1121"/>
                <a:gd name="T87" fmla="*/ 1776 h 2200"/>
                <a:gd name="T88" fmla="*/ 573 w 1121"/>
                <a:gd name="T89" fmla="*/ 1776 h 2200"/>
                <a:gd name="T90" fmla="*/ 649 w 1121"/>
                <a:gd name="T91" fmla="*/ 1840 h 2200"/>
                <a:gd name="T92" fmla="*/ 683 w 1121"/>
                <a:gd name="T93" fmla="*/ 1904 h 2200"/>
                <a:gd name="T94" fmla="*/ 767 w 1121"/>
                <a:gd name="T95" fmla="*/ 1960 h 2200"/>
                <a:gd name="T96" fmla="*/ 843 w 1121"/>
                <a:gd name="T97" fmla="*/ 2024 h 2200"/>
                <a:gd name="T98" fmla="*/ 767 w 1121"/>
                <a:gd name="T99" fmla="*/ 2072 h 2200"/>
                <a:gd name="T100" fmla="*/ 809 w 1121"/>
                <a:gd name="T101" fmla="*/ 2136 h 2200"/>
                <a:gd name="T102" fmla="*/ 877 w 1121"/>
                <a:gd name="T103" fmla="*/ 2128 h 2200"/>
                <a:gd name="T104" fmla="*/ 1011 w 1121"/>
                <a:gd name="T105" fmla="*/ 2112 h 2200"/>
                <a:gd name="T106" fmla="*/ 1054 w 1121"/>
                <a:gd name="T107" fmla="*/ 2192 h 2200"/>
                <a:gd name="T108" fmla="*/ 1113 w 1121"/>
                <a:gd name="T109" fmla="*/ 1360 h 2200"/>
                <a:gd name="T110" fmla="*/ 1014 w 1121"/>
                <a:gd name="T111" fmla="*/ 13 h 22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21" h="2200">
                  <a:moveTo>
                    <a:pt x="1014" y="13"/>
                  </a:moveTo>
                  <a:lnTo>
                    <a:pt x="1011" y="6"/>
                  </a:lnTo>
                  <a:lnTo>
                    <a:pt x="995" y="64"/>
                  </a:lnTo>
                  <a:lnTo>
                    <a:pt x="1011" y="112"/>
                  </a:lnTo>
                  <a:lnTo>
                    <a:pt x="1011" y="136"/>
                  </a:lnTo>
                  <a:lnTo>
                    <a:pt x="1003" y="160"/>
                  </a:lnTo>
                  <a:lnTo>
                    <a:pt x="961" y="184"/>
                  </a:lnTo>
                  <a:lnTo>
                    <a:pt x="936" y="184"/>
                  </a:lnTo>
                  <a:lnTo>
                    <a:pt x="919" y="168"/>
                  </a:lnTo>
                  <a:lnTo>
                    <a:pt x="902" y="160"/>
                  </a:lnTo>
                  <a:lnTo>
                    <a:pt x="893" y="168"/>
                  </a:lnTo>
                  <a:lnTo>
                    <a:pt x="877" y="168"/>
                  </a:lnTo>
                  <a:lnTo>
                    <a:pt x="877" y="144"/>
                  </a:lnTo>
                  <a:lnTo>
                    <a:pt x="877" y="112"/>
                  </a:lnTo>
                  <a:lnTo>
                    <a:pt x="893" y="88"/>
                  </a:lnTo>
                  <a:lnTo>
                    <a:pt x="902" y="64"/>
                  </a:lnTo>
                  <a:lnTo>
                    <a:pt x="893" y="48"/>
                  </a:lnTo>
                  <a:lnTo>
                    <a:pt x="851" y="16"/>
                  </a:lnTo>
                  <a:lnTo>
                    <a:pt x="801" y="24"/>
                  </a:lnTo>
                  <a:lnTo>
                    <a:pt x="750" y="40"/>
                  </a:lnTo>
                  <a:lnTo>
                    <a:pt x="700" y="48"/>
                  </a:lnTo>
                  <a:lnTo>
                    <a:pt x="742" y="64"/>
                  </a:lnTo>
                  <a:lnTo>
                    <a:pt x="784" y="88"/>
                  </a:lnTo>
                  <a:lnTo>
                    <a:pt x="809" y="176"/>
                  </a:lnTo>
                  <a:lnTo>
                    <a:pt x="818" y="200"/>
                  </a:lnTo>
                  <a:lnTo>
                    <a:pt x="843" y="200"/>
                  </a:lnTo>
                  <a:lnTo>
                    <a:pt x="877" y="224"/>
                  </a:lnTo>
                  <a:lnTo>
                    <a:pt x="902" y="264"/>
                  </a:lnTo>
                  <a:lnTo>
                    <a:pt x="910" y="312"/>
                  </a:lnTo>
                  <a:lnTo>
                    <a:pt x="851" y="304"/>
                  </a:lnTo>
                  <a:lnTo>
                    <a:pt x="801" y="312"/>
                  </a:lnTo>
                  <a:lnTo>
                    <a:pt x="784" y="320"/>
                  </a:lnTo>
                  <a:lnTo>
                    <a:pt x="784" y="328"/>
                  </a:lnTo>
                  <a:lnTo>
                    <a:pt x="776" y="360"/>
                  </a:lnTo>
                  <a:lnTo>
                    <a:pt x="750" y="400"/>
                  </a:lnTo>
                  <a:lnTo>
                    <a:pt x="725" y="448"/>
                  </a:lnTo>
                  <a:lnTo>
                    <a:pt x="717" y="480"/>
                  </a:lnTo>
                  <a:lnTo>
                    <a:pt x="733" y="496"/>
                  </a:lnTo>
                  <a:lnTo>
                    <a:pt x="818" y="560"/>
                  </a:lnTo>
                  <a:lnTo>
                    <a:pt x="750" y="584"/>
                  </a:lnTo>
                  <a:lnTo>
                    <a:pt x="666" y="584"/>
                  </a:lnTo>
                  <a:lnTo>
                    <a:pt x="599" y="568"/>
                  </a:lnTo>
                  <a:lnTo>
                    <a:pt x="582" y="584"/>
                  </a:lnTo>
                  <a:lnTo>
                    <a:pt x="573" y="608"/>
                  </a:lnTo>
                  <a:lnTo>
                    <a:pt x="607" y="640"/>
                  </a:lnTo>
                  <a:lnTo>
                    <a:pt x="658" y="648"/>
                  </a:lnTo>
                  <a:lnTo>
                    <a:pt x="683" y="648"/>
                  </a:lnTo>
                  <a:lnTo>
                    <a:pt x="700" y="664"/>
                  </a:lnTo>
                  <a:lnTo>
                    <a:pt x="700" y="680"/>
                  </a:lnTo>
                  <a:lnTo>
                    <a:pt x="683" y="704"/>
                  </a:lnTo>
                  <a:lnTo>
                    <a:pt x="674" y="712"/>
                  </a:lnTo>
                  <a:lnTo>
                    <a:pt x="649" y="712"/>
                  </a:lnTo>
                  <a:lnTo>
                    <a:pt x="599" y="696"/>
                  </a:lnTo>
                  <a:lnTo>
                    <a:pt x="548" y="688"/>
                  </a:lnTo>
                  <a:lnTo>
                    <a:pt x="523" y="680"/>
                  </a:lnTo>
                  <a:lnTo>
                    <a:pt x="506" y="664"/>
                  </a:lnTo>
                  <a:lnTo>
                    <a:pt x="447" y="592"/>
                  </a:lnTo>
                  <a:lnTo>
                    <a:pt x="438" y="552"/>
                  </a:lnTo>
                  <a:lnTo>
                    <a:pt x="438" y="536"/>
                  </a:lnTo>
                  <a:lnTo>
                    <a:pt x="430" y="512"/>
                  </a:lnTo>
                  <a:lnTo>
                    <a:pt x="380" y="496"/>
                  </a:lnTo>
                  <a:lnTo>
                    <a:pt x="337" y="480"/>
                  </a:lnTo>
                  <a:lnTo>
                    <a:pt x="253" y="424"/>
                  </a:lnTo>
                  <a:lnTo>
                    <a:pt x="287" y="424"/>
                  </a:lnTo>
                  <a:lnTo>
                    <a:pt x="321" y="440"/>
                  </a:lnTo>
                  <a:lnTo>
                    <a:pt x="396" y="440"/>
                  </a:lnTo>
                  <a:lnTo>
                    <a:pt x="565" y="448"/>
                  </a:lnTo>
                  <a:lnTo>
                    <a:pt x="624" y="432"/>
                  </a:lnTo>
                  <a:lnTo>
                    <a:pt x="658" y="416"/>
                  </a:lnTo>
                  <a:lnTo>
                    <a:pt x="683" y="384"/>
                  </a:lnTo>
                  <a:lnTo>
                    <a:pt x="708" y="320"/>
                  </a:lnTo>
                  <a:lnTo>
                    <a:pt x="717" y="288"/>
                  </a:lnTo>
                  <a:lnTo>
                    <a:pt x="708" y="256"/>
                  </a:lnTo>
                  <a:lnTo>
                    <a:pt x="666" y="208"/>
                  </a:lnTo>
                  <a:lnTo>
                    <a:pt x="599" y="192"/>
                  </a:lnTo>
                  <a:lnTo>
                    <a:pt x="447" y="152"/>
                  </a:lnTo>
                  <a:lnTo>
                    <a:pt x="371" y="128"/>
                  </a:lnTo>
                  <a:lnTo>
                    <a:pt x="304" y="128"/>
                  </a:lnTo>
                  <a:lnTo>
                    <a:pt x="152" y="128"/>
                  </a:lnTo>
                  <a:lnTo>
                    <a:pt x="177" y="104"/>
                  </a:lnTo>
                  <a:lnTo>
                    <a:pt x="186" y="96"/>
                  </a:lnTo>
                  <a:lnTo>
                    <a:pt x="169" y="88"/>
                  </a:lnTo>
                  <a:lnTo>
                    <a:pt x="127" y="80"/>
                  </a:lnTo>
                  <a:lnTo>
                    <a:pt x="110" y="112"/>
                  </a:lnTo>
                  <a:lnTo>
                    <a:pt x="76" y="120"/>
                  </a:lnTo>
                  <a:lnTo>
                    <a:pt x="76" y="144"/>
                  </a:lnTo>
                  <a:lnTo>
                    <a:pt x="42" y="176"/>
                  </a:lnTo>
                  <a:lnTo>
                    <a:pt x="9" y="224"/>
                  </a:lnTo>
                  <a:lnTo>
                    <a:pt x="0" y="272"/>
                  </a:lnTo>
                  <a:lnTo>
                    <a:pt x="26" y="336"/>
                  </a:lnTo>
                  <a:lnTo>
                    <a:pt x="68" y="352"/>
                  </a:lnTo>
                  <a:lnTo>
                    <a:pt x="110" y="392"/>
                  </a:lnTo>
                  <a:lnTo>
                    <a:pt x="93" y="448"/>
                  </a:lnTo>
                  <a:lnTo>
                    <a:pt x="144" y="544"/>
                  </a:lnTo>
                  <a:lnTo>
                    <a:pt x="211" y="608"/>
                  </a:lnTo>
                  <a:lnTo>
                    <a:pt x="169" y="656"/>
                  </a:lnTo>
                  <a:lnTo>
                    <a:pt x="177" y="712"/>
                  </a:lnTo>
                  <a:lnTo>
                    <a:pt x="245" y="752"/>
                  </a:lnTo>
                  <a:lnTo>
                    <a:pt x="287" y="808"/>
                  </a:lnTo>
                  <a:lnTo>
                    <a:pt x="270" y="856"/>
                  </a:lnTo>
                  <a:lnTo>
                    <a:pt x="337" y="896"/>
                  </a:lnTo>
                  <a:lnTo>
                    <a:pt x="388" y="944"/>
                  </a:lnTo>
                  <a:lnTo>
                    <a:pt x="380" y="1008"/>
                  </a:lnTo>
                  <a:lnTo>
                    <a:pt x="337" y="1080"/>
                  </a:lnTo>
                  <a:lnTo>
                    <a:pt x="287" y="1152"/>
                  </a:lnTo>
                  <a:lnTo>
                    <a:pt x="262" y="1248"/>
                  </a:lnTo>
                  <a:lnTo>
                    <a:pt x="278" y="1232"/>
                  </a:lnTo>
                  <a:lnTo>
                    <a:pt x="304" y="1264"/>
                  </a:lnTo>
                  <a:lnTo>
                    <a:pt x="346" y="1280"/>
                  </a:lnTo>
                  <a:lnTo>
                    <a:pt x="396" y="1288"/>
                  </a:lnTo>
                  <a:lnTo>
                    <a:pt x="396" y="1296"/>
                  </a:lnTo>
                  <a:lnTo>
                    <a:pt x="388" y="1304"/>
                  </a:lnTo>
                  <a:lnTo>
                    <a:pt x="363" y="1312"/>
                  </a:lnTo>
                  <a:lnTo>
                    <a:pt x="346" y="1312"/>
                  </a:lnTo>
                  <a:lnTo>
                    <a:pt x="337" y="1336"/>
                  </a:lnTo>
                  <a:lnTo>
                    <a:pt x="287" y="1344"/>
                  </a:lnTo>
                  <a:lnTo>
                    <a:pt x="287" y="1368"/>
                  </a:lnTo>
                  <a:lnTo>
                    <a:pt x="287" y="1392"/>
                  </a:lnTo>
                  <a:lnTo>
                    <a:pt x="278" y="1392"/>
                  </a:lnTo>
                  <a:lnTo>
                    <a:pt x="287" y="1408"/>
                  </a:lnTo>
                  <a:lnTo>
                    <a:pt x="287" y="1456"/>
                  </a:lnTo>
                  <a:lnTo>
                    <a:pt x="287" y="1520"/>
                  </a:lnTo>
                  <a:lnTo>
                    <a:pt x="329" y="1568"/>
                  </a:lnTo>
                  <a:lnTo>
                    <a:pt x="312" y="1632"/>
                  </a:lnTo>
                  <a:lnTo>
                    <a:pt x="346" y="1640"/>
                  </a:lnTo>
                  <a:lnTo>
                    <a:pt x="354" y="1680"/>
                  </a:lnTo>
                  <a:lnTo>
                    <a:pt x="388" y="1712"/>
                  </a:lnTo>
                  <a:lnTo>
                    <a:pt x="413" y="1776"/>
                  </a:lnTo>
                  <a:lnTo>
                    <a:pt x="413" y="1768"/>
                  </a:lnTo>
                  <a:lnTo>
                    <a:pt x="438" y="1768"/>
                  </a:lnTo>
                  <a:lnTo>
                    <a:pt x="464" y="1784"/>
                  </a:lnTo>
                  <a:lnTo>
                    <a:pt x="481" y="1776"/>
                  </a:lnTo>
                  <a:lnTo>
                    <a:pt x="514" y="1784"/>
                  </a:lnTo>
                  <a:lnTo>
                    <a:pt x="531" y="1800"/>
                  </a:lnTo>
                  <a:lnTo>
                    <a:pt x="573" y="1776"/>
                  </a:lnTo>
                  <a:lnTo>
                    <a:pt x="607" y="1784"/>
                  </a:lnTo>
                  <a:lnTo>
                    <a:pt x="641" y="1808"/>
                  </a:lnTo>
                  <a:lnTo>
                    <a:pt x="649" y="1840"/>
                  </a:lnTo>
                  <a:lnTo>
                    <a:pt x="649" y="1872"/>
                  </a:lnTo>
                  <a:lnTo>
                    <a:pt x="683" y="1888"/>
                  </a:lnTo>
                  <a:lnTo>
                    <a:pt x="683" y="1904"/>
                  </a:lnTo>
                  <a:lnTo>
                    <a:pt x="717" y="1928"/>
                  </a:lnTo>
                  <a:lnTo>
                    <a:pt x="759" y="1936"/>
                  </a:lnTo>
                  <a:lnTo>
                    <a:pt x="767" y="1960"/>
                  </a:lnTo>
                  <a:lnTo>
                    <a:pt x="835" y="1976"/>
                  </a:lnTo>
                  <a:lnTo>
                    <a:pt x="860" y="2000"/>
                  </a:lnTo>
                  <a:lnTo>
                    <a:pt x="843" y="2024"/>
                  </a:lnTo>
                  <a:lnTo>
                    <a:pt x="826" y="2040"/>
                  </a:lnTo>
                  <a:lnTo>
                    <a:pt x="776" y="2048"/>
                  </a:lnTo>
                  <a:lnTo>
                    <a:pt x="767" y="2072"/>
                  </a:lnTo>
                  <a:lnTo>
                    <a:pt x="792" y="2088"/>
                  </a:lnTo>
                  <a:lnTo>
                    <a:pt x="792" y="2112"/>
                  </a:lnTo>
                  <a:lnTo>
                    <a:pt x="809" y="2136"/>
                  </a:lnTo>
                  <a:lnTo>
                    <a:pt x="835" y="2168"/>
                  </a:lnTo>
                  <a:lnTo>
                    <a:pt x="868" y="2168"/>
                  </a:lnTo>
                  <a:lnTo>
                    <a:pt x="877" y="2128"/>
                  </a:lnTo>
                  <a:lnTo>
                    <a:pt x="910" y="2128"/>
                  </a:lnTo>
                  <a:lnTo>
                    <a:pt x="969" y="2096"/>
                  </a:lnTo>
                  <a:lnTo>
                    <a:pt x="1011" y="2112"/>
                  </a:lnTo>
                  <a:lnTo>
                    <a:pt x="1054" y="2136"/>
                  </a:lnTo>
                  <a:lnTo>
                    <a:pt x="1037" y="2152"/>
                  </a:lnTo>
                  <a:lnTo>
                    <a:pt x="1054" y="2192"/>
                  </a:lnTo>
                  <a:lnTo>
                    <a:pt x="1079" y="2200"/>
                  </a:lnTo>
                  <a:lnTo>
                    <a:pt x="1113" y="2200"/>
                  </a:lnTo>
                  <a:lnTo>
                    <a:pt x="1113" y="1360"/>
                  </a:lnTo>
                  <a:lnTo>
                    <a:pt x="1121" y="0"/>
                  </a:lnTo>
                  <a:lnTo>
                    <a:pt x="1116" y="8"/>
                  </a:lnTo>
                  <a:lnTo>
                    <a:pt x="1014" y="13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8" name="Freeform 98"/>
            <p:cNvSpPr>
              <a:spLocks/>
            </p:cNvSpPr>
            <p:nvPr/>
          </p:nvSpPr>
          <p:spPr bwMode="auto">
            <a:xfrm>
              <a:off x="4679" y="1384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9" name="Freeform 99"/>
            <p:cNvSpPr>
              <a:spLocks/>
            </p:cNvSpPr>
            <p:nvPr/>
          </p:nvSpPr>
          <p:spPr bwMode="auto">
            <a:xfrm>
              <a:off x="4687" y="2"/>
              <a:ext cx="1115" cy="2190"/>
            </a:xfrm>
            <a:custGeom>
              <a:avLst/>
              <a:gdLst>
                <a:gd name="T0" fmla="*/ 1011 w 1115"/>
                <a:gd name="T1" fmla="*/ 102 h 2190"/>
                <a:gd name="T2" fmla="*/ 961 w 1115"/>
                <a:gd name="T3" fmla="*/ 174 h 2190"/>
                <a:gd name="T4" fmla="*/ 902 w 1115"/>
                <a:gd name="T5" fmla="*/ 150 h 2190"/>
                <a:gd name="T6" fmla="*/ 877 w 1115"/>
                <a:gd name="T7" fmla="*/ 134 h 2190"/>
                <a:gd name="T8" fmla="*/ 902 w 1115"/>
                <a:gd name="T9" fmla="*/ 54 h 2190"/>
                <a:gd name="T10" fmla="*/ 801 w 1115"/>
                <a:gd name="T11" fmla="*/ 14 h 2190"/>
                <a:gd name="T12" fmla="*/ 742 w 1115"/>
                <a:gd name="T13" fmla="*/ 54 h 2190"/>
                <a:gd name="T14" fmla="*/ 818 w 1115"/>
                <a:gd name="T15" fmla="*/ 190 h 2190"/>
                <a:gd name="T16" fmla="*/ 902 w 1115"/>
                <a:gd name="T17" fmla="*/ 254 h 2190"/>
                <a:gd name="T18" fmla="*/ 801 w 1115"/>
                <a:gd name="T19" fmla="*/ 302 h 2190"/>
                <a:gd name="T20" fmla="*/ 776 w 1115"/>
                <a:gd name="T21" fmla="*/ 350 h 2190"/>
                <a:gd name="T22" fmla="*/ 717 w 1115"/>
                <a:gd name="T23" fmla="*/ 470 h 2190"/>
                <a:gd name="T24" fmla="*/ 750 w 1115"/>
                <a:gd name="T25" fmla="*/ 574 h 2190"/>
                <a:gd name="T26" fmla="*/ 582 w 1115"/>
                <a:gd name="T27" fmla="*/ 574 h 2190"/>
                <a:gd name="T28" fmla="*/ 658 w 1115"/>
                <a:gd name="T29" fmla="*/ 638 h 2190"/>
                <a:gd name="T30" fmla="*/ 700 w 1115"/>
                <a:gd name="T31" fmla="*/ 670 h 2190"/>
                <a:gd name="T32" fmla="*/ 649 w 1115"/>
                <a:gd name="T33" fmla="*/ 702 h 2190"/>
                <a:gd name="T34" fmla="*/ 523 w 1115"/>
                <a:gd name="T35" fmla="*/ 670 h 2190"/>
                <a:gd name="T36" fmla="*/ 438 w 1115"/>
                <a:gd name="T37" fmla="*/ 542 h 2190"/>
                <a:gd name="T38" fmla="*/ 380 w 1115"/>
                <a:gd name="T39" fmla="*/ 486 h 2190"/>
                <a:gd name="T40" fmla="*/ 287 w 1115"/>
                <a:gd name="T41" fmla="*/ 414 h 2190"/>
                <a:gd name="T42" fmla="*/ 565 w 1115"/>
                <a:gd name="T43" fmla="*/ 438 h 2190"/>
                <a:gd name="T44" fmla="*/ 683 w 1115"/>
                <a:gd name="T45" fmla="*/ 374 h 2190"/>
                <a:gd name="T46" fmla="*/ 708 w 1115"/>
                <a:gd name="T47" fmla="*/ 246 h 2190"/>
                <a:gd name="T48" fmla="*/ 447 w 1115"/>
                <a:gd name="T49" fmla="*/ 142 h 2190"/>
                <a:gd name="T50" fmla="*/ 152 w 1115"/>
                <a:gd name="T51" fmla="*/ 118 h 2190"/>
                <a:gd name="T52" fmla="*/ 169 w 1115"/>
                <a:gd name="T53" fmla="*/ 78 h 2190"/>
                <a:gd name="T54" fmla="*/ 76 w 1115"/>
                <a:gd name="T55" fmla="*/ 110 h 2190"/>
                <a:gd name="T56" fmla="*/ 9 w 1115"/>
                <a:gd name="T57" fmla="*/ 214 h 2190"/>
                <a:gd name="T58" fmla="*/ 68 w 1115"/>
                <a:gd name="T59" fmla="*/ 342 h 2190"/>
                <a:gd name="T60" fmla="*/ 144 w 1115"/>
                <a:gd name="T61" fmla="*/ 534 h 2190"/>
                <a:gd name="T62" fmla="*/ 177 w 1115"/>
                <a:gd name="T63" fmla="*/ 702 h 2190"/>
                <a:gd name="T64" fmla="*/ 270 w 1115"/>
                <a:gd name="T65" fmla="*/ 846 h 2190"/>
                <a:gd name="T66" fmla="*/ 380 w 1115"/>
                <a:gd name="T67" fmla="*/ 998 h 2190"/>
                <a:gd name="T68" fmla="*/ 262 w 1115"/>
                <a:gd name="T69" fmla="*/ 1238 h 2190"/>
                <a:gd name="T70" fmla="*/ 346 w 1115"/>
                <a:gd name="T71" fmla="*/ 1270 h 2190"/>
                <a:gd name="T72" fmla="*/ 388 w 1115"/>
                <a:gd name="T73" fmla="*/ 1294 h 2190"/>
                <a:gd name="T74" fmla="*/ 337 w 1115"/>
                <a:gd name="T75" fmla="*/ 1326 h 2190"/>
                <a:gd name="T76" fmla="*/ 287 w 1115"/>
                <a:gd name="T77" fmla="*/ 1382 h 2190"/>
                <a:gd name="T78" fmla="*/ 287 w 1115"/>
                <a:gd name="T79" fmla="*/ 1446 h 2190"/>
                <a:gd name="T80" fmla="*/ 312 w 1115"/>
                <a:gd name="T81" fmla="*/ 1622 h 2190"/>
                <a:gd name="T82" fmla="*/ 388 w 1115"/>
                <a:gd name="T83" fmla="*/ 1702 h 2190"/>
                <a:gd name="T84" fmla="*/ 438 w 1115"/>
                <a:gd name="T85" fmla="*/ 1758 h 2190"/>
                <a:gd name="T86" fmla="*/ 514 w 1115"/>
                <a:gd name="T87" fmla="*/ 1774 h 2190"/>
                <a:gd name="T88" fmla="*/ 607 w 1115"/>
                <a:gd name="T89" fmla="*/ 1774 h 2190"/>
                <a:gd name="T90" fmla="*/ 649 w 1115"/>
                <a:gd name="T91" fmla="*/ 1862 h 2190"/>
                <a:gd name="T92" fmla="*/ 717 w 1115"/>
                <a:gd name="T93" fmla="*/ 1918 h 2190"/>
                <a:gd name="T94" fmla="*/ 835 w 1115"/>
                <a:gd name="T95" fmla="*/ 1966 h 2190"/>
                <a:gd name="T96" fmla="*/ 826 w 1115"/>
                <a:gd name="T97" fmla="*/ 2030 h 2190"/>
                <a:gd name="T98" fmla="*/ 792 w 1115"/>
                <a:gd name="T99" fmla="*/ 2078 h 2190"/>
                <a:gd name="T100" fmla="*/ 835 w 1115"/>
                <a:gd name="T101" fmla="*/ 2158 h 2190"/>
                <a:gd name="T102" fmla="*/ 877 w 1115"/>
                <a:gd name="T103" fmla="*/ 2118 h 2190"/>
                <a:gd name="T104" fmla="*/ 1011 w 1115"/>
                <a:gd name="T105" fmla="*/ 2102 h 2190"/>
                <a:gd name="T106" fmla="*/ 1054 w 1115"/>
                <a:gd name="T107" fmla="*/ 2182 h 2190"/>
                <a:gd name="T108" fmla="*/ 1115 w 1115"/>
                <a:gd name="T109" fmla="*/ 0 h 21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15" h="2190">
                  <a:moveTo>
                    <a:pt x="1011" y="0"/>
                  </a:moveTo>
                  <a:lnTo>
                    <a:pt x="995" y="54"/>
                  </a:lnTo>
                  <a:lnTo>
                    <a:pt x="1011" y="102"/>
                  </a:lnTo>
                  <a:lnTo>
                    <a:pt x="1011" y="126"/>
                  </a:lnTo>
                  <a:lnTo>
                    <a:pt x="1003" y="150"/>
                  </a:lnTo>
                  <a:lnTo>
                    <a:pt x="961" y="174"/>
                  </a:lnTo>
                  <a:lnTo>
                    <a:pt x="936" y="174"/>
                  </a:lnTo>
                  <a:lnTo>
                    <a:pt x="919" y="158"/>
                  </a:lnTo>
                  <a:lnTo>
                    <a:pt x="902" y="150"/>
                  </a:lnTo>
                  <a:lnTo>
                    <a:pt x="893" y="158"/>
                  </a:lnTo>
                  <a:lnTo>
                    <a:pt x="877" y="158"/>
                  </a:lnTo>
                  <a:lnTo>
                    <a:pt x="877" y="134"/>
                  </a:lnTo>
                  <a:lnTo>
                    <a:pt x="877" y="102"/>
                  </a:lnTo>
                  <a:lnTo>
                    <a:pt x="893" y="78"/>
                  </a:lnTo>
                  <a:lnTo>
                    <a:pt x="902" y="54"/>
                  </a:lnTo>
                  <a:lnTo>
                    <a:pt x="893" y="38"/>
                  </a:lnTo>
                  <a:lnTo>
                    <a:pt x="851" y="6"/>
                  </a:lnTo>
                  <a:lnTo>
                    <a:pt x="801" y="14"/>
                  </a:lnTo>
                  <a:lnTo>
                    <a:pt x="750" y="30"/>
                  </a:lnTo>
                  <a:lnTo>
                    <a:pt x="700" y="38"/>
                  </a:lnTo>
                  <a:lnTo>
                    <a:pt x="742" y="54"/>
                  </a:lnTo>
                  <a:lnTo>
                    <a:pt x="784" y="78"/>
                  </a:lnTo>
                  <a:lnTo>
                    <a:pt x="809" y="166"/>
                  </a:lnTo>
                  <a:lnTo>
                    <a:pt x="818" y="190"/>
                  </a:lnTo>
                  <a:lnTo>
                    <a:pt x="843" y="190"/>
                  </a:lnTo>
                  <a:lnTo>
                    <a:pt x="877" y="214"/>
                  </a:lnTo>
                  <a:lnTo>
                    <a:pt x="902" y="254"/>
                  </a:lnTo>
                  <a:lnTo>
                    <a:pt x="910" y="302"/>
                  </a:lnTo>
                  <a:lnTo>
                    <a:pt x="851" y="294"/>
                  </a:lnTo>
                  <a:lnTo>
                    <a:pt x="801" y="302"/>
                  </a:lnTo>
                  <a:lnTo>
                    <a:pt x="784" y="310"/>
                  </a:lnTo>
                  <a:lnTo>
                    <a:pt x="784" y="318"/>
                  </a:lnTo>
                  <a:lnTo>
                    <a:pt x="776" y="350"/>
                  </a:lnTo>
                  <a:lnTo>
                    <a:pt x="750" y="390"/>
                  </a:lnTo>
                  <a:lnTo>
                    <a:pt x="725" y="438"/>
                  </a:lnTo>
                  <a:lnTo>
                    <a:pt x="717" y="470"/>
                  </a:lnTo>
                  <a:lnTo>
                    <a:pt x="733" y="486"/>
                  </a:lnTo>
                  <a:lnTo>
                    <a:pt x="818" y="550"/>
                  </a:lnTo>
                  <a:lnTo>
                    <a:pt x="750" y="574"/>
                  </a:lnTo>
                  <a:lnTo>
                    <a:pt x="666" y="574"/>
                  </a:lnTo>
                  <a:lnTo>
                    <a:pt x="599" y="558"/>
                  </a:lnTo>
                  <a:lnTo>
                    <a:pt x="582" y="574"/>
                  </a:lnTo>
                  <a:lnTo>
                    <a:pt x="573" y="598"/>
                  </a:lnTo>
                  <a:lnTo>
                    <a:pt x="607" y="630"/>
                  </a:lnTo>
                  <a:lnTo>
                    <a:pt x="658" y="638"/>
                  </a:lnTo>
                  <a:lnTo>
                    <a:pt x="683" y="638"/>
                  </a:lnTo>
                  <a:lnTo>
                    <a:pt x="700" y="654"/>
                  </a:lnTo>
                  <a:lnTo>
                    <a:pt x="700" y="670"/>
                  </a:lnTo>
                  <a:lnTo>
                    <a:pt x="683" y="694"/>
                  </a:lnTo>
                  <a:lnTo>
                    <a:pt x="674" y="702"/>
                  </a:lnTo>
                  <a:lnTo>
                    <a:pt x="649" y="702"/>
                  </a:lnTo>
                  <a:lnTo>
                    <a:pt x="599" y="686"/>
                  </a:lnTo>
                  <a:lnTo>
                    <a:pt x="548" y="678"/>
                  </a:lnTo>
                  <a:lnTo>
                    <a:pt x="523" y="670"/>
                  </a:lnTo>
                  <a:lnTo>
                    <a:pt x="506" y="654"/>
                  </a:lnTo>
                  <a:lnTo>
                    <a:pt x="447" y="582"/>
                  </a:lnTo>
                  <a:lnTo>
                    <a:pt x="438" y="542"/>
                  </a:lnTo>
                  <a:lnTo>
                    <a:pt x="438" y="526"/>
                  </a:lnTo>
                  <a:lnTo>
                    <a:pt x="430" y="502"/>
                  </a:lnTo>
                  <a:lnTo>
                    <a:pt x="380" y="486"/>
                  </a:lnTo>
                  <a:lnTo>
                    <a:pt x="337" y="470"/>
                  </a:lnTo>
                  <a:lnTo>
                    <a:pt x="253" y="414"/>
                  </a:lnTo>
                  <a:lnTo>
                    <a:pt x="287" y="414"/>
                  </a:lnTo>
                  <a:lnTo>
                    <a:pt x="321" y="430"/>
                  </a:lnTo>
                  <a:lnTo>
                    <a:pt x="396" y="430"/>
                  </a:lnTo>
                  <a:lnTo>
                    <a:pt x="565" y="438"/>
                  </a:lnTo>
                  <a:lnTo>
                    <a:pt x="624" y="422"/>
                  </a:lnTo>
                  <a:lnTo>
                    <a:pt x="658" y="406"/>
                  </a:lnTo>
                  <a:lnTo>
                    <a:pt x="683" y="374"/>
                  </a:lnTo>
                  <a:lnTo>
                    <a:pt x="708" y="310"/>
                  </a:lnTo>
                  <a:lnTo>
                    <a:pt x="717" y="278"/>
                  </a:lnTo>
                  <a:lnTo>
                    <a:pt x="708" y="246"/>
                  </a:lnTo>
                  <a:lnTo>
                    <a:pt x="666" y="198"/>
                  </a:lnTo>
                  <a:lnTo>
                    <a:pt x="599" y="182"/>
                  </a:lnTo>
                  <a:lnTo>
                    <a:pt x="447" y="142"/>
                  </a:lnTo>
                  <a:lnTo>
                    <a:pt x="371" y="118"/>
                  </a:lnTo>
                  <a:lnTo>
                    <a:pt x="304" y="118"/>
                  </a:lnTo>
                  <a:lnTo>
                    <a:pt x="152" y="118"/>
                  </a:lnTo>
                  <a:lnTo>
                    <a:pt x="177" y="94"/>
                  </a:lnTo>
                  <a:lnTo>
                    <a:pt x="186" y="86"/>
                  </a:lnTo>
                  <a:lnTo>
                    <a:pt x="169" y="78"/>
                  </a:lnTo>
                  <a:lnTo>
                    <a:pt x="127" y="70"/>
                  </a:lnTo>
                  <a:lnTo>
                    <a:pt x="110" y="102"/>
                  </a:lnTo>
                  <a:lnTo>
                    <a:pt x="76" y="110"/>
                  </a:lnTo>
                  <a:lnTo>
                    <a:pt x="76" y="134"/>
                  </a:lnTo>
                  <a:lnTo>
                    <a:pt x="42" y="166"/>
                  </a:lnTo>
                  <a:lnTo>
                    <a:pt x="9" y="214"/>
                  </a:lnTo>
                  <a:lnTo>
                    <a:pt x="0" y="262"/>
                  </a:lnTo>
                  <a:lnTo>
                    <a:pt x="26" y="326"/>
                  </a:lnTo>
                  <a:lnTo>
                    <a:pt x="68" y="342"/>
                  </a:lnTo>
                  <a:lnTo>
                    <a:pt x="110" y="382"/>
                  </a:lnTo>
                  <a:lnTo>
                    <a:pt x="93" y="438"/>
                  </a:lnTo>
                  <a:lnTo>
                    <a:pt x="144" y="534"/>
                  </a:lnTo>
                  <a:lnTo>
                    <a:pt x="211" y="598"/>
                  </a:lnTo>
                  <a:lnTo>
                    <a:pt x="169" y="646"/>
                  </a:lnTo>
                  <a:lnTo>
                    <a:pt x="177" y="702"/>
                  </a:lnTo>
                  <a:lnTo>
                    <a:pt x="245" y="742"/>
                  </a:lnTo>
                  <a:lnTo>
                    <a:pt x="287" y="798"/>
                  </a:lnTo>
                  <a:lnTo>
                    <a:pt x="270" y="846"/>
                  </a:lnTo>
                  <a:lnTo>
                    <a:pt x="337" y="886"/>
                  </a:lnTo>
                  <a:lnTo>
                    <a:pt x="388" y="934"/>
                  </a:lnTo>
                  <a:lnTo>
                    <a:pt x="380" y="998"/>
                  </a:lnTo>
                  <a:lnTo>
                    <a:pt x="337" y="1070"/>
                  </a:lnTo>
                  <a:lnTo>
                    <a:pt x="287" y="1142"/>
                  </a:lnTo>
                  <a:lnTo>
                    <a:pt x="262" y="1238"/>
                  </a:lnTo>
                  <a:lnTo>
                    <a:pt x="278" y="1222"/>
                  </a:lnTo>
                  <a:lnTo>
                    <a:pt x="304" y="1254"/>
                  </a:lnTo>
                  <a:lnTo>
                    <a:pt x="346" y="1270"/>
                  </a:lnTo>
                  <a:lnTo>
                    <a:pt x="396" y="1278"/>
                  </a:lnTo>
                  <a:lnTo>
                    <a:pt x="396" y="1286"/>
                  </a:lnTo>
                  <a:lnTo>
                    <a:pt x="388" y="1294"/>
                  </a:lnTo>
                  <a:lnTo>
                    <a:pt x="363" y="1302"/>
                  </a:lnTo>
                  <a:lnTo>
                    <a:pt x="346" y="1302"/>
                  </a:lnTo>
                  <a:lnTo>
                    <a:pt x="337" y="1326"/>
                  </a:lnTo>
                  <a:lnTo>
                    <a:pt x="287" y="1334"/>
                  </a:lnTo>
                  <a:lnTo>
                    <a:pt x="287" y="1358"/>
                  </a:lnTo>
                  <a:lnTo>
                    <a:pt x="287" y="1382"/>
                  </a:lnTo>
                  <a:lnTo>
                    <a:pt x="278" y="1382"/>
                  </a:lnTo>
                  <a:lnTo>
                    <a:pt x="287" y="1398"/>
                  </a:lnTo>
                  <a:lnTo>
                    <a:pt x="287" y="1446"/>
                  </a:lnTo>
                  <a:lnTo>
                    <a:pt x="287" y="1510"/>
                  </a:lnTo>
                  <a:lnTo>
                    <a:pt x="329" y="1558"/>
                  </a:lnTo>
                  <a:lnTo>
                    <a:pt x="312" y="1622"/>
                  </a:lnTo>
                  <a:lnTo>
                    <a:pt x="346" y="1630"/>
                  </a:lnTo>
                  <a:lnTo>
                    <a:pt x="354" y="1670"/>
                  </a:lnTo>
                  <a:lnTo>
                    <a:pt x="388" y="1702"/>
                  </a:lnTo>
                  <a:lnTo>
                    <a:pt x="413" y="1766"/>
                  </a:lnTo>
                  <a:lnTo>
                    <a:pt x="413" y="1758"/>
                  </a:lnTo>
                  <a:lnTo>
                    <a:pt x="438" y="1758"/>
                  </a:lnTo>
                  <a:lnTo>
                    <a:pt x="464" y="1774"/>
                  </a:lnTo>
                  <a:lnTo>
                    <a:pt x="481" y="1766"/>
                  </a:lnTo>
                  <a:lnTo>
                    <a:pt x="514" y="1774"/>
                  </a:lnTo>
                  <a:lnTo>
                    <a:pt x="531" y="1790"/>
                  </a:lnTo>
                  <a:lnTo>
                    <a:pt x="573" y="1766"/>
                  </a:lnTo>
                  <a:lnTo>
                    <a:pt x="607" y="1774"/>
                  </a:lnTo>
                  <a:lnTo>
                    <a:pt x="641" y="1798"/>
                  </a:lnTo>
                  <a:lnTo>
                    <a:pt x="649" y="1830"/>
                  </a:lnTo>
                  <a:lnTo>
                    <a:pt x="649" y="1862"/>
                  </a:lnTo>
                  <a:lnTo>
                    <a:pt x="683" y="1878"/>
                  </a:lnTo>
                  <a:lnTo>
                    <a:pt x="683" y="1894"/>
                  </a:lnTo>
                  <a:lnTo>
                    <a:pt x="717" y="1918"/>
                  </a:lnTo>
                  <a:lnTo>
                    <a:pt x="759" y="1926"/>
                  </a:lnTo>
                  <a:lnTo>
                    <a:pt x="767" y="1950"/>
                  </a:lnTo>
                  <a:lnTo>
                    <a:pt x="835" y="1966"/>
                  </a:lnTo>
                  <a:lnTo>
                    <a:pt x="860" y="1990"/>
                  </a:lnTo>
                  <a:lnTo>
                    <a:pt x="843" y="2014"/>
                  </a:lnTo>
                  <a:lnTo>
                    <a:pt x="826" y="2030"/>
                  </a:lnTo>
                  <a:lnTo>
                    <a:pt x="776" y="2038"/>
                  </a:lnTo>
                  <a:lnTo>
                    <a:pt x="767" y="2062"/>
                  </a:lnTo>
                  <a:lnTo>
                    <a:pt x="792" y="2078"/>
                  </a:lnTo>
                  <a:lnTo>
                    <a:pt x="792" y="2102"/>
                  </a:lnTo>
                  <a:lnTo>
                    <a:pt x="809" y="2126"/>
                  </a:lnTo>
                  <a:lnTo>
                    <a:pt x="835" y="2158"/>
                  </a:lnTo>
                  <a:lnTo>
                    <a:pt x="868" y="2158"/>
                  </a:lnTo>
                  <a:lnTo>
                    <a:pt x="877" y="2118"/>
                  </a:lnTo>
                  <a:lnTo>
                    <a:pt x="910" y="2118"/>
                  </a:lnTo>
                  <a:lnTo>
                    <a:pt x="969" y="2086"/>
                  </a:lnTo>
                  <a:lnTo>
                    <a:pt x="1011" y="2102"/>
                  </a:lnTo>
                  <a:lnTo>
                    <a:pt x="1054" y="2126"/>
                  </a:lnTo>
                  <a:lnTo>
                    <a:pt x="1037" y="2142"/>
                  </a:lnTo>
                  <a:lnTo>
                    <a:pt x="1054" y="2182"/>
                  </a:lnTo>
                  <a:lnTo>
                    <a:pt x="1079" y="2190"/>
                  </a:lnTo>
                  <a:lnTo>
                    <a:pt x="1113" y="2190"/>
                  </a:lnTo>
                  <a:lnTo>
                    <a:pt x="1115" y="0"/>
                  </a:lnTo>
                  <a:lnTo>
                    <a:pt x="101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0" name="Freeform 100"/>
            <p:cNvSpPr>
              <a:spLocks/>
            </p:cNvSpPr>
            <p:nvPr/>
          </p:nvSpPr>
          <p:spPr bwMode="auto">
            <a:xfrm>
              <a:off x="4274" y="136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1" name="Freeform 101"/>
            <p:cNvSpPr>
              <a:spLocks/>
            </p:cNvSpPr>
            <p:nvPr/>
          </p:nvSpPr>
          <p:spPr bwMode="auto">
            <a:xfrm>
              <a:off x="3845" y="312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2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3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4" name="Freeform 104"/>
            <p:cNvSpPr>
              <a:spLocks/>
            </p:cNvSpPr>
            <p:nvPr/>
          </p:nvSpPr>
          <p:spPr bwMode="auto">
            <a:xfrm>
              <a:off x="3423" y="0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5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8196" name="Picture 121" descr="bla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860" y="4909315"/>
            <a:ext cx="6508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123" descr="gree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1852613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3819525"/>
            <a:ext cx="7048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2470150"/>
            <a:ext cx="703263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5137150"/>
            <a:ext cx="7048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4752975"/>
            <a:ext cx="70326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28" descr="red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679" y="3807594"/>
            <a:ext cx="6429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7" name="Straight Arrow Connector 116"/>
          <p:cNvCxnSpPr>
            <a:cxnSpLocks noChangeShapeType="1"/>
          </p:cNvCxnSpPr>
          <p:nvPr/>
        </p:nvCxnSpPr>
        <p:spPr bwMode="auto">
          <a:xfrm flipH="1" flipV="1">
            <a:off x="6861175" y="2400301"/>
            <a:ext cx="361950" cy="294319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8" name="Straight Arrow Connector 117"/>
          <p:cNvCxnSpPr>
            <a:cxnSpLocks noChangeShapeType="1"/>
          </p:cNvCxnSpPr>
          <p:nvPr/>
        </p:nvCxnSpPr>
        <p:spPr bwMode="auto">
          <a:xfrm flipH="1" flipV="1">
            <a:off x="7223125" y="3006725"/>
            <a:ext cx="64163" cy="238034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flipH="1" flipV="1">
            <a:off x="6678613" y="4352926"/>
            <a:ext cx="576593" cy="99056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0" name="Straight Arrow Connector 119"/>
          <p:cNvCxnSpPr>
            <a:cxnSpLocks noChangeShapeType="1"/>
          </p:cNvCxnSpPr>
          <p:nvPr/>
        </p:nvCxnSpPr>
        <p:spPr bwMode="auto">
          <a:xfrm flipH="1" flipV="1">
            <a:off x="5779504" y="4305300"/>
            <a:ext cx="1443621" cy="103819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Straight Arrow Connector 120"/>
          <p:cNvCxnSpPr>
            <a:cxnSpLocks noChangeShapeType="1"/>
            <a:stCxn id="8276" idx="24"/>
          </p:cNvCxnSpPr>
          <p:nvPr/>
        </p:nvCxnSpPr>
        <p:spPr bwMode="auto">
          <a:xfrm flipH="1">
            <a:off x="5999163" y="5289031"/>
            <a:ext cx="1381882" cy="4037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" name="Straight Arrow Connector 121"/>
          <p:cNvCxnSpPr>
            <a:cxnSpLocks noChangeShapeType="1"/>
          </p:cNvCxnSpPr>
          <p:nvPr/>
        </p:nvCxnSpPr>
        <p:spPr bwMode="auto">
          <a:xfrm flipH="1" flipV="1">
            <a:off x="4237039" y="5300663"/>
            <a:ext cx="2985472" cy="4283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0" name="TextBox 1"/>
          <p:cNvSpPr txBox="1">
            <a:spLocks noChangeArrowheads="1"/>
          </p:cNvSpPr>
          <p:nvPr/>
        </p:nvSpPr>
        <p:spPr bwMode="auto">
          <a:xfrm>
            <a:off x="-176651" y="0"/>
            <a:ext cx="43455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2200" i="0" dirty="0">
                <a:solidFill>
                  <a:schemeClr val="bg1"/>
                </a:solidFill>
              </a:rPr>
              <a:t>2. </a:t>
            </a:r>
            <a:r>
              <a:rPr lang="hu-HU" altLang="en-US" sz="2200" i="0" dirty="0" smtClean="0">
                <a:solidFill>
                  <a:schemeClr val="bg1"/>
                </a:solidFill>
              </a:rPr>
              <a:t>Háztartási felszerelés</a:t>
            </a:r>
            <a:r>
              <a:rPr lang="en-GB" altLang="en-US" sz="2200" i="0" dirty="0" smtClean="0">
                <a:solidFill>
                  <a:schemeClr val="bg1"/>
                </a:solidFill>
              </a:rPr>
              <a:t> </a:t>
            </a:r>
            <a:r>
              <a:rPr lang="en-GB" altLang="en-US" sz="2200" i="0" dirty="0" err="1" smtClean="0">
                <a:solidFill>
                  <a:schemeClr val="bg1"/>
                </a:solidFill>
              </a:rPr>
              <a:t>értékesítése</a:t>
            </a:r>
            <a:endParaRPr lang="en-GB" altLang="en-US" sz="2200" i="0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>
            <a:spLocks noChangeArrowheads="1"/>
          </p:cNvSpPr>
          <p:nvPr/>
        </p:nvSpPr>
        <p:spPr bwMode="auto">
          <a:xfrm>
            <a:off x="6894513" y="2114550"/>
            <a:ext cx="8588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 dirty="0" smtClean="0">
                <a:solidFill>
                  <a:srgbClr val="FFFF00"/>
                </a:solidFill>
              </a:rPr>
              <a:t>24%</a:t>
            </a:r>
            <a:endParaRPr lang="en-GB" altLang="en-US" sz="1200" i="0" dirty="0">
              <a:solidFill>
                <a:srgbClr val="FFFF00"/>
              </a:solidFill>
            </a:endParaRPr>
          </a:p>
        </p:txBody>
      </p:sp>
      <p:sp>
        <p:nvSpPr>
          <p:cNvPr id="143" name="TextBox 142"/>
          <p:cNvSpPr txBox="1">
            <a:spLocks noChangeArrowheads="1"/>
          </p:cNvSpPr>
          <p:nvPr/>
        </p:nvSpPr>
        <p:spPr bwMode="auto">
          <a:xfrm>
            <a:off x="7170738" y="2820988"/>
            <a:ext cx="790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>
                <a:solidFill>
                  <a:srgbClr val="FFFF00"/>
                </a:solidFill>
              </a:rPr>
              <a:t>20%</a:t>
            </a:r>
            <a:endParaRPr lang="en-GB" altLang="en-US" sz="1200" i="0">
              <a:solidFill>
                <a:srgbClr val="FFFF00"/>
              </a:solidFill>
            </a:endParaRPr>
          </a:p>
        </p:txBody>
      </p:sp>
      <p:sp>
        <p:nvSpPr>
          <p:cNvPr id="144" name="TextBox 143"/>
          <p:cNvSpPr txBox="1">
            <a:spLocks noChangeArrowheads="1"/>
          </p:cNvSpPr>
          <p:nvPr/>
        </p:nvSpPr>
        <p:spPr bwMode="auto">
          <a:xfrm>
            <a:off x="6651625" y="4167188"/>
            <a:ext cx="771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>
                <a:solidFill>
                  <a:srgbClr val="FFFF00"/>
                </a:solidFill>
              </a:rPr>
              <a:t>23%</a:t>
            </a:r>
            <a:endParaRPr lang="en-GB" altLang="en-US" sz="1200" i="0">
              <a:solidFill>
                <a:srgbClr val="FFFF00"/>
              </a:solidFill>
            </a:endParaRPr>
          </a:p>
        </p:txBody>
      </p:sp>
      <p:sp>
        <p:nvSpPr>
          <p:cNvPr id="145" name="TextBox 144"/>
          <p:cNvSpPr txBox="1">
            <a:spLocks noChangeArrowheads="1"/>
          </p:cNvSpPr>
          <p:nvPr/>
        </p:nvSpPr>
        <p:spPr bwMode="auto">
          <a:xfrm>
            <a:off x="5069523" y="4374546"/>
            <a:ext cx="83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 dirty="0">
                <a:solidFill>
                  <a:srgbClr val="FFFF00"/>
                </a:solidFill>
              </a:rPr>
              <a:t>19%</a:t>
            </a:r>
            <a:endParaRPr lang="en-GB" altLang="en-US" sz="1200" i="0" dirty="0">
              <a:solidFill>
                <a:srgbClr val="FFFF00"/>
              </a:solidFill>
            </a:endParaRPr>
          </a:p>
        </p:txBody>
      </p:sp>
      <p:sp>
        <p:nvSpPr>
          <p:cNvPr id="146" name="TextBox 145"/>
          <p:cNvSpPr txBox="1">
            <a:spLocks noChangeArrowheads="1"/>
          </p:cNvSpPr>
          <p:nvPr/>
        </p:nvSpPr>
        <p:spPr bwMode="auto">
          <a:xfrm>
            <a:off x="5843588" y="5730875"/>
            <a:ext cx="8651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>
                <a:solidFill>
                  <a:srgbClr val="FFFF00"/>
                </a:solidFill>
              </a:rPr>
              <a:t>22%</a:t>
            </a:r>
            <a:endParaRPr lang="en-GB" altLang="en-US" sz="1200" i="0">
              <a:solidFill>
                <a:srgbClr val="FFFF00"/>
              </a:solidFill>
            </a:endParaRPr>
          </a:p>
        </p:txBody>
      </p:sp>
      <p:sp>
        <p:nvSpPr>
          <p:cNvPr id="147" name="TextBox 146"/>
          <p:cNvSpPr txBox="1">
            <a:spLocks noChangeArrowheads="1"/>
          </p:cNvSpPr>
          <p:nvPr/>
        </p:nvSpPr>
        <p:spPr bwMode="auto">
          <a:xfrm>
            <a:off x="4211638" y="5038725"/>
            <a:ext cx="817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i="0">
                <a:solidFill>
                  <a:srgbClr val="FFFF00"/>
                </a:solidFill>
              </a:rPr>
              <a:t>20%</a:t>
            </a:r>
            <a:endParaRPr lang="en-GB" altLang="en-US" sz="1200" i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20988"/>
            <a:ext cx="24894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dirty="0" err="1" smtClean="0"/>
              <a:t>áfa</a:t>
            </a:r>
            <a:r>
              <a:rPr lang="en-GB" dirty="0" smtClean="0"/>
              <a:t> </a:t>
            </a:r>
            <a:r>
              <a:rPr lang="en-GB" dirty="0" err="1" smtClean="0"/>
              <a:t>már</a:t>
            </a:r>
            <a:r>
              <a:rPr lang="en-GB" dirty="0" smtClean="0"/>
              <a:t> a </a:t>
            </a:r>
            <a:r>
              <a:rPr lang="en-GB" dirty="0" err="1" smtClean="0"/>
              <a:t>fizetéskor</a:t>
            </a:r>
            <a:r>
              <a:rPr lang="en-GB" dirty="0" smtClean="0"/>
              <a:t> </a:t>
            </a:r>
            <a:r>
              <a:rPr lang="en-GB" dirty="0" err="1" smtClean="0"/>
              <a:t>felszámít</a:t>
            </a:r>
            <a:r>
              <a:rPr lang="hu-HU" dirty="0" err="1" smtClean="0"/>
              <a:t>ásr</a:t>
            </a:r>
            <a:r>
              <a:rPr lang="en-GB" dirty="0" smtClean="0"/>
              <a:t>a</a:t>
            </a:r>
            <a:r>
              <a:rPr lang="hu-HU" dirty="0" smtClean="0"/>
              <a:t> kerül</a:t>
            </a: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dirty="0" err="1"/>
              <a:t>á</a:t>
            </a:r>
            <a:r>
              <a:rPr lang="en-GB" dirty="0" err="1" smtClean="0"/>
              <a:t>fa</a:t>
            </a:r>
            <a:r>
              <a:rPr lang="en-GB" dirty="0" smtClean="0"/>
              <a:t> </a:t>
            </a:r>
            <a:r>
              <a:rPr lang="en-GB" dirty="0" err="1" smtClean="0"/>
              <a:t>kulcs</a:t>
            </a:r>
            <a:r>
              <a:rPr lang="en-GB" dirty="0" smtClean="0"/>
              <a:t> = </a:t>
            </a:r>
            <a:r>
              <a:rPr lang="en-GB" dirty="0" err="1" smtClean="0"/>
              <a:t>tagállam</a:t>
            </a:r>
            <a:r>
              <a:rPr lang="en-GB" dirty="0" smtClean="0"/>
              <a:t> </a:t>
            </a:r>
            <a:r>
              <a:rPr lang="en-GB" dirty="0" err="1" smtClean="0"/>
              <a:t>ahol</a:t>
            </a:r>
            <a:r>
              <a:rPr lang="en-GB" dirty="0" smtClean="0"/>
              <a:t> a </a:t>
            </a:r>
            <a:r>
              <a:rPr lang="en-GB" dirty="0" err="1" smtClean="0"/>
              <a:t>szállítás</a:t>
            </a:r>
            <a:r>
              <a:rPr lang="en-GB" dirty="0" smtClean="0"/>
              <a:t> </a:t>
            </a:r>
            <a:r>
              <a:rPr lang="en-GB" dirty="0" err="1" smtClean="0"/>
              <a:t>befejezödik</a:t>
            </a:r>
            <a:r>
              <a:rPr lang="en-GB" dirty="0" smtClean="0"/>
              <a:t> (</a:t>
            </a:r>
            <a:r>
              <a:rPr lang="en-GB" dirty="0" err="1" smtClean="0"/>
              <a:t>fogyasztás</a:t>
            </a:r>
            <a:r>
              <a:rPr lang="en-GB" dirty="0" smtClean="0"/>
              <a:t> </a:t>
            </a:r>
            <a:r>
              <a:rPr lang="en-GB" dirty="0" err="1" smtClean="0"/>
              <a:t>szerinti</a:t>
            </a:r>
            <a:r>
              <a:rPr lang="en-GB" dirty="0" smtClean="0"/>
              <a:t> </a:t>
            </a:r>
            <a:r>
              <a:rPr lang="en-GB" dirty="0" err="1" smtClean="0"/>
              <a:t>tagállam</a:t>
            </a:r>
            <a:r>
              <a:rPr lang="en-GB" dirty="0" smtClean="0"/>
              <a:t>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dirty="0" smtClean="0"/>
              <a:t>Import = </a:t>
            </a:r>
            <a:r>
              <a:rPr lang="en-GB" dirty="0" err="1" smtClean="0"/>
              <a:t>áfamentes</a:t>
            </a:r>
            <a:r>
              <a:rPr lang="en-GB" dirty="0" smtClean="0"/>
              <a:t>, ha </a:t>
            </a:r>
            <a:r>
              <a:rPr lang="en-GB" dirty="0" err="1" smtClean="0"/>
              <a:t>az</a:t>
            </a:r>
            <a:r>
              <a:rPr lang="en-GB" dirty="0" smtClean="0"/>
              <a:t> IOSS </a:t>
            </a:r>
            <a:r>
              <a:rPr lang="en-GB" dirty="0" err="1" smtClean="0"/>
              <a:t>azonosító</a:t>
            </a:r>
            <a:r>
              <a:rPr lang="en-GB" dirty="0" smtClean="0"/>
              <a:t> </a:t>
            </a:r>
            <a:r>
              <a:rPr lang="en-GB" dirty="0" err="1" smtClean="0"/>
              <a:t>érvényes</a:t>
            </a:r>
            <a:endParaRPr lang="en-GB" u="sn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28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144" grpId="0"/>
      <p:bldP spid="145" grpId="0"/>
      <p:bldP spid="146" grpId="0"/>
      <p:bldP spid="1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32"/>
          <p:cNvGrpSpPr>
            <a:grpSpLocks/>
          </p:cNvGrpSpPr>
          <p:nvPr/>
        </p:nvGrpSpPr>
        <p:grpSpPr bwMode="auto">
          <a:xfrm>
            <a:off x="2654300" y="973138"/>
            <a:ext cx="6489700" cy="5761037"/>
            <a:chOff x="1730" y="-8"/>
            <a:chExt cx="4078" cy="4280"/>
          </a:xfrm>
        </p:grpSpPr>
        <p:sp>
          <p:nvSpPr>
            <p:cNvPr id="9238" name="Freeform 5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9" name="Freeform 6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0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1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2" name="Freeform 9"/>
            <p:cNvSpPr>
              <a:spLocks/>
            </p:cNvSpPr>
            <p:nvPr/>
          </p:nvSpPr>
          <p:spPr bwMode="auto">
            <a:xfrm>
              <a:off x="2117" y="1888"/>
              <a:ext cx="396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43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4" name="Freeform 11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5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6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7" name="Freeform 14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8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49" name="Freeform 16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0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1" name="Freeform 18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2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3" name="Freeform 20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4" name="Freeform 21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5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6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7" name="Freeform 24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8" name="Freeform 25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59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0" name="Freeform 27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1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2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3" name="Freeform 32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4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5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6" name="Freeform 35"/>
            <p:cNvSpPr>
              <a:spLocks/>
            </p:cNvSpPr>
            <p:nvPr/>
          </p:nvSpPr>
          <p:spPr bwMode="auto">
            <a:xfrm>
              <a:off x="3129" y="2472"/>
              <a:ext cx="328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67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8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69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70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71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2" name="Freeform 41"/>
            <p:cNvSpPr>
              <a:spLocks/>
            </p:cNvSpPr>
            <p:nvPr/>
          </p:nvSpPr>
          <p:spPr bwMode="auto">
            <a:xfrm>
              <a:off x="3428" y="2084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3" name="Freeform 42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4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5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6" name="Freeform 45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7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78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79" name="Freeform 48"/>
            <p:cNvSpPr>
              <a:spLocks/>
            </p:cNvSpPr>
            <p:nvPr/>
          </p:nvSpPr>
          <p:spPr bwMode="auto">
            <a:xfrm>
              <a:off x="3946" y="2512"/>
              <a:ext cx="581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80" name="Freeform 49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1" name="Freeform 50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2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3" name="Freeform 52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4" name="Freeform 53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5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6" name="Freeform 55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7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8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89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0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1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2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3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4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5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6" name="Freeform 65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7" name="Freeform 66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8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99" name="Freeform 68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0" name="Freeform 69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01 w 210"/>
                <a:gd name="T19" fmla="*/ 32 h 352"/>
                <a:gd name="T20" fmla="*/ 84 w 210"/>
                <a:gd name="T21" fmla="*/ 16 h 352"/>
                <a:gd name="T22" fmla="*/ 59 w 210"/>
                <a:gd name="T23" fmla="*/ 16 h 352"/>
                <a:gd name="T24" fmla="*/ 25 w 210"/>
                <a:gd name="T25" fmla="*/ 0 h 352"/>
                <a:gd name="T26" fmla="*/ 0 w 210"/>
                <a:gd name="T27" fmla="*/ 72 h 352"/>
                <a:gd name="T28" fmla="*/ 0 w 210"/>
                <a:gd name="T29" fmla="*/ 80 h 352"/>
                <a:gd name="T30" fmla="*/ 17 w 210"/>
                <a:gd name="T31" fmla="*/ 88 h 352"/>
                <a:gd name="T32" fmla="*/ 33 w 210"/>
                <a:gd name="T33" fmla="*/ 104 h 352"/>
                <a:gd name="T34" fmla="*/ 33 w 210"/>
                <a:gd name="T35" fmla="*/ 120 h 352"/>
                <a:gd name="T36" fmla="*/ 33 w 210"/>
                <a:gd name="T37" fmla="*/ 160 h 352"/>
                <a:gd name="T38" fmla="*/ 42 w 210"/>
                <a:gd name="T39" fmla="*/ 248 h 352"/>
                <a:gd name="T40" fmla="*/ 67 w 210"/>
                <a:gd name="T41" fmla="*/ 288 h 352"/>
                <a:gd name="T42" fmla="*/ 109 w 210"/>
                <a:gd name="T43" fmla="*/ 320 h 352"/>
                <a:gd name="T44" fmla="*/ 135 w 210"/>
                <a:gd name="T45" fmla="*/ 352 h 352"/>
                <a:gd name="T46" fmla="*/ 151 w 210"/>
                <a:gd name="T47" fmla="*/ 344 h 352"/>
                <a:gd name="T48" fmla="*/ 151 w 210"/>
                <a:gd name="T49" fmla="*/ 304 h 3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1" name="Freeform 70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2" name="Freeform 71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35 w 210"/>
                <a:gd name="T19" fmla="*/ 72 h 352"/>
                <a:gd name="T20" fmla="*/ 101 w 210"/>
                <a:gd name="T21" fmla="*/ 32 h 352"/>
                <a:gd name="T22" fmla="*/ 84 w 210"/>
                <a:gd name="T23" fmla="*/ 16 h 352"/>
                <a:gd name="T24" fmla="*/ 59 w 210"/>
                <a:gd name="T25" fmla="*/ 16 h 352"/>
                <a:gd name="T26" fmla="*/ 25 w 210"/>
                <a:gd name="T27" fmla="*/ 0 h 352"/>
                <a:gd name="T28" fmla="*/ 0 w 210"/>
                <a:gd name="T29" fmla="*/ 72 h 352"/>
                <a:gd name="T30" fmla="*/ 0 w 210"/>
                <a:gd name="T31" fmla="*/ 80 h 352"/>
                <a:gd name="T32" fmla="*/ 17 w 210"/>
                <a:gd name="T33" fmla="*/ 88 h 352"/>
                <a:gd name="T34" fmla="*/ 33 w 210"/>
                <a:gd name="T35" fmla="*/ 104 h 352"/>
                <a:gd name="T36" fmla="*/ 33 w 210"/>
                <a:gd name="T37" fmla="*/ 120 h 352"/>
                <a:gd name="T38" fmla="*/ 33 w 210"/>
                <a:gd name="T39" fmla="*/ 160 h 352"/>
                <a:gd name="T40" fmla="*/ 42 w 210"/>
                <a:gd name="T41" fmla="*/ 248 h 352"/>
                <a:gd name="T42" fmla="*/ 67 w 210"/>
                <a:gd name="T43" fmla="*/ 288 h 352"/>
                <a:gd name="T44" fmla="*/ 109 w 210"/>
                <a:gd name="T45" fmla="*/ 320 h 352"/>
                <a:gd name="T46" fmla="*/ 135 w 210"/>
                <a:gd name="T47" fmla="*/ 352 h 352"/>
                <a:gd name="T48" fmla="*/ 151 w 210"/>
                <a:gd name="T49" fmla="*/ 344 h 352"/>
                <a:gd name="T50" fmla="*/ 151 w 210"/>
                <a:gd name="T51" fmla="*/ 304 h 3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3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4" name="Freeform 73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34 w 244"/>
                <a:gd name="T7" fmla="*/ 0 h 192"/>
                <a:gd name="T8" fmla="*/ 75 w 244"/>
                <a:gd name="T9" fmla="*/ 24 h 192"/>
                <a:gd name="T10" fmla="*/ 50 w 244"/>
                <a:gd name="T11" fmla="*/ 32 h 192"/>
                <a:gd name="T12" fmla="*/ 25 w 244"/>
                <a:gd name="T13" fmla="*/ 40 h 192"/>
                <a:gd name="T14" fmla="*/ 16 w 244"/>
                <a:gd name="T15" fmla="*/ 72 h 192"/>
                <a:gd name="T16" fmla="*/ 0 w 244"/>
                <a:gd name="T17" fmla="*/ 64 h 192"/>
                <a:gd name="T18" fmla="*/ 0 w 244"/>
                <a:gd name="T19" fmla="*/ 88 h 192"/>
                <a:gd name="T20" fmla="*/ 8 w 244"/>
                <a:gd name="T21" fmla="*/ 144 h 192"/>
                <a:gd name="T22" fmla="*/ 33 w 244"/>
                <a:gd name="T23" fmla="*/ 176 h 192"/>
                <a:gd name="T24" fmla="*/ 59 w 244"/>
                <a:gd name="T25" fmla="*/ 184 h 192"/>
                <a:gd name="T26" fmla="*/ 67 w 244"/>
                <a:gd name="T27" fmla="*/ 192 h 192"/>
                <a:gd name="T28" fmla="*/ 75 w 244"/>
                <a:gd name="T29" fmla="*/ 192 h 192"/>
                <a:gd name="T30" fmla="*/ 109 w 244"/>
                <a:gd name="T31" fmla="*/ 176 h 192"/>
                <a:gd name="T32" fmla="*/ 134 w 244"/>
                <a:gd name="T33" fmla="*/ 176 h 192"/>
                <a:gd name="T34" fmla="*/ 168 w 244"/>
                <a:gd name="T35" fmla="*/ 136 h 192"/>
                <a:gd name="T36" fmla="*/ 236 w 244"/>
                <a:gd name="T37" fmla="*/ 128 h 192"/>
                <a:gd name="T38" fmla="*/ 244 w 244"/>
                <a:gd name="T39" fmla="*/ 104 h 192"/>
                <a:gd name="T40" fmla="*/ 244 w 244"/>
                <a:gd name="T41" fmla="*/ 64 h 192"/>
                <a:gd name="T42" fmla="*/ 227 w 244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5" name="Freeform 74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6" name="Freeform 75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77 w 244"/>
                <a:gd name="T7" fmla="*/ 0 h 192"/>
                <a:gd name="T8" fmla="*/ 134 w 244"/>
                <a:gd name="T9" fmla="*/ 0 h 192"/>
                <a:gd name="T10" fmla="*/ 75 w 244"/>
                <a:gd name="T11" fmla="*/ 24 h 192"/>
                <a:gd name="T12" fmla="*/ 50 w 244"/>
                <a:gd name="T13" fmla="*/ 32 h 192"/>
                <a:gd name="T14" fmla="*/ 25 w 244"/>
                <a:gd name="T15" fmla="*/ 40 h 192"/>
                <a:gd name="T16" fmla="*/ 16 w 244"/>
                <a:gd name="T17" fmla="*/ 72 h 192"/>
                <a:gd name="T18" fmla="*/ 0 w 244"/>
                <a:gd name="T19" fmla="*/ 64 h 192"/>
                <a:gd name="T20" fmla="*/ 0 w 244"/>
                <a:gd name="T21" fmla="*/ 88 h 192"/>
                <a:gd name="T22" fmla="*/ 8 w 244"/>
                <a:gd name="T23" fmla="*/ 144 h 192"/>
                <a:gd name="T24" fmla="*/ 33 w 244"/>
                <a:gd name="T25" fmla="*/ 176 h 192"/>
                <a:gd name="T26" fmla="*/ 59 w 244"/>
                <a:gd name="T27" fmla="*/ 184 h 192"/>
                <a:gd name="T28" fmla="*/ 67 w 244"/>
                <a:gd name="T29" fmla="*/ 192 h 192"/>
                <a:gd name="T30" fmla="*/ 75 w 244"/>
                <a:gd name="T31" fmla="*/ 192 h 192"/>
                <a:gd name="T32" fmla="*/ 109 w 244"/>
                <a:gd name="T33" fmla="*/ 176 h 192"/>
                <a:gd name="T34" fmla="*/ 134 w 244"/>
                <a:gd name="T35" fmla="*/ 176 h 192"/>
                <a:gd name="T36" fmla="*/ 168 w 244"/>
                <a:gd name="T37" fmla="*/ 136 h 192"/>
                <a:gd name="T38" fmla="*/ 236 w 244"/>
                <a:gd name="T39" fmla="*/ 128 h 192"/>
                <a:gd name="T40" fmla="*/ 244 w 244"/>
                <a:gd name="T41" fmla="*/ 104 h 192"/>
                <a:gd name="T42" fmla="*/ 244 w 244"/>
                <a:gd name="T43" fmla="*/ 64 h 192"/>
                <a:gd name="T44" fmla="*/ 227 w 244"/>
                <a:gd name="T45" fmla="*/ 32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7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8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09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0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1" name="Freeform 80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2" name="Freeform 81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3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4" name="Freeform 83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5" name="Freeform 84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6" name="Freeform 85"/>
            <p:cNvSpPr>
              <a:spLocks/>
            </p:cNvSpPr>
            <p:nvPr/>
          </p:nvSpPr>
          <p:spPr bwMode="auto">
            <a:xfrm>
              <a:off x="4536" y="1976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7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8" name="Freeform 87"/>
            <p:cNvSpPr>
              <a:spLocks/>
            </p:cNvSpPr>
            <p:nvPr/>
          </p:nvSpPr>
          <p:spPr bwMode="auto">
            <a:xfrm>
              <a:off x="4536" y="1968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19" name="Freeform 88"/>
            <p:cNvSpPr>
              <a:spLocks/>
            </p:cNvSpPr>
            <p:nvPr/>
          </p:nvSpPr>
          <p:spPr bwMode="auto">
            <a:xfrm>
              <a:off x="4578" y="1792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0" name="Freeform 89"/>
            <p:cNvSpPr>
              <a:spLocks/>
            </p:cNvSpPr>
            <p:nvPr/>
          </p:nvSpPr>
          <p:spPr bwMode="auto">
            <a:xfrm>
              <a:off x="4831" y="2096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1" name="Freeform 90"/>
            <p:cNvSpPr>
              <a:spLocks/>
            </p:cNvSpPr>
            <p:nvPr/>
          </p:nvSpPr>
          <p:spPr bwMode="auto">
            <a:xfrm>
              <a:off x="4578" y="1784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2" name="Freeform 91"/>
            <p:cNvSpPr>
              <a:spLocks/>
            </p:cNvSpPr>
            <p:nvPr/>
          </p:nvSpPr>
          <p:spPr bwMode="auto">
            <a:xfrm>
              <a:off x="4831" y="2088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3" name="Freeform 92"/>
            <p:cNvSpPr>
              <a:spLocks/>
            </p:cNvSpPr>
            <p:nvPr/>
          </p:nvSpPr>
          <p:spPr bwMode="auto">
            <a:xfrm>
              <a:off x="4822" y="1768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110 w 725"/>
                <a:gd name="T51" fmla="*/ 576 h 600"/>
                <a:gd name="T52" fmla="*/ 211 w 725"/>
                <a:gd name="T53" fmla="*/ 544 h 600"/>
                <a:gd name="T54" fmla="*/ 362 w 725"/>
                <a:gd name="T55" fmla="*/ 528 h 600"/>
                <a:gd name="T56" fmla="*/ 421 w 725"/>
                <a:gd name="T57" fmla="*/ 528 h 600"/>
                <a:gd name="T58" fmla="*/ 489 w 725"/>
                <a:gd name="T59" fmla="*/ 544 h 600"/>
                <a:gd name="T60" fmla="*/ 539 w 725"/>
                <a:gd name="T61" fmla="*/ 528 h 600"/>
                <a:gd name="T62" fmla="*/ 632 w 725"/>
                <a:gd name="T63" fmla="*/ 520 h 600"/>
                <a:gd name="T64" fmla="*/ 641 w 725"/>
                <a:gd name="T65" fmla="*/ 424 h 600"/>
                <a:gd name="T66" fmla="*/ 674 w 725"/>
                <a:gd name="T67" fmla="*/ 368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4" name="Freeform 93"/>
            <p:cNvSpPr>
              <a:spLocks/>
            </p:cNvSpPr>
            <p:nvPr/>
          </p:nvSpPr>
          <p:spPr bwMode="auto">
            <a:xfrm>
              <a:off x="4569" y="1600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5" name="Freeform 94"/>
            <p:cNvSpPr>
              <a:spLocks/>
            </p:cNvSpPr>
            <p:nvPr/>
          </p:nvSpPr>
          <p:spPr bwMode="auto">
            <a:xfrm>
              <a:off x="4822" y="1760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93 w 725"/>
                <a:gd name="T51" fmla="*/ 600 h 600"/>
                <a:gd name="T52" fmla="*/ 152 w 725"/>
                <a:gd name="T53" fmla="*/ 552 h 600"/>
                <a:gd name="T54" fmla="*/ 303 w 725"/>
                <a:gd name="T55" fmla="*/ 536 h 600"/>
                <a:gd name="T56" fmla="*/ 396 w 725"/>
                <a:gd name="T57" fmla="*/ 552 h 600"/>
                <a:gd name="T58" fmla="*/ 455 w 725"/>
                <a:gd name="T59" fmla="*/ 528 h 600"/>
                <a:gd name="T60" fmla="*/ 514 w 725"/>
                <a:gd name="T61" fmla="*/ 512 h 600"/>
                <a:gd name="T62" fmla="*/ 582 w 725"/>
                <a:gd name="T63" fmla="*/ 504 h 600"/>
                <a:gd name="T64" fmla="*/ 624 w 725"/>
                <a:gd name="T65" fmla="*/ 488 h 600"/>
                <a:gd name="T66" fmla="*/ 700 w 725"/>
                <a:gd name="T67" fmla="*/ 400 h 600"/>
                <a:gd name="T68" fmla="*/ 657 w 725"/>
                <a:gd name="T69" fmla="*/ 344 h 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6" name="Freeform 95"/>
            <p:cNvSpPr>
              <a:spLocks/>
            </p:cNvSpPr>
            <p:nvPr/>
          </p:nvSpPr>
          <p:spPr bwMode="auto">
            <a:xfrm>
              <a:off x="4569" y="1592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7" name="Freeform 96"/>
            <p:cNvSpPr>
              <a:spLocks/>
            </p:cNvSpPr>
            <p:nvPr/>
          </p:nvSpPr>
          <p:spPr bwMode="auto">
            <a:xfrm>
              <a:off x="4679" y="1392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8" name="Freeform 97"/>
            <p:cNvSpPr>
              <a:spLocks/>
            </p:cNvSpPr>
            <p:nvPr/>
          </p:nvSpPr>
          <p:spPr bwMode="auto">
            <a:xfrm>
              <a:off x="4687" y="-8"/>
              <a:ext cx="1121" cy="2200"/>
            </a:xfrm>
            <a:custGeom>
              <a:avLst/>
              <a:gdLst>
                <a:gd name="T0" fmla="*/ 995 w 1121"/>
                <a:gd name="T1" fmla="*/ 64 h 2200"/>
                <a:gd name="T2" fmla="*/ 1003 w 1121"/>
                <a:gd name="T3" fmla="*/ 160 h 2200"/>
                <a:gd name="T4" fmla="*/ 919 w 1121"/>
                <a:gd name="T5" fmla="*/ 168 h 2200"/>
                <a:gd name="T6" fmla="*/ 877 w 1121"/>
                <a:gd name="T7" fmla="*/ 168 h 2200"/>
                <a:gd name="T8" fmla="*/ 893 w 1121"/>
                <a:gd name="T9" fmla="*/ 88 h 2200"/>
                <a:gd name="T10" fmla="*/ 851 w 1121"/>
                <a:gd name="T11" fmla="*/ 16 h 2200"/>
                <a:gd name="T12" fmla="*/ 700 w 1121"/>
                <a:gd name="T13" fmla="*/ 48 h 2200"/>
                <a:gd name="T14" fmla="*/ 809 w 1121"/>
                <a:gd name="T15" fmla="*/ 176 h 2200"/>
                <a:gd name="T16" fmla="*/ 877 w 1121"/>
                <a:gd name="T17" fmla="*/ 224 h 2200"/>
                <a:gd name="T18" fmla="*/ 851 w 1121"/>
                <a:gd name="T19" fmla="*/ 304 h 2200"/>
                <a:gd name="T20" fmla="*/ 784 w 1121"/>
                <a:gd name="T21" fmla="*/ 328 h 2200"/>
                <a:gd name="T22" fmla="*/ 725 w 1121"/>
                <a:gd name="T23" fmla="*/ 448 h 2200"/>
                <a:gd name="T24" fmla="*/ 818 w 1121"/>
                <a:gd name="T25" fmla="*/ 560 h 2200"/>
                <a:gd name="T26" fmla="*/ 599 w 1121"/>
                <a:gd name="T27" fmla="*/ 568 h 2200"/>
                <a:gd name="T28" fmla="*/ 607 w 1121"/>
                <a:gd name="T29" fmla="*/ 640 h 2200"/>
                <a:gd name="T30" fmla="*/ 700 w 1121"/>
                <a:gd name="T31" fmla="*/ 664 h 2200"/>
                <a:gd name="T32" fmla="*/ 674 w 1121"/>
                <a:gd name="T33" fmla="*/ 712 h 2200"/>
                <a:gd name="T34" fmla="*/ 548 w 1121"/>
                <a:gd name="T35" fmla="*/ 688 h 2200"/>
                <a:gd name="T36" fmla="*/ 447 w 1121"/>
                <a:gd name="T37" fmla="*/ 592 h 2200"/>
                <a:gd name="T38" fmla="*/ 430 w 1121"/>
                <a:gd name="T39" fmla="*/ 512 h 2200"/>
                <a:gd name="T40" fmla="*/ 253 w 1121"/>
                <a:gd name="T41" fmla="*/ 424 h 2200"/>
                <a:gd name="T42" fmla="*/ 396 w 1121"/>
                <a:gd name="T43" fmla="*/ 440 h 2200"/>
                <a:gd name="T44" fmla="*/ 658 w 1121"/>
                <a:gd name="T45" fmla="*/ 416 h 2200"/>
                <a:gd name="T46" fmla="*/ 717 w 1121"/>
                <a:gd name="T47" fmla="*/ 288 h 2200"/>
                <a:gd name="T48" fmla="*/ 599 w 1121"/>
                <a:gd name="T49" fmla="*/ 192 h 2200"/>
                <a:gd name="T50" fmla="*/ 304 w 1121"/>
                <a:gd name="T51" fmla="*/ 128 h 2200"/>
                <a:gd name="T52" fmla="*/ 186 w 1121"/>
                <a:gd name="T53" fmla="*/ 96 h 2200"/>
                <a:gd name="T54" fmla="*/ 110 w 1121"/>
                <a:gd name="T55" fmla="*/ 112 h 2200"/>
                <a:gd name="T56" fmla="*/ 42 w 1121"/>
                <a:gd name="T57" fmla="*/ 176 h 2200"/>
                <a:gd name="T58" fmla="*/ 26 w 1121"/>
                <a:gd name="T59" fmla="*/ 336 h 2200"/>
                <a:gd name="T60" fmla="*/ 93 w 1121"/>
                <a:gd name="T61" fmla="*/ 448 h 2200"/>
                <a:gd name="T62" fmla="*/ 169 w 1121"/>
                <a:gd name="T63" fmla="*/ 656 h 2200"/>
                <a:gd name="T64" fmla="*/ 287 w 1121"/>
                <a:gd name="T65" fmla="*/ 808 h 2200"/>
                <a:gd name="T66" fmla="*/ 388 w 1121"/>
                <a:gd name="T67" fmla="*/ 944 h 2200"/>
                <a:gd name="T68" fmla="*/ 287 w 1121"/>
                <a:gd name="T69" fmla="*/ 1152 h 2200"/>
                <a:gd name="T70" fmla="*/ 304 w 1121"/>
                <a:gd name="T71" fmla="*/ 1264 h 2200"/>
                <a:gd name="T72" fmla="*/ 396 w 1121"/>
                <a:gd name="T73" fmla="*/ 1296 h 2200"/>
                <a:gd name="T74" fmla="*/ 346 w 1121"/>
                <a:gd name="T75" fmla="*/ 1312 h 2200"/>
                <a:gd name="T76" fmla="*/ 287 w 1121"/>
                <a:gd name="T77" fmla="*/ 1368 h 2200"/>
                <a:gd name="T78" fmla="*/ 287 w 1121"/>
                <a:gd name="T79" fmla="*/ 1408 h 2200"/>
                <a:gd name="T80" fmla="*/ 329 w 1121"/>
                <a:gd name="T81" fmla="*/ 1568 h 2200"/>
                <a:gd name="T82" fmla="*/ 354 w 1121"/>
                <a:gd name="T83" fmla="*/ 1680 h 2200"/>
                <a:gd name="T84" fmla="*/ 413 w 1121"/>
                <a:gd name="T85" fmla="*/ 1768 h 2200"/>
                <a:gd name="T86" fmla="*/ 481 w 1121"/>
                <a:gd name="T87" fmla="*/ 1776 h 2200"/>
                <a:gd name="T88" fmla="*/ 573 w 1121"/>
                <a:gd name="T89" fmla="*/ 1776 h 2200"/>
                <a:gd name="T90" fmla="*/ 649 w 1121"/>
                <a:gd name="T91" fmla="*/ 1840 h 2200"/>
                <a:gd name="T92" fmla="*/ 683 w 1121"/>
                <a:gd name="T93" fmla="*/ 1904 h 2200"/>
                <a:gd name="T94" fmla="*/ 767 w 1121"/>
                <a:gd name="T95" fmla="*/ 1960 h 2200"/>
                <a:gd name="T96" fmla="*/ 843 w 1121"/>
                <a:gd name="T97" fmla="*/ 2024 h 2200"/>
                <a:gd name="T98" fmla="*/ 767 w 1121"/>
                <a:gd name="T99" fmla="*/ 2072 h 2200"/>
                <a:gd name="T100" fmla="*/ 809 w 1121"/>
                <a:gd name="T101" fmla="*/ 2136 h 2200"/>
                <a:gd name="T102" fmla="*/ 877 w 1121"/>
                <a:gd name="T103" fmla="*/ 2128 h 2200"/>
                <a:gd name="T104" fmla="*/ 1011 w 1121"/>
                <a:gd name="T105" fmla="*/ 2112 h 2200"/>
                <a:gd name="T106" fmla="*/ 1054 w 1121"/>
                <a:gd name="T107" fmla="*/ 2192 h 2200"/>
                <a:gd name="T108" fmla="*/ 1113 w 1121"/>
                <a:gd name="T109" fmla="*/ 1360 h 2200"/>
                <a:gd name="T110" fmla="*/ 1014 w 1121"/>
                <a:gd name="T111" fmla="*/ 13 h 22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21" h="2200">
                  <a:moveTo>
                    <a:pt x="1014" y="13"/>
                  </a:moveTo>
                  <a:lnTo>
                    <a:pt x="1011" y="6"/>
                  </a:lnTo>
                  <a:lnTo>
                    <a:pt x="995" y="64"/>
                  </a:lnTo>
                  <a:lnTo>
                    <a:pt x="1011" y="112"/>
                  </a:lnTo>
                  <a:lnTo>
                    <a:pt x="1011" y="136"/>
                  </a:lnTo>
                  <a:lnTo>
                    <a:pt x="1003" y="160"/>
                  </a:lnTo>
                  <a:lnTo>
                    <a:pt x="961" y="184"/>
                  </a:lnTo>
                  <a:lnTo>
                    <a:pt x="936" y="184"/>
                  </a:lnTo>
                  <a:lnTo>
                    <a:pt x="919" y="168"/>
                  </a:lnTo>
                  <a:lnTo>
                    <a:pt x="902" y="160"/>
                  </a:lnTo>
                  <a:lnTo>
                    <a:pt x="893" y="168"/>
                  </a:lnTo>
                  <a:lnTo>
                    <a:pt x="877" y="168"/>
                  </a:lnTo>
                  <a:lnTo>
                    <a:pt x="877" y="144"/>
                  </a:lnTo>
                  <a:lnTo>
                    <a:pt x="877" y="112"/>
                  </a:lnTo>
                  <a:lnTo>
                    <a:pt x="893" y="88"/>
                  </a:lnTo>
                  <a:lnTo>
                    <a:pt x="902" y="64"/>
                  </a:lnTo>
                  <a:lnTo>
                    <a:pt x="893" y="48"/>
                  </a:lnTo>
                  <a:lnTo>
                    <a:pt x="851" y="16"/>
                  </a:lnTo>
                  <a:lnTo>
                    <a:pt x="801" y="24"/>
                  </a:lnTo>
                  <a:lnTo>
                    <a:pt x="750" y="40"/>
                  </a:lnTo>
                  <a:lnTo>
                    <a:pt x="700" y="48"/>
                  </a:lnTo>
                  <a:lnTo>
                    <a:pt x="742" y="64"/>
                  </a:lnTo>
                  <a:lnTo>
                    <a:pt x="784" y="88"/>
                  </a:lnTo>
                  <a:lnTo>
                    <a:pt x="809" y="176"/>
                  </a:lnTo>
                  <a:lnTo>
                    <a:pt x="818" y="200"/>
                  </a:lnTo>
                  <a:lnTo>
                    <a:pt x="843" y="200"/>
                  </a:lnTo>
                  <a:lnTo>
                    <a:pt x="877" y="224"/>
                  </a:lnTo>
                  <a:lnTo>
                    <a:pt x="902" y="264"/>
                  </a:lnTo>
                  <a:lnTo>
                    <a:pt x="910" y="312"/>
                  </a:lnTo>
                  <a:lnTo>
                    <a:pt x="851" y="304"/>
                  </a:lnTo>
                  <a:lnTo>
                    <a:pt x="801" y="312"/>
                  </a:lnTo>
                  <a:lnTo>
                    <a:pt x="784" y="320"/>
                  </a:lnTo>
                  <a:lnTo>
                    <a:pt x="784" y="328"/>
                  </a:lnTo>
                  <a:lnTo>
                    <a:pt x="776" y="360"/>
                  </a:lnTo>
                  <a:lnTo>
                    <a:pt x="750" y="400"/>
                  </a:lnTo>
                  <a:lnTo>
                    <a:pt x="725" y="448"/>
                  </a:lnTo>
                  <a:lnTo>
                    <a:pt x="717" y="480"/>
                  </a:lnTo>
                  <a:lnTo>
                    <a:pt x="733" y="496"/>
                  </a:lnTo>
                  <a:lnTo>
                    <a:pt x="818" y="560"/>
                  </a:lnTo>
                  <a:lnTo>
                    <a:pt x="750" y="584"/>
                  </a:lnTo>
                  <a:lnTo>
                    <a:pt x="666" y="584"/>
                  </a:lnTo>
                  <a:lnTo>
                    <a:pt x="599" y="568"/>
                  </a:lnTo>
                  <a:lnTo>
                    <a:pt x="582" y="584"/>
                  </a:lnTo>
                  <a:lnTo>
                    <a:pt x="573" y="608"/>
                  </a:lnTo>
                  <a:lnTo>
                    <a:pt x="607" y="640"/>
                  </a:lnTo>
                  <a:lnTo>
                    <a:pt x="658" y="648"/>
                  </a:lnTo>
                  <a:lnTo>
                    <a:pt x="683" y="648"/>
                  </a:lnTo>
                  <a:lnTo>
                    <a:pt x="700" y="664"/>
                  </a:lnTo>
                  <a:lnTo>
                    <a:pt x="700" y="680"/>
                  </a:lnTo>
                  <a:lnTo>
                    <a:pt x="683" y="704"/>
                  </a:lnTo>
                  <a:lnTo>
                    <a:pt x="674" y="712"/>
                  </a:lnTo>
                  <a:lnTo>
                    <a:pt x="649" y="712"/>
                  </a:lnTo>
                  <a:lnTo>
                    <a:pt x="599" y="696"/>
                  </a:lnTo>
                  <a:lnTo>
                    <a:pt x="548" y="688"/>
                  </a:lnTo>
                  <a:lnTo>
                    <a:pt x="523" y="680"/>
                  </a:lnTo>
                  <a:lnTo>
                    <a:pt x="506" y="664"/>
                  </a:lnTo>
                  <a:lnTo>
                    <a:pt x="447" y="592"/>
                  </a:lnTo>
                  <a:lnTo>
                    <a:pt x="438" y="552"/>
                  </a:lnTo>
                  <a:lnTo>
                    <a:pt x="438" y="536"/>
                  </a:lnTo>
                  <a:lnTo>
                    <a:pt x="430" y="512"/>
                  </a:lnTo>
                  <a:lnTo>
                    <a:pt x="380" y="496"/>
                  </a:lnTo>
                  <a:lnTo>
                    <a:pt x="337" y="480"/>
                  </a:lnTo>
                  <a:lnTo>
                    <a:pt x="253" y="424"/>
                  </a:lnTo>
                  <a:lnTo>
                    <a:pt x="287" y="424"/>
                  </a:lnTo>
                  <a:lnTo>
                    <a:pt x="321" y="440"/>
                  </a:lnTo>
                  <a:lnTo>
                    <a:pt x="396" y="440"/>
                  </a:lnTo>
                  <a:lnTo>
                    <a:pt x="565" y="448"/>
                  </a:lnTo>
                  <a:lnTo>
                    <a:pt x="624" y="432"/>
                  </a:lnTo>
                  <a:lnTo>
                    <a:pt x="658" y="416"/>
                  </a:lnTo>
                  <a:lnTo>
                    <a:pt x="683" y="384"/>
                  </a:lnTo>
                  <a:lnTo>
                    <a:pt x="708" y="320"/>
                  </a:lnTo>
                  <a:lnTo>
                    <a:pt x="717" y="288"/>
                  </a:lnTo>
                  <a:lnTo>
                    <a:pt x="708" y="256"/>
                  </a:lnTo>
                  <a:lnTo>
                    <a:pt x="666" y="208"/>
                  </a:lnTo>
                  <a:lnTo>
                    <a:pt x="599" y="192"/>
                  </a:lnTo>
                  <a:lnTo>
                    <a:pt x="447" y="152"/>
                  </a:lnTo>
                  <a:lnTo>
                    <a:pt x="371" y="128"/>
                  </a:lnTo>
                  <a:lnTo>
                    <a:pt x="304" y="128"/>
                  </a:lnTo>
                  <a:lnTo>
                    <a:pt x="152" y="128"/>
                  </a:lnTo>
                  <a:lnTo>
                    <a:pt x="177" y="104"/>
                  </a:lnTo>
                  <a:lnTo>
                    <a:pt x="186" y="96"/>
                  </a:lnTo>
                  <a:lnTo>
                    <a:pt x="169" y="88"/>
                  </a:lnTo>
                  <a:lnTo>
                    <a:pt x="127" y="80"/>
                  </a:lnTo>
                  <a:lnTo>
                    <a:pt x="110" y="112"/>
                  </a:lnTo>
                  <a:lnTo>
                    <a:pt x="76" y="120"/>
                  </a:lnTo>
                  <a:lnTo>
                    <a:pt x="76" y="144"/>
                  </a:lnTo>
                  <a:lnTo>
                    <a:pt x="42" y="176"/>
                  </a:lnTo>
                  <a:lnTo>
                    <a:pt x="9" y="224"/>
                  </a:lnTo>
                  <a:lnTo>
                    <a:pt x="0" y="272"/>
                  </a:lnTo>
                  <a:lnTo>
                    <a:pt x="26" y="336"/>
                  </a:lnTo>
                  <a:lnTo>
                    <a:pt x="68" y="352"/>
                  </a:lnTo>
                  <a:lnTo>
                    <a:pt x="110" y="392"/>
                  </a:lnTo>
                  <a:lnTo>
                    <a:pt x="93" y="448"/>
                  </a:lnTo>
                  <a:lnTo>
                    <a:pt x="144" y="544"/>
                  </a:lnTo>
                  <a:lnTo>
                    <a:pt x="211" y="608"/>
                  </a:lnTo>
                  <a:lnTo>
                    <a:pt x="169" y="656"/>
                  </a:lnTo>
                  <a:lnTo>
                    <a:pt x="177" y="712"/>
                  </a:lnTo>
                  <a:lnTo>
                    <a:pt x="245" y="752"/>
                  </a:lnTo>
                  <a:lnTo>
                    <a:pt x="287" y="808"/>
                  </a:lnTo>
                  <a:lnTo>
                    <a:pt x="270" y="856"/>
                  </a:lnTo>
                  <a:lnTo>
                    <a:pt x="337" y="896"/>
                  </a:lnTo>
                  <a:lnTo>
                    <a:pt x="388" y="944"/>
                  </a:lnTo>
                  <a:lnTo>
                    <a:pt x="380" y="1008"/>
                  </a:lnTo>
                  <a:lnTo>
                    <a:pt x="337" y="1080"/>
                  </a:lnTo>
                  <a:lnTo>
                    <a:pt x="287" y="1152"/>
                  </a:lnTo>
                  <a:lnTo>
                    <a:pt x="262" y="1248"/>
                  </a:lnTo>
                  <a:lnTo>
                    <a:pt x="278" y="1232"/>
                  </a:lnTo>
                  <a:lnTo>
                    <a:pt x="304" y="1264"/>
                  </a:lnTo>
                  <a:lnTo>
                    <a:pt x="346" y="1280"/>
                  </a:lnTo>
                  <a:lnTo>
                    <a:pt x="396" y="1288"/>
                  </a:lnTo>
                  <a:lnTo>
                    <a:pt x="396" y="1296"/>
                  </a:lnTo>
                  <a:lnTo>
                    <a:pt x="388" y="1304"/>
                  </a:lnTo>
                  <a:lnTo>
                    <a:pt x="363" y="1312"/>
                  </a:lnTo>
                  <a:lnTo>
                    <a:pt x="346" y="1312"/>
                  </a:lnTo>
                  <a:lnTo>
                    <a:pt x="337" y="1336"/>
                  </a:lnTo>
                  <a:lnTo>
                    <a:pt x="287" y="1344"/>
                  </a:lnTo>
                  <a:lnTo>
                    <a:pt x="287" y="1368"/>
                  </a:lnTo>
                  <a:lnTo>
                    <a:pt x="287" y="1392"/>
                  </a:lnTo>
                  <a:lnTo>
                    <a:pt x="278" y="1392"/>
                  </a:lnTo>
                  <a:lnTo>
                    <a:pt x="287" y="1408"/>
                  </a:lnTo>
                  <a:lnTo>
                    <a:pt x="287" y="1456"/>
                  </a:lnTo>
                  <a:lnTo>
                    <a:pt x="287" y="1520"/>
                  </a:lnTo>
                  <a:lnTo>
                    <a:pt x="329" y="1568"/>
                  </a:lnTo>
                  <a:lnTo>
                    <a:pt x="312" y="1632"/>
                  </a:lnTo>
                  <a:lnTo>
                    <a:pt x="346" y="1640"/>
                  </a:lnTo>
                  <a:lnTo>
                    <a:pt x="354" y="1680"/>
                  </a:lnTo>
                  <a:lnTo>
                    <a:pt x="388" y="1712"/>
                  </a:lnTo>
                  <a:lnTo>
                    <a:pt x="413" y="1776"/>
                  </a:lnTo>
                  <a:lnTo>
                    <a:pt x="413" y="1768"/>
                  </a:lnTo>
                  <a:lnTo>
                    <a:pt x="438" y="1768"/>
                  </a:lnTo>
                  <a:lnTo>
                    <a:pt x="464" y="1784"/>
                  </a:lnTo>
                  <a:lnTo>
                    <a:pt x="481" y="1776"/>
                  </a:lnTo>
                  <a:lnTo>
                    <a:pt x="514" y="1784"/>
                  </a:lnTo>
                  <a:lnTo>
                    <a:pt x="531" y="1800"/>
                  </a:lnTo>
                  <a:lnTo>
                    <a:pt x="573" y="1776"/>
                  </a:lnTo>
                  <a:lnTo>
                    <a:pt x="607" y="1784"/>
                  </a:lnTo>
                  <a:lnTo>
                    <a:pt x="641" y="1808"/>
                  </a:lnTo>
                  <a:lnTo>
                    <a:pt x="649" y="1840"/>
                  </a:lnTo>
                  <a:lnTo>
                    <a:pt x="649" y="1872"/>
                  </a:lnTo>
                  <a:lnTo>
                    <a:pt x="683" y="1888"/>
                  </a:lnTo>
                  <a:lnTo>
                    <a:pt x="683" y="1904"/>
                  </a:lnTo>
                  <a:lnTo>
                    <a:pt x="717" y="1928"/>
                  </a:lnTo>
                  <a:lnTo>
                    <a:pt x="759" y="1936"/>
                  </a:lnTo>
                  <a:lnTo>
                    <a:pt x="767" y="1960"/>
                  </a:lnTo>
                  <a:lnTo>
                    <a:pt x="835" y="1976"/>
                  </a:lnTo>
                  <a:lnTo>
                    <a:pt x="860" y="2000"/>
                  </a:lnTo>
                  <a:lnTo>
                    <a:pt x="843" y="2024"/>
                  </a:lnTo>
                  <a:lnTo>
                    <a:pt x="826" y="2040"/>
                  </a:lnTo>
                  <a:lnTo>
                    <a:pt x="776" y="2048"/>
                  </a:lnTo>
                  <a:lnTo>
                    <a:pt x="767" y="2072"/>
                  </a:lnTo>
                  <a:lnTo>
                    <a:pt x="792" y="2088"/>
                  </a:lnTo>
                  <a:lnTo>
                    <a:pt x="792" y="2112"/>
                  </a:lnTo>
                  <a:lnTo>
                    <a:pt x="809" y="2136"/>
                  </a:lnTo>
                  <a:lnTo>
                    <a:pt x="835" y="2168"/>
                  </a:lnTo>
                  <a:lnTo>
                    <a:pt x="868" y="2168"/>
                  </a:lnTo>
                  <a:lnTo>
                    <a:pt x="877" y="2128"/>
                  </a:lnTo>
                  <a:lnTo>
                    <a:pt x="910" y="2128"/>
                  </a:lnTo>
                  <a:lnTo>
                    <a:pt x="969" y="2096"/>
                  </a:lnTo>
                  <a:lnTo>
                    <a:pt x="1011" y="2112"/>
                  </a:lnTo>
                  <a:lnTo>
                    <a:pt x="1054" y="2136"/>
                  </a:lnTo>
                  <a:lnTo>
                    <a:pt x="1037" y="2152"/>
                  </a:lnTo>
                  <a:lnTo>
                    <a:pt x="1054" y="2192"/>
                  </a:lnTo>
                  <a:lnTo>
                    <a:pt x="1079" y="2200"/>
                  </a:lnTo>
                  <a:lnTo>
                    <a:pt x="1113" y="2200"/>
                  </a:lnTo>
                  <a:lnTo>
                    <a:pt x="1113" y="1360"/>
                  </a:lnTo>
                  <a:lnTo>
                    <a:pt x="1121" y="0"/>
                  </a:lnTo>
                  <a:lnTo>
                    <a:pt x="1116" y="8"/>
                  </a:lnTo>
                  <a:lnTo>
                    <a:pt x="1014" y="13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29" name="Freeform 98"/>
            <p:cNvSpPr>
              <a:spLocks/>
            </p:cNvSpPr>
            <p:nvPr/>
          </p:nvSpPr>
          <p:spPr bwMode="auto">
            <a:xfrm>
              <a:off x="4679" y="1384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0" name="Freeform 99"/>
            <p:cNvSpPr>
              <a:spLocks/>
            </p:cNvSpPr>
            <p:nvPr/>
          </p:nvSpPr>
          <p:spPr bwMode="auto">
            <a:xfrm>
              <a:off x="4687" y="2"/>
              <a:ext cx="1115" cy="2190"/>
            </a:xfrm>
            <a:custGeom>
              <a:avLst/>
              <a:gdLst>
                <a:gd name="T0" fmla="*/ 1011 w 1115"/>
                <a:gd name="T1" fmla="*/ 102 h 2190"/>
                <a:gd name="T2" fmla="*/ 961 w 1115"/>
                <a:gd name="T3" fmla="*/ 174 h 2190"/>
                <a:gd name="T4" fmla="*/ 902 w 1115"/>
                <a:gd name="T5" fmla="*/ 150 h 2190"/>
                <a:gd name="T6" fmla="*/ 877 w 1115"/>
                <a:gd name="T7" fmla="*/ 134 h 2190"/>
                <a:gd name="T8" fmla="*/ 902 w 1115"/>
                <a:gd name="T9" fmla="*/ 54 h 2190"/>
                <a:gd name="T10" fmla="*/ 801 w 1115"/>
                <a:gd name="T11" fmla="*/ 14 h 2190"/>
                <a:gd name="T12" fmla="*/ 742 w 1115"/>
                <a:gd name="T13" fmla="*/ 54 h 2190"/>
                <a:gd name="T14" fmla="*/ 818 w 1115"/>
                <a:gd name="T15" fmla="*/ 190 h 2190"/>
                <a:gd name="T16" fmla="*/ 902 w 1115"/>
                <a:gd name="T17" fmla="*/ 254 h 2190"/>
                <a:gd name="T18" fmla="*/ 801 w 1115"/>
                <a:gd name="T19" fmla="*/ 302 h 2190"/>
                <a:gd name="T20" fmla="*/ 776 w 1115"/>
                <a:gd name="T21" fmla="*/ 350 h 2190"/>
                <a:gd name="T22" fmla="*/ 717 w 1115"/>
                <a:gd name="T23" fmla="*/ 470 h 2190"/>
                <a:gd name="T24" fmla="*/ 750 w 1115"/>
                <a:gd name="T25" fmla="*/ 574 h 2190"/>
                <a:gd name="T26" fmla="*/ 582 w 1115"/>
                <a:gd name="T27" fmla="*/ 574 h 2190"/>
                <a:gd name="T28" fmla="*/ 658 w 1115"/>
                <a:gd name="T29" fmla="*/ 638 h 2190"/>
                <a:gd name="T30" fmla="*/ 700 w 1115"/>
                <a:gd name="T31" fmla="*/ 670 h 2190"/>
                <a:gd name="T32" fmla="*/ 649 w 1115"/>
                <a:gd name="T33" fmla="*/ 702 h 2190"/>
                <a:gd name="T34" fmla="*/ 523 w 1115"/>
                <a:gd name="T35" fmla="*/ 670 h 2190"/>
                <a:gd name="T36" fmla="*/ 438 w 1115"/>
                <a:gd name="T37" fmla="*/ 542 h 2190"/>
                <a:gd name="T38" fmla="*/ 380 w 1115"/>
                <a:gd name="T39" fmla="*/ 486 h 2190"/>
                <a:gd name="T40" fmla="*/ 287 w 1115"/>
                <a:gd name="T41" fmla="*/ 414 h 2190"/>
                <a:gd name="T42" fmla="*/ 565 w 1115"/>
                <a:gd name="T43" fmla="*/ 438 h 2190"/>
                <a:gd name="T44" fmla="*/ 683 w 1115"/>
                <a:gd name="T45" fmla="*/ 374 h 2190"/>
                <a:gd name="T46" fmla="*/ 708 w 1115"/>
                <a:gd name="T47" fmla="*/ 246 h 2190"/>
                <a:gd name="T48" fmla="*/ 447 w 1115"/>
                <a:gd name="T49" fmla="*/ 142 h 2190"/>
                <a:gd name="T50" fmla="*/ 152 w 1115"/>
                <a:gd name="T51" fmla="*/ 118 h 2190"/>
                <a:gd name="T52" fmla="*/ 169 w 1115"/>
                <a:gd name="T53" fmla="*/ 78 h 2190"/>
                <a:gd name="T54" fmla="*/ 76 w 1115"/>
                <a:gd name="T55" fmla="*/ 110 h 2190"/>
                <a:gd name="T56" fmla="*/ 9 w 1115"/>
                <a:gd name="T57" fmla="*/ 214 h 2190"/>
                <a:gd name="T58" fmla="*/ 68 w 1115"/>
                <a:gd name="T59" fmla="*/ 342 h 2190"/>
                <a:gd name="T60" fmla="*/ 144 w 1115"/>
                <a:gd name="T61" fmla="*/ 534 h 2190"/>
                <a:gd name="T62" fmla="*/ 177 w 1115"/>
                <a:gd name="T63" fmla="*/ 702 h 2190"/>
                <a:gd name="T64" fmla="*/ 270 w 1115"/>
                <a:gd name="T65" fmla="*/ 846 h 2190"/>
                <a:gd name="T66" fmla="*/ 380 w 1115"/>
                <a:gd name="T67" fmla="*/ 998 h 2190"/>
                <a:gd name="T68" fmla="*/ 262 w 1115"/>
                <a:gd name="T69" fmla="*/ 1238 h 2190"/>
                <a:gd name="T70" fmla="*/ 346 w 1115"/>
                <a:gd name="T71" fmla="*/ 1270 h 2190"/>
                <a:gd name="T72" fmla="*/ 388 w 1115"/>
                <a:gd name="T73" fmla="*/ 1294 h 2190"/>
                <a:gd name="T74" fmla="*/ 337 w 1115"/>
                <a:gd name="T75" fmla="*/ 1326 h 2190"/>
                <a:gd name="T76" fmla="*/ 287 w 1115"/>
                <a:gd name="T77" fmla="*/ 1382 h 2190"/>
                <a:gd name="T78" fmla="*/ 287 w 1115"/>
                <a:gd name="T79" fmla="*/ 1446 h 2190"/>
                <a:gd name="T80" fmla="*/ 312 w 1115"/>
                <a:gd name="T81" fmla="*/ 1622 h 2190"/>
                <a:gd name="T82" fmla="*/ 388 w 1115"/>
                <a:gd name="T83" fmla="*/ 1702 h 2190"/>
                <a:gd name="T84" fmla="*/ 438 w 1115"/>
                <a:gd name="T85" fmla="*/ 1758 h 2190"/>
                <a:gd name="T86" fmla="*/ 514 w 1115"/>
                <a:gd name="T87" fmla="*/ 1774 h 2190"/>
                <a:gd name="T88" fmla="*/ 607 w 1115"/>
                <a:gd name="T89" fmla="*/ 1774 h 2190"/>
                <a:gd name="T90" fmla="*/ 649 w 1115"/>
                <a:gd name="T91" fmla="*/ 1862 h 2190"/>
                <a:gd name="T92" fmla="*/ 717 w 1115"/>
                <a:gd name="T93" fmla="*/ 1918 h 2190"/>
                <a:gd name="T94" fmla="*/ 835 w 1115"/>
                <a:gd name="T95" fmla="*/ 1966 h 2190"/>
                <a:gd name="T96" fmla="*/ 826 w 1115"/>
                <a:gd name="T97" fmla="*/ 2030 h 2190"/>
                <a:gd name="T98" fmla="*/ 792 w 1115"/>
                <a:gd name="T99" fmla="*/ 2078 h 2190"/>
                <a:gd name="T100" fmla="*/ 835 w 1115"/>
                <a:gd name="T101" fmla="*/ 2158 h 2190"/>
                <a:gd name="T102" fmla="*/ 877 w 1115"/>
                <a:gd name="T103" fmla="*/ 2118 h 2190"/>
                <a:gd name="T104" fmla="*/ 1011 w 1115"/>
                <a:gd name="T105" fmla="*/ 2102 h 2190"/>
                <a:gd name="T106" fmla="*/ 1054 w 1115"/>
                <a:gd name="T107" fmla="*/ 2182 h 2190"/>
                <a:gd name="T108" fmla="*/ 1115 w 1115"/>
                <a:gd name="T109" fmla="*/ 0 h 21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15" h="2190">
                  <a:moveTo>
                    <a:pt x="1011" y="0"/>
                  </a:moveTo>
                  <a:lnTo>
                    <a:pt x="995" y="54"/>
                  </a:lnTo>
                  <a:lnTo>
                    <a:pt x="1011" y="102"/>
                  </a:lnTo>
                  <a:lnTo>
                    <a:pt x="1011" y="126"/>
                  </a:lnTo>
                  <a:lnTo>
                    <a:pt x="1003" y="150"/>
                  </a:lnTo>
                  <a:lnTo>
                    <a:pt x="961" y="174"/>
                  </a:lnTo>
                  <a:lnTo>
                    <a:pt x="936" y="174"/>
                  </a:lnTo>
                  <a:lnTo>
                    <a:pt x="919" y="158"/>
                  </a:lnTo>
                  <a:lnTo>
                    <a:pt x="902" y="150"/>
                  </a:lnTo>
                  <a:lnTo>
                    <a:pt x="893" y="158"/>
                  </a:lnTo>
                  <a:lnTo>
                    <a:pt x="877" y="158"/>
                  </a:lnTo>
                  <a:lnTo>
                    <a:pt x="877" y="134"/>
                  </a:lnTo>
                  <a:lnTo>
                    <a:pt x="877" y="102"/>
                  </a:lnTo>
                  <a:lnTo>
                    <a:pt x="893" y="78"/>
                  </a:lnTo>
                  <a:lnTo>
                    <a:pt x="902" y="54"/>
                  </a:lnTo>
                  <a:lnTo>
                    <a:pt x="893" y="38"/>
                  </a:lnTo>
                  <a:lnTo>
                    <a:pt x="851" y="6"/>
                  </a:lnTo>
                  <a:lnTo>
                    <a:pt x="801" y="14"/>
                  </a:lnTo>
                  <a:lnTo>
                    <a:pt x="750" y="30"/>
                  </a:lnTo>
                  <a:lnTo>
                    <a:pt x="700" y="38"/>
                  </a:lnTo>
                  <a:lnTo>
                    <a:pt x="742" y="54"/>
                  </a:lnTo>
                  <a:lnTo>
                    <a:pt x="784" y="78"/>
                  </a:lnTo>
                  <a:lnTo>
                    <a:pt x="809" y="166"/>
                  </a:lnTo>
                  <a:lnTo>
                    <a:pt x="818" y="190"/>
                  </a:lnTo>
                  <a:lnTo>
                    <a:pt x="843" y="190"/>
                  </a:lnTo>
                  <a:lnTo>
                    <a:pt x="877" y="214"/>
                  </a:lnTo>
                  <a:lnTo>
                    <a:pt x="902" y="254"/>
                  </a:lnTo>
                  <a:lnTo>
                    <a:pt x="910" y="302"/>
                  </a:lnTo>
                  <a:lnTo>
                    <a:pt x="851" y="294"/>
                  </a:lnTo>
                  <a:lnTo>
                    <a:pt x="801" y="302"/>
                  </a:lnTo>
                  <a:lnTo>
                    <a:pt x="784" y="310"/>
                  </a:lnTo>
                  <a:lnTo>
                    <a:pt x="784" y="318"/>
                  </a:lnTo>
                  <a:lnTo>
                    <a:pt x="776" y="350"/>
                  </a:lnTo>
                  <a:lnTo>
                    <a:pt x="750" y="390"/>
                  </a:lnTo>
                  <a:lnTo>
                    <a:pt x="725" y="438"/>
                  </a:lnTo>
                  <a:lnTo>
                    <a:pt x="717" y="470"/>
                  </a:lnTo>
                  <a:lnTo>
                    <a:pt x="733" y="486"/>
                  </a:lnTo>
                  <a:lnTo>
                    <a:pt x="818" y="550"/>
                  </a:lnTo>
                  <a:lnTo>
                    <a:pt x="750" y="574"/>
                  </a:lnTo>
                  <a:lnTo>
                    <a:pt x="666" y="574"/>
                  </a:lnTo>
                  <a:lnTo>
                    <a:pt x="599" y="558"/>
                  </a:lnTo>
                  <a:lnTo>
                    <a:pt x="582" y="574"/>
                  </a:lnTo>
                  <a:lnTo>
                    <a:pt x="573" y="598"/>
                  </a:lnTo>
                  <a:lnTo>
                    <a:pt x="607" y="630"/>
                  </a:lnTo>
                  <a:lnTo>
                    <a:pt x="658" y="638"/>
                  </a:lnTo>
                  <a:lnTo>
                    <a:pt x="683" y="638"/>
                  </a:lnTo>
                  <a:lnTo>
                    <a:pt x="700" y="654"/>
                  </a:lnTo>
                  <a:lnTo>
                    <a:pt x="700" y="670"/>
                  </a:lnTo>
                  <a:lnTo>
                    <a:pt x="683" y="694"/>
                  </a:lnTo>
                  <a:lnTo>
                    <a:pt x="674" y="702"/>
                  </a:lnTo>
                  <a:lnTo>
                    <a:pt x="649" y="702"/>
                  </a:lnTo>
                  <a:lnTo>
                    <a:pt x="599" y="686"/>
                  </a:lnTo>
                  <a:lnTo>
                    <a:pt x="548" y="678"/>
                  </a:lnTo>
                  <a:lnTo>
                    <a:pt x="523" y="670"/>
                  </a:lnTo>
                  <a:lnTo>
                    <a:pt x="506" y="654"/>
                  </a:lnTo>
                  <a:lnTo>
                    <a:pt x="447" y="582"/>
                  </a:lnTo>
                  <a:lnTo>
                    <a:pt x="438" y="542"/>
                  </a:lnTo>
                  <a:lnTo>
                    <a:pt x="438" y="526"/>
                  </a:lnTo>
                  <a:lnTo>
                    <a:pt x="430" y="502"/>
                  </a:lnTo>
                  <a:lnTo>
                    <a:pt x="380" y="486"/>
                  </a:lnTo>
                  <a:lnTo>
                    <a:pt x="337" y="470"/>
                  </a:lnTo>
                  <a:lnTo>
                    <a:pt x="253" y="414"/>
                  </a:lnTo>
                  <a:lnTo>
                    <a:pt x="287" y="414"/>
                  </a:lnTo>
                  <a:lnTo>
                    <a:pt x="321" y="430"/>
                  </a:lnTo>
                  <a:lnTo>
                    <a:pt x="396" y="430"/>
                  </a:lnTo>
                  <a:lnTo>
                    <a:pt x="565" y="438"/>
                  </a:lnTo>
                  <a:lnTo>
                    <a:pt x="624" y="422"/>
                  </a:lnTo>
                  <a:lnTo>
                    <a:pt x="658" y="406"/>
                  </a:lnTo>
                  <a:lnTo>
                    <a:pt x="683" y="374"/>
                  </a:lnTo>
                  <a:lnTo>
                    <a:pt x="708" y="310"/>
                  </a:lnTo>
                  <a:lnTo>
                    <a:pt x="717" y="278"/>
                  </a:lnTo>
                  <a:lnTo>
                    <a:pt x="708" y="246"/>
                  </a:lnTo>
                  <a:lnTo>
                    <a:pt x="666" y="198"/>
                  </a:lnTo>
                  <a:lnTo>
                    <a:pt x="599" y="182"/>
                  </a:lnTo>
                  <a:lnTo>
                    <a:pt x="447" y="142"/>
                  </a:lnTo>
                  <a:lnTo>
                    <a:pt x="371" y="118"/>
                  </a:lnTo>
                  <a:lnTo>
                    <a:pt x="304" y="118"/>
                  </a:lnTo>
                  <a:lnTo>
                    <a:pt x="152" y="118"/>
                  </a:lnTo>
                  <a:lnTo>
                    <a:pt x="177" y="94"/>
                  </a:lnTo>
                  <a:lnTo>
                    <a:pt x="186" y="86"/>
                  </a:lnTo>
                  <a:lnTo>
                    <a:pt x="169" y="78"/>
                  </a:lnTo>
                  <a:lnTo>
                    <a:pt x="127" y="70"/>
                  </a:lnTo>
                  <a:lnTo>
                    <a:pt x="110" y="102"/>
                  </a:lnTo>
                  <a:lnTo>
                    <a:pt x="76" y="110"/>
                  </a:lnTo>
                  <a:lnTo>
                    <a:pt x="76" y="134"/>
                  </a:lnTo>
                  <a:lnTo>
                    <a:pt x="42" y="166"/>
                  </a:lnTo>
                  <a:lnTo>
                    <a:pt x="9" y="214"/>
                  </a:lnTo>
                  <a:lnTo>
                    <a:pt x="0" y="262"/>
                  </a:lnTo>
                  <a:lnTo>
                    <a:pt x="26" y="326"/>
                  </a:lnTo>
                  <a:lnTo>
                    <a:pt x="68" y="342"/>
                  </a:lnTo>
                  <a:lnTo>
                    <a:pt x="110" y="382"/>
                  </a:lnTo>
                  <a:lnTo>
                    <a:pt x="93" y="438"/>
                  </a:lnTo>
                  <a:lnTo>
                    <a:pt x="144" y="534"/>
                  </a:lnTo>
                  <a:lnTo>
                    <a:pt x="211" y="598"/>
                  </a:lnTo>
                  <a:lnTo>
                    <a:pt x="169" y="646"/>
                  </a:lnTo>
                  <a:lnTo>
                    <a:pt x="177" y="702"/>
                  </a:lnTo>
                  <a:lnTo>
                    <a:pt x="245" y="742"/>
                  </a:lnTo>
                  <a:lnTo>
                    <a:pt x="287" y="798"/>
                  </a:lnTo>
                  <a:lnTo>
                    <a:pt x="270" y="846"/>
                  </a:lnTo>
                  <a:lnTo>
                    <a:pt x="337" y="886"/>
                  </a:lnTo>
                  <a:lnTo>
                    <a:pt x="388" y="934"/>
                  </a:lnTo>
                  <a:lnTo>
                    <a:pt x="380" y="998"/>
                  </a:lnTo>
                  <a:lnTo>
                    <a:pt x="337" y="1070"/>
                  </a:lnTo>
                  <a:lnTo>
                    <a:pt x="287" y="1142"/>
                  </a:lnTo>
                  <a:lnTo>
                    <a:pt x="262" y="1238"/>
                  </a:lnTo>
                  <a:lnTo>
                    <a:pt x="278" y="1222"/>
                  </a:lnTo>
                  <a:lnTo>
                    <a:pt x="304" y="1254"/>
                  </a:lnTo>
                  <a:lnTo>
                    <a:pt x="346" y="1270"/>
                  </a:lnTo>
                  <a:lnTo>
                    <a:pt x="396" y="1278"/>
                  </a:lnTo>
                  <a:lnTo>
                    <a:pt x="396" y="1286"/>
                  </a:lnTo>
                  <a:lnTo>
                    <a:pt x="388" y="1294"/>
                  </a:lnTo>
                  <a:lnTo>
                    <a:pt x="363" y="1302"/>
                  </a:lnTo>
                  <a:lnTo>
                    <a:pt x="346" y="1302"/>
                  </a:lnTo>
                  <a:lnTo>
                    <a:pt x="337" y="1326"/>
                  </a:lnTo>
                  <a:lnTo>
                    <a:pt x="287" y="1334"/>
                  </a:lnTo>
                  <a:lnTo>
                    <a:pt x="287" y="1358"/>
                  </a:lnTo>
                  <a:lnTo>
                    <a:pt x="287" y="1382"/>
                  </a:lnTo>
                  <a:lnTo>
                    <a:pt x="278" y="1382"/>
                  </a:lnTo>
                  <a:lnTo>
                    <a:pt x="287" y="1398"/>
                  </a:lnTo>
                  <a:lnTo>
                    <a:pt x="287" y="1446"/>
                  </a:lnTo>
                  <a:lnTo>
                    <a:pt x="287" y="1510"/>
                  </a:lnTo>
                  <a:lnTo>
                    <a:pt x="329" y="1558"/>
                  </a:lnTo>
                  <a:lnTo>
                    <a:pt x="312" y="1622"/>
                  </a:lnTo>
                  <a:lnTo>
                    <a:pt x="346" y="1630"/>
                  </a:lnTo>
                  <a:lnTo>
                    <a:pt x="354" y="1670"/>
                  </a:lnTo>
                  <a:lnTo>
                    <a:pt x="388" y="1702"/>
                  </a:lnTo>
                  <a:lnTo>
                    <a:pt x="413" y="1766"/>
                  </a:lnTo>
                  <a:lnTo>
                    <a:pt x="413" y="1758"/>
                  </a:lnTo>
                  <a:lnTo>
                    <a:pt x="438" y="1758"/>
                  </a:lnTo>
                  <a:lnTo>
                    <a:pt x="464" y="1774"/>
                  </a:lnTo>
                  <a:lnTo>
                    <a:pt x="481" y="1766"/>
                  </a:lnTo>
                  <a:lnTo>
                    <a:pt x="514" y="1774"/>
                  </a:lnTo>
                  <a:lnTo>
                    <a:pt x="531" y="1790"/>
                  </a:lnTo>
                  <a:lnTo>
                    <a:pt x="573" y="1766"/>
                  </a:lnTo>
                  <a:lnTo>
                    <a:pt x="607" y="1774"/>
                  </a:lnTo>
                  <a:lnTo>
                    <a:pt x="641" y="1798"/>
                  </a:lnTo>
                  <a:lnTo>
                    <a:pt x="649" y="1830"/>
                  </a:lnTo>
                  <a:lnTo>
                    <a:pt x="649" y="1862"/>
                  </a:lnTo>
                  <a:lnTo>
                    <a:pt x="683" y="1878"/>
                  </a:lnTo>
                  <a:lnTo>
                    <a:pt x="683" y="1894"/>
                  </a:lnTo>
                  <a:lnTo>
                    <a:pt x="717" y="1918"/>
                  </a:lnTo>
                  <a:lnTo>
                    <a:pt x="759" y="1926"/>
                  </a:lnTo>
                  <a:lnTo>
                    <a:pt x="767" y="1950"/>
                  </a:lnTo>
                  <a:lnTo>
                    <a:pt x="835" y="1966"/>
                  </a:lnTo>
                  <a:lnTo>
                    <a:pt x="860" y="1990"/>
                  </a:lnTo>
                  <a:lnTo>
                    <a:pt x="843" y="2014"/>
                  </a:lnTo>
                  <a:lnTo>
                    <a:pt x="826" y="2030"/>
                  </a:lnTo>
                  <a:lnTo>
                    <a:pt x="776" y="2038"/>
                  </a:lnTo>
                  <a:lnTo>
                    <a:pt x="767" y="2062"/>
                  </a:lnTo>
                  <a:lnTo>
                    <a:pt x="792" y="2078"/>
                  </a:lnTo>
                  <a:lnTo>
                    <a:pt x="792" y="2102"/>
                  </a:lnTo>
                  <a:lnTo>
                    <a:pt x="809" y="2126"/>
                  </a:lnTo>
                  <a:lnTo>
                    <a:pt x="835" y="2158"/>
                  </a:lnTo>
                  <a:lnTo>
                    <a:pt x="868" y="2158"/>
                  </a:lnTo>
                  <a:lnTo>
                    <a:pt x="877" y="2118"/>
                  </a:lnTo>
                  <a:lnTo>
                    <a:pt x="910" y="2118"/>
                  </a:lnTo>
                  <a:lnTo>
                    <a:pt x="969" y="2086"/>
                  </a:lnTo>
                  <a:lnTo>
                    <a:pt x="1011" y="2102"/>
                  </a:lnTo>
                  <a:lnTo>
                    <a:pt x="1054" y="2126"/>
                  </a:lnTo>
                  <a:lnTo>
                    <a:pt x="1037" y="2142"/>
                  </a:lnTo>
                  <a:lnTo>
                    <a:pt x="1054" y="2182"/>
                  </a:lnTo>
                  <a:lnTo>
                    <a:pt x="1079" y="2190"/>
                  </a:lnTo>
                  <a:lnTo>
                    <a:pt x="1113" y="2190"/>
                  </a:lnTo>
                  <a:lnTo>
                    <a:pt x="1115" y="0"/>
                  </a:lnTo>
                  <a:lnTo>
                    <a:pt x="101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1" name="Freeform 100"/>
            <p:cNvSpPr>
              <a:spLocks/>
            </p:cNvSpPr>
            <p:nvPr/>
          </p:nvSpPr>
          <p:spPr bwMode="auto">
            <a:xfrm>
              <a:off x="4274" y="136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2" name="Freeform 101"/>
            <p:cNvSpPr>
              <a:spLocks/>
            </p:cNvSpPr>
            <p:nvPr/>
          </p:nvSpPr>
          <p:spPr bwMode="auto">
            <a:xfrm>
              <a:off x="3845" y="312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3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4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5" name="Freeform 104"/>
            <p:cNvSpPr>
              <a:spLocks/>
            </p:cNvSpPr>
            <p:nvPr/>
          </p:nvSpPr>
          <p:spPr bwMode="auto">
            <a:xfrm>
              <a:off x="3423" y="0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36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9219" name="Straight Arrow Connector 104"/>
          <p:cNvCxnSpPr>
            <a:cxnSpLocks noChangeShapeType="1"/>
          </p:cNvCxnSpPr>
          <p:nvPr/>
        </p:nvCxnSpPr>
        <p:spPr bwMode="auto">
          <a:xfrm>
            <a:off x="-2052638" y="3995738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pic>
        <p:nvPicPr>
          <p:cNvPr id="9220" name="Picture 121" descr="bla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339" y="4782509"/>
            <a:ext cx="750887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28" descr="r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743" y="3711575"/>
            <a:ext cx="7588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0" name="Straight Arrow Connector 115"/>
          <p:cNvCxnSpPr>
            <a:cxnSpLocks noChangeShapeType="1"/>
          </p:cNvCxnSpPr>
          <p:nvPr/>
        </p:nvCxnSpPr>
        <p:spPr bwMode="auto">
          <a:xfrm flipH="1" flipV="1">
            <a:off x="5925407" y="4265575"/>
            <a:ext cx="1616060" cy="1068722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3" name="TextBox 1"/>
          <p:cNvSpPr txBox="1">
            <a:spLocks noChangeArrowheads="1"/>
          </p:cNvSpPr>
          <p:nvPr/>
        </p:nvSpPr>
        <p:spPr bwMode="auto">
          <a:xfrm>
            <a:off x="30163" y="333375"/>
            <a:ext cx="3529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i="0" dirty="0">
                <a:solidFill>
                  <a:schemeClr val="bg1"/>
                </a:solidFill>
              </a:rPr>
              <a:t>3. </a:t>
            </a:r>
            <a:r>
              <a:rPr lang="en-GB" altLang="en-US" i="0" dirty="0" smtClean="0">
                <a:solidFill>
                  <a:schemeClr val="bg1"/>
                </a:solidFill>
              </a:rPr>
              <a:t>ÁFA </a:t>
            </a:r>
            <a:r>
              <a:rPr lang="en-GB" altLang="en-US" i="0" dirty="0" err="1" smtClean="0">
                <a:solidFill>
                  <a:schemeClr val="bg1"/>
                </a:solidFill>
              </a:rPr>
              <a:t>bevallás</a:t>
            </a:r>
            <a:endParaRPr lang="en-GB" altLang="en-US" i="0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>
            <a:spLocks noChangeArrowheads="1"/>
          </p:cNvSpPr>
          <p:nvPr/>
        </p:nvSpPr>
        <p:spPr bwMode="auto">
          <a:xfrm>
            <a:off x="4270651" y="3332375"/>
            <a:ext cx="154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i="0" dirty="0">
                <a:solidFill>
                  <a:srgbClr val="C00000"/>
                </a:solidFill>
              </a:rPr>
              <a:t>Á</a:t>
            </a:r>
            <a:r>
              <a:rPr lang="en-GB" altLang="en-US" sz="1400" i="0" dirty="0" smtClean="0">
                <a:solidFill>
                  <a:srgbClr val="C00000"/>
                </a:solidFill>
              </a:rPr>
              <a:t>FA </a:t>
            </a:r>
            <a:r>
              <a:rPr lang="en-GB" altLang="en-US" sz="1400" i="0" dirty="0" err="1" smtClean="0">
                <a:solidFill>
                  <a:srgbClr val="C00000"/>
                </a:solidFill>
              </a:rPr>
              <a:t>bevallás</a:t>
            </a:r>
            <a:endParaRPr lang="en-GB" altLang="en-US" sz="1400" i="0" dirty="0">
              <a:solidFill>
                <a:srgbClr val="C00000"/>
              </a:solidFill>
            </a:endParaRPr>
          </a:p>
        </p:txBody>
      </p:sp>
      <p:pic>
        <p:nvPicPr>
          <p:cNvPr id="109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173037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252730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38" y="379412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470535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5278438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cxnSpLocks noChangeShapeType="1"/>
          </p:cNvCxnSpPr>
          <p:nvPr/>
        </p:nvCxnSpPr>
        <p:spPr bwMode="auto">
          <a:xfrm flipV="1">
            <a:off x="5899150" y="2254250"/>
            <a:ext cx="1241425" cy="2089364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>
            <a:off x="5953257" y="4203626"/>
            <a:ext cx="1084131" cy="123899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0" name="Straight Arrow Connector 119"/>
          <p:cNvCxnSpPr>
            <a:cxnSpLocks noChangeShapeType="1"/>
            <a:endCxn id="9329" idx="15"/>
          </p:cNvCxnSpPr>
          <p:nvPr/>
        </p:nvCxnSpPr>
        <p:spPr bwMode="auto">
          <a:xfrm flipV="1">
            <a:off x="5925407" y="3083723"/>
            <a:ext cx="1569909" cy="1227586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>
            <a:off x="5945300" y="4265575"/>
            <a:ext cx="384063" cy="1509750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" name="Straight Arrow Connector 121"/>
          <p:cNvCxnSpPr>
            <a:cxnSpLocks noChangeShapeType="1"/>
          </p:cNvCxnSpPr>
          <p:nvPr/>
        </p:nvCxnSpPr>
        <p:spPr bwMode="auto">
          <a:xfrm flipH="1">
            <a:off x="4732339" y="4311309"/>
            <a:ext cx="1193068" cy="957604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10800000" flipH="1" flipV="1">
            <a:off x="611560" y="4611303"/>
            <a:ext cx="27127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400" i="0" dirty="0" err="1" smtClean="0">
                <a:solidFill>
                  <a:srgbClr val="FFC000"/>
                </a:solidFill>
              </a:rPr>
              <a:t>Forgalom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  <a:r>
              <a:rPr lang="fr-BE" altLang="en-US" sz="1400" i="0" dirty="0" err="1" smtClean="0">
                <a:solidFill>
                  <a:srgbClr val="FFC000"/>
                </a:solidFill>
              </a:rPr>
              <a:t>és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  <a:r>
              <a:rPr lang="fr-BE" altLang="en-US" sz="1400" i="0" dirty="0" err="1" smtClean="0">
                <a:solidFill>
                  <a:srgbClr val="FFC000"/>
                </a:solidFill>
              </a:rPr>
              <a:t>áfa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400" i="0" dirty="0" err="1" smtClean="0">
                <a:solidFill>
                  <a:srgbClr val="FFC000"/>
                </a:solidFill>
              </a:rPr>
              <a:t>tagállam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  <a:r>
              <a:rPr lang="fr-BE" altLang="en-US" sz="1400" i="0" dirty="0" err="1" smtClean="0">
                <a:solidFill>
                  <a:srgbClr val="FFC000"/>
                </a:solidFill>
              </a:rPr>
              <a:t>és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  <a:r>
              <a:rPr lang="fr-BE" altLang="en-US" sz="1400" i="0" dirty="0" err="1" smtClean="0">
                <a:solidFill>
                  <a:srgbClr val="FFC000"/>
                </a:solidFill>
              </a:rPr>
              <a:t>áfakulcs</a:t>
            </a:r>
            <a:r>
              <a:rPr lang="fr-BE" altLang="en-US" sz="1400" i="0" dirty="0" smtClean="0">
                <a:solidFill>
                  <a:srgbClr val="FFC000"/>
                </a:solidFill>
              </a:rPr>
              <a:t> </a:t>
            </a:r>
            <a:r>
              <a:rPr lang="fr-BE" altLang="en-US" sz="1400" i="0" dirty="0" err="1" smtClean="0">
                <a:solidFill>
                  <a:srgbClr val="FFC000"/>
                </a:solidFill>
              </a:rPr>
              <a:t>szerint</a:t>
            </a:r>
            <a:endParaRPr lang="en-GB" altLang="en-US" sz="1400" i="0" dirty="0">
              <a:solidFill>
                <a:srgbClr val="FFC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8340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268413"/>
            <a:ext cx="8856983" cy="5256212"/>
          </a:xfrm>
        </p:spPr>
        <p:txBody>
          <a:bodyPr>
            <a:normAutofit fontScale="85000" lnSpcReduction="10000"/>
          </a:bodyPr>
          <a:lstStyle/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err="1" smtClean="0"/>
              <a:t>Havonta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benyújtandó</a:t>
            </a:r>
            <a:r>
              <a:rPr lang="en-US" sz="1800" b="0" dirty="0" smtClean="0"/>
              <a:t> (a </a:t>
            </a:r>
            <a:r>
              <a:rPr lang="en-US" sz="1800" b="0" dirty="0" err="1" smtClean="0"/>
              <a:t>következ</a:t>
            </a:r>
            <a:r>
              <a:rPr lang="hu-HU" sz="1800" b="0" dirty="0" smtClean="0"/>
              <a:t>ő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hónap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végéig</a:t>
            </a:r>
            <a:r>
              <a:rPr lang="en-US" sz="1800" b="0" dirty="0" smtClean="0"/>
              <a:t>)</a:t>
            </a:r>
          </a:p>
          <a:p>
            <a:pPr marL="542925" lvl="1">
              <a:buFont typeface="Arial" panose="020B0604020202020204" pitchFamily="34" charset="0"/>
              <a:buChar char="•"/>
              <a:defRPr/>
            </a:pP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err="1" smtClean="0"/>
              <a:t>Az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azonositót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kiadó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tagállam</a:t>
            </a:r>
            <a:r>
              <a:rPr lang="en-US" sz="1800" b="0" dirty="0" smtClean="0"/>
              <a:t> (MSI) IOSS </a:t>
            </a:r>
            <a:r>
              <a:rPr lang="en-US" sz="1800" b="0" dirty="0" err="1" smtClean="0"/>
              <a:t>portálján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elektronikusan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benyújtandó</a:t>
            </a:r>
            <a:endParaRPr lang="en-US" sz="1800" b="0" dirty="0"/>
          </a:p>
          <a:p>
            <a:pPr marL="542925" lvl="1">
              <a:buFont typeface="Arial" panose="020B0604020202020204" pitchFamily="34" charset="0"/>
              <a:buChar char="•"/>
              <a:defRPr/>
            </a:pP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err="1"/>
              <a:t>F</a:t>
            </a:r>
            <a:r>
              <a:rPr lang="en-US" sz="1800" b="0" dirty="0" err="1" smtClean="0"/>
              <a:t>ogyasztás</a:t>
            </a:r>
            <a:r>
              <a:rPr lang="en-US" sz="1800" b="0" dirty="0" smtClean="0"/>
              <a:t> </a:t>
            </a:r>
            <a:r>
              <a:rPr lang="en-US" sz="1800" b="0" dirty="0" err="1"/>
              <a:t>szerinti</a:t>
            </a:r>
            <a:r>
              <a:rPr lang="en-US" sz="1800" b="0" dirty="0"/>
              <a:t> </a:t>
            </a:r>
            <a:r>
              <a:rPr lang="en-US" sz="1800" b="0" dirty="0" err="1" smtClean="0"/>
              <a:t>tagállamonként</a:t>
            </a:r>
            <a:r>
              <a:rPr lang="en-US" sz="1800" b="0" dirty="0" smtClean="0"/>
              <a:t> (MSC</a:t>
            </a:r>
            <a:r>
              <a:rPr lang="en-US" sz="1800" b="0" dirty="0"/>
              <a:t>) </a:t>
            </a:r>
            <a:r>
              <a:rPr lang="en-US" sz="1800" b="0" dirty="0" smtClean="0"/>
              <a:t>a </a:t>
            </a:r>
            <a:r>
              <a:rPr lang="en-US" sz="1800" b="0" dirty="0" err="1" smtClean="0"/>
              <a:t>következö</a:t>
            </a:r>
            <a:r>
              <a:rPr lang="en-US" sz="1800" b="0" dirty="0" smtClean="0"/>
              <a:t> </a:t>
            </a:r>
            <a:r>
              <a:rPr lang="en-US" sz="1800" b="0" dirty="0" err="1"/>
              <a:t>információkat</a:t>
            </a:r>
            <a:r>
              <a:rPr lang="en-US" sz="1800" b="0" dirty="0"/>
              <a:t> </a:t>
            </a:r>
            <a:r>
              <a:rPr lang="en-US" sz="1800" b="0" dirty="0" err="1"/>
              <a:t>kell</a:t>
            </a:r>
            <a:r>
              <a:rPr lang="en-US" sz="1800" b="0" dirty="0"/>
              <a:t> </a:t>
            </a:r>
            <a:r>
              <a:rPr lang="en-US" sz="1800" b="0" dirty="0" err="1" smtClean="0"/>
              <a:t>tartalmaznia</a:t>
            </a:r>
            <a:r>
              <a:rPr lang="en-US" sz="1800" b="0" dirty="0" smtClean="0"/>
              <a:t>:</a:t>
            </a:r>
          </a:p>
          <a:p>
            <a:pPr marL="803275" lvl="2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622300" algn="l"/>
              </a:tabLst>
              <a:defRPr/>
            </a:pPr>
            <a:endParaRPr lang="en-US" sz="1600" dirty="0" smtClean="0"/>
          </a:p>
          <a:p>
            <a:pPr marL="803275" lvl="2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622300" algn="l"/>
              </a:tabLst>
              <a:defRPr/>
            </a:pPr>
            <a:r>
              <a:rPr lang="en-US" sz="1600" dirty="0" smtClean="0"/>
              <a:t>A </a:t>
            </a:r>
            <a:r>
              <a:rPr lang="en-US" sz="1600" dirty="0" err="1"/>
              <a:t>vonatkozó</a:t>
            </a:r>
            <a:r>
              <a:rPr lang="en-US" sz="1600" dirty="0"/>
              <a:t> </a:t>
            </a:r>
            <a:r>
              <a:rPr lang="en-US" sz="1600" dirty="0" err="1" smtClean="0"/>
              <a:t>hónap</a:t>
            </a:r>
            <a:r>
              <a:rPr lang="en-US" sz="1600" dirty="0" smtClean="0"/>
              <a:t> </a:t>
            </a:r>
            <a:r>
              <a:rPr lang="en-US" sz="1600" dirty="0" err="1" smtClean="0"/>
              <a:t>alatti</a:t>
            </a:r>
            <a:r>
              <a:rPr lang="en-US" sz="1600" dirty="0" smtClean="0"/>
              <a:t> </a:t>
            </a:r>
            <a:r>
              <a:rPr lang="en-US" sz="1600" dirty="0" err="1" smtClean="0"/>
              <a:t>értékesítés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összege</a:t>
            </a:r>
            <a:r>
              <a:rPr lang="en-US" sz="1600" dirty="0" smtClean="0"/>
              <a:t>, </a:t>
            </a:r>
            <a:r>
              <a:rPr lang="en-US" sz="1600" dirty="0" err="1" smtClean="0"/>
              <a:t>áfamentesen</a:t>
            </a:r>
            <a:r>
              <a:rPr lang="en-US" sz="1600" dirty="0" smtClean="0"/>
              <a:t> (</a:t>
            </a:r>
            <a:r>
              <a:rPr lang="en-US" sz="1600" dirty="0" err="1" smtClean="0"/>
              <a:t>áfakulcsra</a:t>
            </a:r>
            <a:r>
              <a:rPr lang="en-US" sz="1600" dirty="0" smtClean="0"/>
              <a:t> </a:t>
            </a:r>
            <a:r>
              <a:rPr lang="en-US" sz="1600" dirty="0" err="1" smtClean="0"/>
              <a:t>lebontva</a:t>
            </a:r>
            <a:r>
              <a:rPr lang="en-US" sz="1600" dirty="0" smtClean="0"/>
              <a:t>)</a:t>
            </a:r>
          </a:p>
          <a:p>
            <a:pPr marL="803275" lvl="2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622300" algn="l"/>
              </a:tabLst>
              <a:defRPr/>
            </a:pPr>
            <a:r>
              <a:rPr lang="en-US" sz="1600" dirty="0" err="1" smtClean="0"/>
              <a:t>Áfakulcs</a:t>
            </a:r>
            <a:endParaRPr lang="en-US" sz="1600" dirty="0" smtClean="0"/>
          </a:p>
          <a:p>
            <a:pPr marL="803275" lvl="2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622300" algn="l"/>
              </a:tabLst>
              <a:defRPr/>
            </a:pP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áfaösszeg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600" dirty="0" err="1"/>
              <a:t>áfakulcsra</a:t>
            </a:r>
            <a:r>
              <a:rPr lang="en-US" sz="1600" dirty="0"/>
              <a:t> </a:t>
            </a:r>
            <a:r>
              <a:rPr lang="en-US" sz="1600" dirty="0" err="1"/>
              <a:t>lebontva</a:t>
            </a:r>
            <a:r>
              <a:rPr lang="en-US" sz="1600" dirty="0"/>
              <a:t>)</a:t>
            </a:r>
            <a:endParaRPr lang="en-US" sz="1600" dirty="0" smtClean="0"/>
          </a:p>
          <a:p>
            <a:pPr marL="542925" lvl="2" indent="-285750">
              <a:buFont typeface="Arial" panose="020B0604020202020204" pitchFamily="34" charset="0"/>
              <a:buChar char="•"/>
              <a:defRPr/>
            </a:pPr>
            <a:endParaRPr lang="en-US" sz="1600" dirty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smtClean="0"/>
              <a:t>MSI </a:t>
            </a:r>
            <a:r>
              <a:rPr lang="en-US" sz="1800" b="0" dirty="0" err="1" smtClean="0"/>
              <a:t>az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áfa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bevallást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ellátja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egy</a:t>
            </a:r>
            <a:r>
              <a:rPr lang="en-US" sz="1800" b="0" dirty="0"/>
              <a:t> </a:t>
            </a:r>
            <a:r>
              <a:rPr lang="en-US" sz="1800" b="0" dirty="0" err="1"/>
              <a:t>egyedi</a:t>
            </a:r>
            <a:r>
              <a:rPr lang="en-US" sz="1800" b="0" dirty="0"/>
              <a:t> </a:t>
            </a:r>
            <a:r>
              <a:rPr lang="en-US" sz="1800" b="0" dirty="0" err="1" smtClean="0"/>
              <a:t>hivatkozási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számmal</a:t>
            </a:r>
            <a:r>
              <a:rPr lang="en-US" sz="1800" b="0" dirty="0"/>
              <a:t> </a:t>
            </a:r>
            <a:r>
              <a:rPr lang="en-US" sz="1800" b="0" dirty="0" smtClean="0"/>
              <a:t>(</a:t>
            </a:r>
            <a:r>
              <a:rPr lang="en-US" sz="1800" b="0" dirty="0" err="1" smtClean="0"/>
              <a:t>amit</a:t>
            </a:r>
            <a:r>
              <a:rPr lang="en-US" sz="1800" b="0" dirty="0" smtClean="0"/>
              <a:t> a </a:t>
            </a:r>
            <a:r>
              <a:rPr lang="en-US" sz="1800" b="0" dirty="0" err="1" smtClean="0"/>
              <a:t>befizetés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teljesítésekor</a:t>
            </a:r>
            <a:r>
              <a:rPr lang="en-US" sz="1800" b="0" dirty="0" smtClean="0"/>
              <a:t> meg </a:t>
            </a:r>
            <a:r>
              <a:rPr lang="en-US" sz="1800" b="0" dirty="0" err="1"/>
              <a:t>kell</a:t>
            </a:r>
            <a:r>
              <a:rPr lang="en-US" sz="1800" b="0" dirty="0"/>
              <a:t> </a:t>
            </a:r>
            <a:r>
              <a:rPr lang="en-US" sz="1800" b="0" dirty="0" err="1" smtClean="0"/>
              <a:t>adni</a:t>
            </a:r>
            <a:r>
              <a:rPr lang="en-US" sz="1800" b="0" dirty="0" smtClean="0"/>
              <a:t>)</a:t>
            </a:r>
            <a:endParaRPr lang="en-US" sz="1800" b="0" dirty="0"/>
          </a:p>
          <a:p>
            <a:pPr marL="542925" lvl="1">
              <a:buFont typeface="Arial" panose="020B0604020202020204" pitchFamily="34" charset="0"/>
              <a:buChar char="•"/>
              <a:defRPr/>
            </a:pP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smtClean="0"/>
              <a:t>MSI </a:t>
            </a:r>
            <a:r>
              <a:rPr lang="en-US" sz="1800" b="0" dirty="0" err="1" smtClean="0"/>
              <a:t>fogyasztás</a:t>
            </a:r>
            <a:r>
              <a:rPr lang="en-US" sz="1800" b="0" dirty="0" smtClean="0"/>
              <a:t> </a:t>
            </a:r>
            <a:r>
              <a:rPr lang="en-US" sz="1800" b="0" dirty="0" err="1"/>
              <a:t>szerinti</a:t>
            </a:r>
            <a:r>
              <a:rPr lang="en-US" sz="1800" b="0" dirty="0"/>
              <a:t> </a:t>
            </a:r>
            <a:r>
              <a:rPr lang="en-US" sz="1800" b="0" dirty="0" err="1"/>
              <a:t>tagállamonként</a:t>
            </a:r>
            <a:r>
              <a:rPr lang="en-US" sz="1800" b="0" dirty="0"/>
              <a:t> a </a:t>
            </a:r>
            <a:r>
              <a:rPr lang="en-US" sz="1800" b="0" dirty="0" err="1" smtClean="0"/>
              <a:t>bevallás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alapján</a:t>
            </a:r>
            <a:r>
              <a:rPr lang="en-US" sz="1800" b="0" dirty="0" smtClean="0"/>
              <a:t> </a:t>
            </a:r>
            <a:r>
              <a:rPr lang="en-US" sz="1800" b="0" dirty="0" err="1"/>
              <a:t>szétosztja</a:t>
            </a:r>
            <a:r>
              <a:rPr lang="en-US" sz="1800" b="0" dirty="0"/>
              <a:t> a </a:t>
            </a:r>
            <a:r>
              <a:rPr lang="en-US" sz="1800" b="0" dirty="0" err="1" smtClean="0"/>
              <a:t>befizetést</a:t>
            </a: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smtClean="0"/>
              <a:t>Minden </a:t>
            </a:r>
            <a:r>
              <a:rPr lang="en-US" sz="1800" b="0" dirty="0" err="1" smtClean="0"/>
              <a:t>tagállam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hozzáfér</a:t>
            </a:r>
            <a:r>
              <a:rPr lang="en-US" sz="1800" b="0" dirty="0" smtClean="0"/>
              <a:t> a </a:t>
            </a:r>
            <a:r>
              <a:rPr lang="en-US" sz="1800" b="0" dirty="0" err="1" smtClean="0"/>
              <a:t>regisztrált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vállalkozók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adataihoz</a:t>
            </a:r>
            <a:endParaRPr lang="en-US" sz="1800" b="0" dirty="0" smtClean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b="0" dirty="0"/>
          </a:p>
          <a:p>
            <a:pPr marL="542925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0" dirty="0" err="1" smtClean="0"/>
              <a:t>Az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áfa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bevallást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euróban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kell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kitölteni</a:t>
            </a:r>
            <a:r>
              <a:rPr lang="en-US" sz="1800" b="0" dirty="0"/>
              <a:t>; </a:t>
            </a:r>
            <a:r>
              <a:rPr lang="en-US" sz="1800" b="0" dirty="0" err="1"/>
              <a:t>tagállamok</a:t>
            </a:r>
            <a:r>
              <a:rPr lang="en-US" sz="1800" b="0" dirty="0"/>
              <a:t>, </a:t>
            </a:r>
            <a:r>
              <a:rPr lang="en-US" sz="1800" b="0" dirty="0" err="1"/>
              <a:t>amelyek</a:t>
            </a:r>
            <a:r>
              <a:rPr lang="en-US" sz="1800" b="0" dirty="0"/>
              <a:t> </a:t>
            </a:r>
            <a:r>
              <a:rPr lang="en-US" sz="1800" b="0" dirty="0" err="1" smtClean="0"/>
              <a:t>nem</a:t>
            </a:r>
            <a:r>
              <a:rPr lang="en-US" sz="1800" b="0" dirty="0" smtClean="0"/>
              <a:t> </a:t>
            </a:r>
            <a:r>
              <a:rPr lang="en-US" sz="1800" b="0" dirty="0" err="1"/>
              <a:t>vezették</a:t>
            </a:r>
            <a:r>
              <a:rPr lang="en-US" sz="1800" b="0" dirty="0"/>
              <a:t> be </a:t>
            </a:r>
            <a:r>
              <a:rPr lang="en-US" sz="1800" b="0" dirty="0" err="1"/>
              <a:t>az</a:t>
            </a:r>
            <a:r>
              <a:rPr lang="en-US" sz="1800" b="0" dirty="0"/>
              <a:t> </a:t>
            </a:r>
            <a:r>
              <a:rPr lang="en-US" sz="1800" b="0" dirty="0" err="1"/>
              <a:t>eurót</a:t>
            </a:r>
            <a:r>
              <a:rPr lang="en-US" sz="1800" b="0" dirty="0"/>
              <a:t>, </a:t>
            </a:r>
            <a:r>
              <a:rPr lang="en-US" sz="1800" b="0" dirty="0" err="1"/>
              <a:t>előírhatják</a:t>
            </a:r>
            <a:r>
              <a:rPr lang="en-US" sz="1800" b="0" dirty="0"/>
              <a:t> a </a:t>
            </a:r>
            <a:r>
              <a:rPr lang="en-US" sz="1800" b="0" dirty="0" err="1"/>
              <a:t>bevallás</a:t>
            </a:r>
            <a:r>
              <a:rPr lang="en-US" sz="1800" b="0" dirty="0"/>
              <a:t> </a:t>
            </a:r>
            <a:r>
              <a:rPr lang="en-US" sz="1800" b="0" dirty="0" err="1"/>
              <a:t>nemzeti</a:t>
            </a:r>
            <a:r>
              <a:rPr lang="en-US" sz="1800" b="0" dirty="0"/>
              <a:t> </a:t>
            </a:r>
            <a:r>
              <a:rPr lang="en-US" sz="1800" b="0" dirty="0" err="1"/>
              <a:t>valutában</a:t>
            </a:r>
            <a:r>
              <a:rPr lang="en-US" sz="1800" b="0" dirty="0"/>
              <a:t> </a:t>
            </a:r>
            <a:r>
              <a:rPr lang="en-US" sz="1800" b="0" dirty="0" err="1"/>
              <a:t>történő</a:t>
            </a:r>
            <a:r>
              <a:rPr lang="en-US" sz="1800" b="0" dirty="0"/>
              <a:t> </a:t>
            </a:r>
            <a:r>
              <a:rPr lang="en-US" sz="1800" b="0" dirty="0" err="1" smtClean="0"/>
              <a:t>kitöltését</a:t>
            </a:r>
            <a:r>
              <a:rPr lang="en-US" sz="1800" b="0" dirty="0" smtClean="0"/>
              <a:t>. </a:t>
            </a:r>
            <a:r>
              <a:rPr lang="en-US" sz="1800" b="0" dirty="0" err="1"/>
              <a:t>Ebben</a:t>
            </a:r>
            <a:r>
              <a:rPr lang="en-US" sz="1800" b="0" dirty="0"/>
              <a:t> </a:t>
            </a:r>
            <a:r>
              <a:rPr lang="en-US" sz="1800" b="0" dirty="0" err="1"/>
              <a:t>az</a:t>
            </a:r>
            <a:r>
              <a:rPr lang="en-US" sz="1800" b="0" dirty="0"/>
              <a:t> </a:t>
            </a:r>
            <a:r>
              <a:rPr lang="en-US" sz="1800" b="0" dirty="0" err="1"/>
              <a:t>esetben</a:t>
            </a:r>
            <a:r>
              <a:rPr lang="en-US" sz="1800" b="0" dirty="0"/>
              <a:t> </a:t>
            </a:r>
            <a:r>
              <a:rPr lang="en-US" sz="1800" b="0" dirty="0" err="1"/>
              <a:t>az</a:t>
            </a:r>
            <a:r>
              <a:rPr lang="en-US" sz="1800" b="0" dirty="0"/>
              <a:t> </a:t>
            </a:r>
            <a:r>
              <a:rPr lang="en-US" sz="1800" b="0" dirty="0" err="1"/>
              <a:t>adatoknak</a:t>
            </a:r>
            <a:r>
              <a:rPr lang="en-US" sz="1800" b="0" dirty="0"/>
              <a:t> a </a:t>
            </a:r>
            <a:r>
              <a:rPr lang="en-US" sz="1800" b="0" dirty="0" err="1"/>
              <a:t>többi</a:t>
            </a:r>
            <a:r>
              <a:rPr lang="en-US" sz="1800" b="0" dirty="0"/>
              <a:t> </a:t>
            </a:r>
            <a:r>
              <a:rPr lang="en-US" sz="1800" b="0" dirty="0" err="1"/>
              <a:t>tagállam</a:t>
            </a:r>
            <a:r>
              <a:rPr lang="en-US" sz="1800" b="0" dirty="0"/>
              <a:t> </a:t>
            </a:r>
            <a:r>
              <a:rPr lang="en-US" sz="1800" b="0" dirty="0" err="1"/>
              <a:t>részére</a:t>
            </a:r>
            <a:r>
              <a:rPr lang="en-US" sz="1800" b="0" dirty="0"/>
              <a:t> </a:t>
            </a:r>
            <a:r>
              <a:rPr lang="en-US" sz="1800" b="0" dirty="0" err="1"/>
              <a:t>történő</a:t>
            </a:r>
            <a:r>
              <a:rPr lang="en-US" sz="1800" b="0" dirty="0"/>
              <a:t> </a:t>
            </a:r>
            <a:r>
              <a:rPr lang="en-US" sz="1800" b="0" dirty="0" err="1"/>
              <a:t>megküldésekor</a:t>
            </a:r>
            <a:r>
              <a:rPr lang="en-US" sz="1800" b="0" dirty="0"/>
              <a:t> </a:t>
            </a:r>
            <a:r>
              <a:rPr lang="en-US" sz="1800" b="0" dirty="0" err="1"/>
              <a:t>az</a:t>
            </a:r>
            <a:r>
              <a:rPr lang="en-US" sz="1800" b="0" dirty="0"/>
              <a:t> </a:t>
            </a:r>
            <a:r>
              <a:rPr lang="en-US" sz="1800" b="0" dirty="0" err="1"/>
              <a:t>összeget</a:t>
            </a:r>
            <a:r>
              <a:rPr lang="en-US" sz="1800" b="0" dirty="0"/>
              <a:t> </a:t>
            </a:r>
            <a:r>
              <a:rPr lang="en-US" sz="1800" b="0" dirty="0" err="1"/>
              <a:t>euróra</a:t>
            </a:r>
            <a:r>
              <a:rPr lang="en-US" sz="1800" b="0" dirty="0"/>
              <a:t> </a:t>
            </a:r>
            <a:r>
              <a:rPr lang="en-US" sz="1800" b="0" dirty="0" err="1"/>
              <a:t>kell</a:t>
            </a:r>
            <a:r>
              <a:rPr lang="en-US" sz="1800" b="0" dirty="0"/>
              <a:t> </a:t>
            </a:r>
            <a:r>
              <a:rPr lang="en-US" sz="1800" b="0" dirty="0" err="1" smtClean="0"/>
              <a:t>váltani</a:t>
            </a:r>
            <a:r>
              <a:rPr lang="en-US" sz="1800" b="0" dirty="0" smtClean="0"/>
              <a:t>  </a:t>
            </a:r>
            <a:endParaRPr lang="en-US" sz="1800" b="0" dirty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US" sz="1800" b="0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US" sz="1800" b="0" dirty="0"/>
          </a:p>
          <a:p>
            <a:pPr lvl="2">
              <a:buFont typeface="Wingdings" panose="05000000000000000000" pitchFamily="2" charset="2"/>
              <a:buChar char="§"/>
              <a:defRPr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US" sz="2200" b="0" dirty="0" smtClean="0"/>
          </a:p>
          <a:p>
            <a:pPr lvl="2">
              <a:buFont typeface="Wingdings" panose="05000000000000000000" pitchFamily="2" charset="2"/>
              <a:buChar char="§"/>
              <a:defRPr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US" sz="1800" b="0" dirty="0"/>
          </a:p>
          <a:p>
            <a:pPr marL="0" indent="0">
              <a:buFontTx/>
              <a:buNone/>
              <a:defRPr/>
            </a:pPr>
            <a:endParaRPr lang="en-GB" dirty="0"/>
          </a:p>
          <a:p>
            <a:pPr indent="0">
              <a:buFontTx/>
              <a:buNone/>
              <a:defRPr/>
            </a:pPr>
            <a:endParaRPr lang="en-US" i="0" dirty="0"/>
          </a:p>
          <a:p>
            <a:pPr indent="0">
              <a:buFontTx/>
              <a:buNone/>
              <a:defRPr/>
            </a:pPr>
            <a:endParaRPr lang="en-GB" i="0" dirty="0"/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30163" y="333375"/>
            <a:ext cx="3529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i="0" dirty="0">
                <a:solidFill>
                  <a:schemeClr val="bg1"/>
                </a:solidFill>
              </a:rPr>
              <a:t>3. </a:t>
            </a:r>
            <a:r>
              <a:rPr lang="en-GB" altLang="en-US" i="0" dirty="0" smtClean="0">
                <a:solidFill>
                  <a:schemeClr val="bg1"/>
                </a:solidFill>
              </a:rPr>
              <a:t>ÁFA </a:t>
            </a:r>
            <a:r>
              <a:rPr lang="en-GB" altLang="en-US" i="0" dirty="0" err="1" smtClean="0">
                <a:solidFill>
                  <a:schemeClr val="bg1"/>
                </a:solidFill>
              </a:rPr>
              <a:t>bevallás</a:t>
            </a:r>
            <a:endParaRPr lang="en-GB" altLang="en-US" i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00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32"/>
          <p:cNvGrpSpPr>
            <a:grpSpLocks/>
          </p:cNvGrpSpPr>
          <p:nvPr/>
        </p:nvGrpSpPr>
        <p:grpSpPr bwMode="auto">
          <a:xfrm>
            <a:off x="2654300" y="973138"/>
            <a:ext cx="6489700" cy="5761037"/>
            <a:chOff x="1730" y="-8"/>
            <a:chExt cx="4078" cy="4280"/>
          </a:xfrm>
        </p:grpSpPr>
        <p:sp>
          <p:nvSpPr>
            <p:cNvPr id="11286" name="Freeform 5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7" name="Freeform 6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8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9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0" name="Freeform 9"/>
            <p:cNvSpPr>
              <a:spLocks/>
            </p:cNvSpPr>
            <p:nvPr/>
          </p:nvSpPr>
          <p:spPr bwMode="auto">
            <a:xfrm>
              <a:off x="2117" y="1888"/>
              <a:ext cx="396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91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2" name="Freeform 11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3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4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5" name="Freeform 14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6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7" name="Freeform 16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8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9" name="Freeform 18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0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1" name="Freeform 20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2" name="Freeform 21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3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4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5" name="Freeform 24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6" name="Freeform 25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7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8" name="Freeform 27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9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0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1" name="Freeform 32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2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3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4" name="Freeform 35"/>
            <p:cNvSpPr>
              <a:spLocks/>
            </p:cNvSpPr>
            <p:nvPr/>
          </p:nvSpPr>
          <p:spPr bwMode="auto">
            <a:xfrm>
              <a:off x="3129" y="2472"/>
              <a:ext cx="328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15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6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17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18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19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0" name="Freeform 41"/>
            <p:cNvSpPr>
              <a:spLocks/>
            </p:cNvSpPr>
            <p:nvPr/>
          </p:nvSpPr>
          <p:spPr bwMode="auto">
            <a:xfrm>
              <a:off x="3428" y="2084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1" name="Freeform 42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2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3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4" name="Freeform 45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5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26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7" name="Freeform 48"/>
            <p:cNvSpPr>
              <a:spLocks/>
            </p:cNvSpPr>
            <p:nvPr/>
          </p:nvSpPr>
          <p:spPr bwMode="auto">
            <a:xfrm>
              <a:off x="3946" y="2512"/>
              <a:ext cx="581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28" name="Freeform 49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29" name="Freeform 50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0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1" name="Freeform 52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2" name="Freeform 53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3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4" name="Freeform 55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5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6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7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8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39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0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1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2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3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4" name="Freeform 65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5" name="Freeform 66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6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7" name="Freeform 68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8" name="Freeform 69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01 w 210"/>
                <a:gd name="T19" fmla="*/ 32 h 352"/>
                <a:gd name="T20" fmla="*/ 84 w 210"/>
                <a:gd name="T21" fmla="*/ 16 h 352"/>
                <a:gd name="T22" fmla="*/ 59 w 210"/>
                <a:gd name="T23" fmla="*/ 16 h 352"/>
                <a:gd name="T24" fmla="*/ 25 w 210"/>
                <a:gd name="T25" fmla="*/ 0 h 352"/>
                <a:gd name="T26" fmla="*/ 0 w 210"/>
                <a:gd name="T27" fmla="*/ 72 h 352"/>
                <a:gd name="T28" fmla="*/ 0 w 210"/>
                <a:gd name="T29" fmla="*/ 80 h 352"/>
                <a:gd name="T30" fmla="*/ 17 w 210"/>
                <a:gd name="T31" fmla="*/ 88 h 352"/>
                <a:gd name="T32" fmla="*/ 33 w 210"/>
                <a:gd name="T33" fmla="*/ 104 h 352"/>
                <a:gd name="T34" fmla="*/ 33 w 210"/>
                <a:gd name="T35" fmla="*/ 120 h 352"/>
                <a:gd name="T36" fmla="*/ 33 w 210"/>
                <a:gd name="T37" fmla="*/ 160 h 352"/>
                <a:gd name="T38" fmla="*/ 42 w 210"/>
                <a:gd name="T39" fmla="*/ 248 h 352"/>
                <a:gd name="T40" fmla="*/ 67 w 210"/>
                <a:gd name="T41" fmla="*/ 288 h 352"/>
                <a:gd name="T42" fmla="*/ 109 w 210"/>
                <a:gd name="T43" fmla="*/ 320 h 352"/>
                <a:gd name="T44" fmla="*/ 135 w 210"/>
                <a:gd name="T45" fmla="*/ 352 h 352"/>
                <a:gd name="T46" fmla="*/ 151 w 210"/>
                <a:gd name="T47" fmla="*/ 344 h 352"/>
                <a:gd name="T48" fmla="*/ 151 w 210"/>
                <a:gd name="T49" fmla="*/ 304 h 3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9" name="Freeform 70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0" name="Freeform 71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35 w 210"/>
                <a:gd name="T19" fmla="*/ 72 h 352"/>
                <a:gd name="T20" fmla="*/ 101 w 210"/>
                <a:gd name="T21" fmla="*/ 32 h 352"/>
                <a:gd name="T22" fmla="*/ 84 w 210"/>
                <a:gd name="T23" fmla="*/ 16 h 352"/>
                <a:gd name="T24" fmla="*/ 59 w 210"/>
                <a:gd name="T25" fmla="*/ 16 h 352"/>
                <a:gd name="T26" fmla="*/ 25 w 210"/>
                <a:gd name="T27" fmla="*/ 0 h 352"/>
                <a:gd name="T28" fmla="*/ 0 w 210"/>
                <a:gd name="T29" fmla="*/ 72 h 352"/>
                <a:gd name="T30" fmla="*/ 0 w 210"/>
                <a:gd name="T31" fmla="*/ 80 h 352"/>
                <a:gd name="T32" fmla="*/ 17 w 210"/>
                <a:gd name="T33" fmla="*/ 88 h 352"/>
                <a:gd name="T34" fmla="*/ 33 w 210"/>
                <a:gd name="T35" fmla="*/ 104 h 352"/>
                <a:gd name="T36" fmla="*/ 33 w 210"/>
                <a:gd name="T37" fmla="*/ 120 h 352"/>
                <a:gd name="T38" fmla="*/ 33 w 210"/>
                <a:gd name="T39" fmla="*/ 160 h 352"/>
                <a:gd name="T40" fmla="*/ 42 w 210"/>
                <a:gd name="T41" fmla="*/ 248 h 352"/>
                <a:gd name="T42" fmla="*/ 67 w 210"/>
                <a:gd name="T43" fmla="*/ 288 h 352"/>
                <a:gd name="T44" fmla="*/ 109 w 210"/>
                <a:gd name="T45" fmla="*/ 320 h 352"/>
                <a:gd name="T46" fmla="*/ 135 w 210"/>
                <a:gd name="T47" fmla="*/ 352 h 352"/>
                <a:gd name="T48" fmla="*/ 151 w 210"/>
                <a:gd name="T49" fmla="*/ 344 h 352"/>
                <a:gd name="T50" fmla="*/ 151 w 210"/>
                <a:gd name="T51" fmla="*/ 304 h 3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1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2" name="Freeform 73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34 w 244"/>
                <a:gd name="T7" fmla="*/ 0 h 192"/>
                <a:gd name="T8" fmla="*/ 75 w 244"/>
                <a:gd name="T9" fmla="*/ 24 h 192"/>
                <a:gd name="T10" fmla="*/ 50 w 244"/>
                <a:gd name="T11" fmla="*/ 32 h 192"/>
                <a:gd name="T12" fmla="*/ 25 w 244"/>
                <a:gd name="T13" fmla="*/ 40 h 192"/>
                <a:gd name="T14" fmla="*/ 16 w 244"/>
                <a:gd name="T15" fmla="*/ 72 h 192"/>
                <a:gd name="T16" fmla="*/ 0 w 244"/>
                <a:gd name="T17" fmla="*/ 64 h 192"/>
                <a:gd name="T18" fmla="*/ 0 w 244"/>
                <a:gd name="T19" fmla="*/ 88 h 192"/>
                <a:gd name="T20" fmla="*/ 8 w 244"/>
                <a:gd name="T21" fmla="*/ 144 h 192"/>
                <a:gd name="T22" fmla="*/ 33 w 244"/>
                <a:gd name="T23" fmla="*/ 176 h 192"/>
                <a:gd name="T24" fmla="*/ 59 w 244"/>
                <a:gd name="T25" fmla="*/ 184 h 192"/>
                <a:gd name="T26" fmla="*/ 67 w 244"/>
                <a:gd name="T27" fmla="*/ 192 h 192"/>
                <a:gd name="T28" fmla="*/ 75 w 244"/>
                <a:gd name="T29" fmla="*/ 192 h 192"/>
                <a:gd name="T30" fmla="*/ 109 w 244"/>
                <a:gd name="T31" fmla="*/ 176 h 192"/>
                <a:gd name="T32" fmla="*/ 134 w 244"/>
                <a:gd name="T33" fmla="*/ 176 h 192"/>
                <a:gd name="T34" fmla="*/ 168 w 244"/>
                <a:gd name="T35" fmla="*/ 136 h 192"/>
                <a:gd name="T36" fmla="*/ 236 w 244"/>
                <a:gd name="T37" fmla="*/ 128 h 192"/>
                <a:gd name="T38" fmla="*/ 244 w 244"/>
                <a:gd name="T39" fmla="*/ 104 h 192"/>
                <a:gd name="T40" fmla="*/ 244 w 244"/>
                <a:gd name="T41" fmla="*/ 64 h 192"/>
                <a:gd name="T42" fmla="*/ 227 w 244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3" name="Freeform 74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4" name="Freeform 75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77 w 244"/>
                <a:gd name="T7" fmla="*/ 0 h 192"/>
                <a:gd name="T8" fmla="*/ 134 w 244"/>
                <a:gd name="T9" fmla="*/ 0 h 192"/>
                <a:gd name="T10" fmla="*/ 75 w 244"/>
                <a:gd name="T11" fmla="*/ 24 h 192"/>
                <a:gd name="T12" fmla="*/ 50 w 244"/>
                <a:gd name="T13" fmla="*/ 32 h 192"/>
                <a:gd name="T14" fmla="*/ 25 w 244"/>
                <a:gd name="T15" fmla="*/ 40 h 192"/>
                <a:gd name="T16" fmla="*/ 16 w 244"/>
                <a:gd name="T17" fmla="*/ 72 h 192"/>
                <a:gd name="T18" fmla="*/ 0 w 244"/>
                <a:gd name="T19" fmla="*/ 64 h 192"/>
                <a:gd name="T20" fmla="*/ 0 w 244"/>
                <a:gd name="T21" fmla="*/ 88 h 192"/>
                <a:gd name="T22" fmla="*/ 8 w 244"/>
                <a:gd name="T23" fmla="*/ 144 h 192"/>
                <a:gd name="T24" fmla="*/ 33 w 244"/>
                <a:gd name="T25" fmla="*/ 176 h 192"/>
                <a:gd name="T26" fmla="*/ 59 w 244"/>
                <a:gd name="T27" fmla="*/ 184 h 192"/>
                <a:gd name="T28" fmla="*/ 67 w 244"/>
                <a:gd name="T29" fmla="*/ 192 h 192"/>
                <a:gd name="T30" fmla="*/ 75 w 244"/>
                <a:gd name="T31" fmla="*/ 192 h 192"/>
                <a:gd name="T32" fmla="*/ 109 w 244"/>
                <a:gd name="T33" fmla="*/ 176 h 192"/>
                <a:gd name="T34" fmla="*/ 134 w 244"/>
                <a:gd name="T35" fmla="*/ 176 h 192"/>
                <a:gd name="T36" fmla="*/ 168 w 244"/>
                <a:gd name="T37" fmla="*/ 136 h 192"/>
                <a:gd name="T38" fmla="*/ 236 w 244"/>
                <a:gd name="T39" fmla="*/ 128 h 192"/>
                <a:gd name="T40" fmla="*/ 244 w 244"/>
                <a:gd name="T41" fmla="*/ 104 h 192"/>
                <a:gd name="T42" fmla="*/ 244 w 244"/>
                <a:gd name="T43" fmla="*/ 64 h 192"/>
                <a:gd name="T44" fmla="*/ 227 w 244"/>
                <a:gd name="T45" fmla="*/ 32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5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6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7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8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59" name="Freeform 80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0" name="Freeform 81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1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2" name="Freeform 83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3" name="Freeform 84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4" name="Freeform 85"/>
            <p:cNvSpPr>
              <a:spLocks/>
            </p:cNvSpPr>
            <p:nvPr/>
          </p:nvSpPr>
          <p:spPr bwMode="auto">
            <a:xfrm>
              <a:off x="4536" y="1976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5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6" name="Freeform 87"/>
            <p:cNvSpPr>
              <a:spLocks/>
            </p:cNvSpPr>
            <p:nvPr/>
          </p:nvSpPr>
          <p:spPr bwMode="auto">
            <a:xfrm>
              <a:off x="4536" y="1968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7" name="Freeform 88"/>
            <p:cNvSpPr>
              <a:spLocks/>
            </p:cNvSpPr>
            <p:nvPr/>
          </p:nvSpPr>
          <p:spPr bwMode="auto">
            <a:xfrm>
              <a:off x="4578" y="1792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8" name="Freeform 89"/>
            <p:cNvSpPr>
              <a:spLocks/>
            </p:cNvSpPr>
            <p:nvPr/>
          </p:nvSpPr>
          <p:spPr bwMode="auto">
            <a:xfrm>
              <a:off x="4831" y="2096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69" name="Freeform 90"/>
            <p:cNvSpPr>
              <a:spLocks/>
            </p:cNvSpPr>
            <p:nvPr/>
          </p:nvSpPr>
          <p:spPr bwMode="auto">
            <a:xfrm>
              <a:off x="4578" y="1784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0" name="Freeform 91"/>
            <p:cNvSpPr>
              <a:spLocks/>
            </p:cNvSpPr>
            <p:nvPr/>
          </p:nvSpPr>
          <p:spPr bwMode="auto">
            <a:xfrm>
              <a:off x="4831" y="2088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1" name="Freeform 92"/>
            <p:cNvSpPr>
              <a:spLocks/>
            </p:cNvSpPr>
            <p:nvPr/>
          </p:nvSpPr>
          <p:spPr bwMode="auto">
            <a:xfrm>
              <a:off x="4822" y="1768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110 w 725"/>
                <a:gd name="T51" fmla="*/ 576 h 600"/>
                <a:gd name="T52" fmla="*/ 211 w 725"/>
                <a:gd name="T53" fmla="*/ 544 h 600"/>
                <a:gd name="T54" fmla="*/ 362 w 725"/>
                <a:gd name="T55" fmla="*/ 528 h 600"/>
                <a:gd name="T56" fmla="*/ 421 w 725"/>
                <a:gd name="T57" fmla="*/ 528 h 600"/>
                <a:gd name="T58" fmla="*/ 489 w 725"/>
                <a:gd name="T59" fmla="*/ 544 h 600"/>
                <a:gd name="T60" fmla="*/ 539 w 725"/>
                <a:gd name="T61" fmla="*/ 528 h 600"/>
                <a:gd name="T62" fmla="*/ 632 w 725"/>
                <a:gd name="T63" fmla="*/ 520 h 600"/>
                <a:gd name="T64" fmla="*/ 641 w 725"/>
                <a:gd name="T65" fmla="*/ 424 h 600"/>
                <a:gd name="T66" fmla="*/ 674 w 725"/>
                <a:gd name="T67" fmla="*/ 368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2" name="Freeform 93"/>
            <p:cNvSpPr>
              <a:spLocks/>
            </p:cNvSpPr>
            <p:nvPr/>
          </p:nvSpPr>
          <p:spPr bwMode="auto">
            <a:xfrm>
              <a:off x="4569" y="1600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3" name="Freeform 94"/>
            <p:cNvSpPr>
              <a:spLocks/>
            </p:cNvSpPr>
            <p:nvPr/>
          </p:nvSpPr>
          <p:spPr bwMode="auto">
            <a:xfrm>
              <a:off x="4822" y="1760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93 w 725"/>
                <a:gd name="T51" fmla="*/ 600 h 600"/>
                <a:gd name="T52" fmla="*/ 152 w 725"/>
                <a:gd name="T53" fmla="*/ 552 h 600"/>
                <a:gd name="T54" fmla="*/ 303 w 725"/>
                <a:gd name="T55" fmla="*/ 536 h 600"/>
                <a:gd name="T56" fmla="*/ 396 w 725"/>
                <a:gd name="T57" fmla="*/ 552 h 600"/>
                <a:gd name="T58" fmla="*/ 455 w 725"/>
                <a:gd name="T59" fmla="*/ 528 h 600"/>
                <a:gd name="T60" fmla="*/ 514 w 725"/>
                <a:gd name="T61" fmla="*/ 512 h 600"/>
                <a:gd name="T62" fmla="*/ 582 w 725"/>
                <a:gd name="T63" fmla="*/ 504 h 600"/>
                <a:gd name="T64" fmla="*/ 624 w 725"/>
                <a:gd name="T65" fmla="*/ 488 h 600"/>
                <a:gd name="T66" fmla="*/ 700 w 725"/>
                <a:gd name="T67" fmla="*/ 400 h 600"/>
                <a:gd name="T68" fmla="*/ 657 w 725"/>
                <a:gd name="T69" fmla="*/ 344 h 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4" name="Freeform 95"/>
            <p:cNvSpPr>
              <a:spLocks/>
            </p:cNvSpPr>
            <p:nvPr/>
          </p:nvSpPr>
          <p:spPr bwMode="auto">
            <a:xfrm>
              <a:off x="4569" y="1592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5" name="Freeform 96"/>
            <p:cNvSpPr>
              <a:spLocks/>
            </p:cNvSpPr>
            <p:nvPr/>
          </p:nvSpPr>
          <p:spPr bwMode="auto">
            <a:xfrm>
              <a:off x="4679" y="1392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6" name="Freeform 97"/>
            <p:cNvSpPr>
              <a:spLocks/>
            </p:cNvSpPr>
            <p:nvPr/>
          </p:nvSpPr>
          <p:spPr bwMode="auto">
            <a:xfrm>
              <a:off x="4687" y="-8"/>
              <a:ext cx="1121" cy="2200"/>
            </a:xfrm>
            <a:custGeom>
              <a:avLst/>
              <a:gdLst>
                <a:gd name="T0" fmla="*/ 995 w 1121"/>
                <a:gd name="T1" fmla="*/ 64 h 2200"/>
                <a:gd name="T2" fmla="*/ 1003 w 1121"/>
                <a:gd name="T3" fmla="*/ 160 h 2200"/>
                <a:gd name="T4" fmla="*/ 919 w 1121"/>
                <a:gd name="T5" fmla="*/ 168 h 2200"/>
                <a:gd name="T6" fmla="*/ 877 w 1121"/>
                <a:gd name="T7" fmla="*/ 168 h 2200"/>
                <a:gd name="T8" fmla="*/ 893 w 1121"/>
                <a:gd name="T9" fmla="*/ 88 h 2200"/>
                <a:gd name="T10" fmla="*/ 851 w 1121"/>
                <a:gd name="T11" fmla="*/ 16 h 2200"/>
                <a:gd name="T12" fmla="*/ 700 w 1121"/>
                <a:gd name="T13" fmla="*/ 48 h 2200"/>
                <a:gd name="T14" fmla="*/ 809 w 1121"/>
                <a:gd name="T15" fmla="*/ 176 h 2200"/>
                <a:gd name="T16" fmla="*/ 877 w 1121"/>
                <a:gd name="T17" fmla="*/ 224 h 2200"/>
                <a:gd name="T18" fmla="*/ 851 w 1121"/>
                <a:gd name="T19" fmla="*/ 304 h 2200"/>
                <a:gd name="T20" fmla="*/ 784 w 1121"/>
                <a:gd name="T21" fmla="*/ 328 h 2200"/>
                <a:gd name="T22" fmla="*/ 725 w 1121"/>
                <a:gd name="T23" fmla="*/ 448 h 2200"/>
                <a:gd name="T24" fmla="*/ 818 w 1121"/>
                <a:gd name="T25" fmla="*/ 560 h 2200"/>
                <a:gd name="T26" fmla="*/ 599 w 1121"/>
                <a:gd name="T27" fmla="*/ 568 h 2200"/>
                <a:gd name="T28" fmla="*/ 607 w 1121"/>
                <a:gd name="T29" fmla="*/ 640 h 2200"/>
                <a:gd name="T30" fmla="*/ 700 w 1121"/>
                <a:gd name="T31" fmla="*/ 664 h 2200"/>
                <a:gd name="T32" fmla="*/ 674 w 1121"/>
                <a:gd name="T33" fmla="*/ 712 h 2200"/>
                <a:gd name="T34" fmla="*/ 548 w 1121"/>
                <a:gd name="T35" fmla="*/ 688 h 2200"/>
                <a:gd name="T36" fmla="*/ 447 w 1121"/>
                <a:gd name="T37" fmla="*/ 592 h 2200"/>
                <a:gd name="T38" fmla="*/ 430 w 1121"/>
                <a:gd name="T39" fmla="*/ 512 h 2200"/>
                <a:gd name="T40" fmla="*/ 253 w 1121"/>
                <a:gd name="T41" fmla="*/ 424 h 2200"/>
                <a:gd name="T42" fmla="*/ 396 w 1121"/>
                <a:gd name="T43" fmla="*/ 440 h 2200"/>
                <a:gd name="T44" fmla="*/ 658 w 1121"/>
                <a:gd name="T45" fmla="*/ 416 h 2200"/>
                <a:gd name="T46" fmla="*/ 717 w 1121"/>
                <a:gd name="T47" fmla="*/ 288 h 2200"/>
                <a:gd name="T48" fmla="*/ 599 w 1121"/>
                <a:gd name="T49" fmla="*/ 192 h 2200"/>
                <a:gd name="T50" fmla="*/ 304 w 1121"/>
                <a:gd name="T51" fmla="*/ 128 h 2200"/>
                <a:gd name="T52" fmla="*/ 186 w 1121"/>
                <a:gd name="T53" fmla="*/ 96 h 2200"/>
                <a:gd name="T54" fmla="*/ 110 w 1121"/>
                <a:gd name="T55" fmla="*/ 112 h 2200"/>
                <a:gd name="T56" fmla="*/ 42 w 1121"/>
                <a:gd name="T57" fmla="*/ 176 h 2200"/>
                <a:gd name="T58" fmla="*/ 26 w 1121"/>
                <a:gd name="T59" fmla="*/ 336 h 2200"/>
                <a:gd name="T60" fmla="*/ 93 w 1121"/>
                <a:gd name="T61" fmla="*/ 448 h 2200"/>
                <a:gd name="T62" fmla="*/ 169 w 1121"/>
                <a:gd name="T63" fmla="*/ 656 h 2200"/>
                <a:gd name="T64" fmla="*/ 287 w 1121"/>
                <a:gd name="T65" fmla="*/ 808 h 2200"/>
                <a:gd name="T66" fmla="*/ 388 w 1121"/>
                <a:gd name="T67" fmla="*/ 944 h 2200"/>
                <a:gd name="T68" fmla="*/ 287 w 1121"/>
                <a:gd name="T69" fmla="*/ 1152 h 2200"/>
                <a:gd name="T70" fmla="*/ 304 w 1121"/>
                <a:gd name="T71" fmla="*/ 1264 h 2200"/>
                <a:gd name="T72" fmla="*/ 396 w 1121"/>
                <a:gd name="T73" fmla="*/ 1296 h 2200"/>
                <a:gd name="T74" fmla="*/ 346 w 1121"/>
                <a:gd name="T75" fmla="*/ 1312 h 2200"/>
                <a:gd name="T76" fmla="*/ 287 w 1121"/>
                <a:gd name="T77" fmla="*/ 1368 h 2200"/>
                <a:gd name="T78" fmla="*/ 287 w 1121"/>
                <a:gd name="T79" fmla="*/ 1408 h 2200"/>
                <a:gd name="T80" fmla="*/ 329 w 1121"/>
                <a:gd name="T81" fmla="*/ 1568 h 2200"/>
                <a:gd name="T82" fmla="*/ 354 w 1121"/>
                <a:gd name="T83" fmla="*/ 1680 h 2200"/>
                <a:gd name="T84" fmla="*/ 413 w 1121"/>
                <a:gd name="T85" fmla="*/ 1768 h 2200"/>
                <a:gd name="T86" fmla="*/ 481 w 1121"/>
                <a:gd name="T87" fmla="*/ 1776 h 2200"/>
                <a:gd name="T88" fmla="*/ 573 w 1121"/>
                <a:gd name="T89" fmla="*/ 1776 h 2200"/>
                <a:gd name="T90" fmla="*/ 649 w 1121"/>
                <a:gd name="T91" fmla="*/ 1840 h 2200"/>
                <a:gd name="T92" fmla="*/ 683 w 1121"/>
                <a:gd name="T93" fmla="*/ 1904 h 2200"/>
                <a:gd name="T94" fmla="*/ 767 w 1121"/>
                <a:gd name="T95" fmla="*/ 1960 h 2200"/>
                <a:gd name="T96" fmla="*/ 843 w 1121"/>
                <a:gd name="T97" fmla="*/ 2024 h 2200"/>
                <a:gd name="T98" fmla="*/ 767 w 1121"/>
                <a:gd name="T99" fmla="*/ 2072 h 2200"/>
                <a:gd name="T100" fmla="*/ 809 w 1121"/>
                <a:gd name="T101" fmla="*/ 2136 h 2200"/>
                <a:gd name="T102" fmla="*/ 877 w 1121"/>
                <a:gd name="T103" fmla="*/ 2128 h 2200"/>
                <a:gd name="T104" fmla="*/ 1011 w 1121"/>
                <a:gd name="T105" fmla="*/ 2112 h 2200"/>
                <a:gd name="T106" fmla="*/ 1054 w 1121"/>
                <a:gd name="T107" fmla="*/ 2192 h 2200"/>
                <a:gd name="T108" fmla="*/ 1113 w 1121"/>
                <a:gd name="T109" fmla="*/ 1360 h 2200"/>
                <a:gd name="T110" fmla="*/ 1014 w 1121"/>
                <a:gd name="T111" fmla="*/ 13 h 22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21" h="2200">
                  <a:moveTo>
                    <a:pt x="1014" y="13"/>
                  </a:moveTo>
                  <a:lnTo>
                    <a:pt x="1011" y="6"/>
                  </a:lnTo>
                  <a:lnTo>
                    <a:pt x="995" y="64"/>
                  </a:lnTo>
                  <a:lnTo>
                    <a:pt x="1011" y="112"/>
                  </a:lnTo>
                  <a:lnTo>
                    <a:pt x="1011" y="136"/>
                  </a:lnTo>
                  <a:lnTo>
                    <a:pt x="1003" y="160"/>
                  </a:lnTo>
                  <a:lnTo>
                    <a:pt x="961" y="184"/>
                  </a:lnTo>
                  <a:lnTo>
                    <a:pt x="936" y="184"/>
                  </a:lnTo>
                  <a:lnTo>
                    <a:pt x="919" y="168"/>
                  </a:lnTo>
                  <a:lnTo>
                    <a:pt x="902" y="160"/>
                  </a:lnTo>
                  <a:lnTo>
                    <a:pt x="893" y="168"/>
                  </a:lnTo>
                  <a:lnTo>
                    <a:pt x="877" y="168"/>
                  </a:lnTo>
                  <a:lnTo>
                    <a:pt x="877" y="144"/>
                  </a:lnTo>
                  <a:lnTo>
                    <a:pt x="877" y="112"/>
                  </a:lnTo>
                  <a:lnTo>
                    <a:pt x="893" y="88"/>
                  </a:lnTo>
                  <a:lnTo>
                    <a:pt x="902" y="64"/>
                  </a:lnTo>
                  <a:lnTo>
                    <a:pt x="893" y="48"/>
                  </a:lnTo>
                  <a:lnTo>
                    <a:pt x="851" y="16"/>
                  </a:lnTo>
                  <a:lnTo>
                    <a:pt x="801" y="24"/>
                  </a:lnTo>
                  <a:lnTo>
                    <a:pt x="750" y="40"/>
                  </a:lnTo>
                  <a:lnTo>
                    <a:pt x="700" y="48"/>
                  </a:lnTo>
                  <a:lnTo>
                    <a:pt x="742" y="64"/>
                  </a:lnTo>
                  <a:lnTo>
                    <a:pt x="784" y="88"/>
                  </a:lnTo>
                  <a:lnTo>
                    <a:pt x="809" y="176"/>
                  </a:lnTo>
                  <a:lnTo>
                    <a:pt x="818" y="200"/>
                  </a:lnTo>
                  <a:lnTo>
                    <a:pt x="843" y="200"/>
                  </a:lnTo>
                  <a:lnTo>
                    <a:pt x="877" y="224"/>
                  </a:lnTo>
                  <a:lnTo>
                    <a:pt x="902" y="264"/>
                  </a:lnTo>
                  <a:lnTo>
                    <a:pt x="910" y="312"/>
                  </a:lnTo>
                  <a:lnTo>
                    <a:pt x="851" y="304"/>
                  </a:lnTo>
                  <a:lnTo>
                    <a:pt x="801" y="312"/>
                  </a:lnTo>
                  <a:lnTo>
                    <a:pt x="784" y="320"/>
                  </a:lnTo>
                  <a:lnTo>
                    <a:pt x="784" y="328"/>
                  </a:lnTo>
                  <a:lnTo>
                    <a:pt x="776" y="360"/>
                  </a:lnTo>
                  <a:lnTo>
                    <a:pt x="750" y="400"/>
                  </a:lnTo>
                  <a:lnTo>
                    <a:pt x="725" y="448"/>
                  </a:lnTo>
                  <a:lnTo>
                    <a:pt x="717" y="480"/>
                  </a:lnTo>
                  <a:lnTo>
                    <a:pt x="733" y="496"/>
                  </a:lnTo>
                  <a:lnTo>
                    <a:pt x="818" y="560"/>
                  </a:lnTo>
                  <a:lnTo>
                    <a:pt x="750" y="584"/>
                  </a:lnTo>
                  <a:lnTo>
                    <a:pt x="666" y="584"/>
                  </a:lnTo>
                  <a:lnTo>
                    <a:pt x="599" y="568"/>
                  </a:lnTo>
                  <a:lnTo>
                    <a:pt x="582" y="584"/>
                  </a:lnTo>
                  <a:lnTo>
                    <a:pt x="573" y="608"/>
                  </a:lnTo>
                  <a:lnTo>
                    <a:pt x="607" y="640"/>
                  </a:lnTo>
                  <a:lnTo>
                    <a:pt x="658" y="648"/>
                  </a:lnTo>
                  <a:lnTo>
                    <a:pt x="683" y="648"/>
                  </a:lnTo>
                  <a:lnTo>
                    <a:pt x="700" y="664"/>
                  </a:lnTo>
                  <a:lnTo>
                    <a:pt x="700" y="680"/>
                  </a:lnTo>
                  <a:lnTo>
                    <a:pt x="683" y="704"/>
                  </a:lnTo>
                  <a:lnTo>
                    <a:pt x="674" y="712"/>
                  </a:lnTo>
                  <a:lnTo>
                    <a:pt x="649" y="712"/>
                  </a:lnTo>
                  <a:lnTo>
                    <a:pt x="599" y="696"/>
                  </a:lnTo>
                  <a:lnTo>
                    <a:pt x="548" y="688"/>
                  </a:lnTo>
                  <a:lnTo>
                    <a:pt x="523" y="680"/>
                  </a:lnTo>
                  <a:lnTo>
                    <a:pt x="506" y="664"/>
                  </a:lnTo>
                  <a:lnTo>
                    <a:pt x="447" y="592"/>
                  </a:lnTo>
                  <a:lnTo>
                    <a:pt x="438" y="552"/>
                  </a:lnTo>
                  <a:lnTo>
                    <a:pt x="438" y="536"/>
                  </a:lnTo>
                  <a:lnTo>
                    <a:pt x="430" y="512"/>
                  </a:lnTo>
                  <a:lnTo>
                    <a:pt x="380" y="496"/>
                  </a:lnTo>
                  <a:lnTo>
                    <a:pt x="337" y="480"/>
                  </a:lnTo>
                  <a:lnTo>
                    <a:pt x="253" y="424"/>
                  </a:lnTo>
                  <a:lnTo>
                    <a:pt x="287" y="424"/>
                  </a:lnTo>
                  <a:lnTo>
                    <a:pt x="321" y="440"/>
                  </a:lnTo>
                  <a:lnTo>
                    <a:pt x="396" y="440"/>
                  </a:lnTo>
                  <a:lnTo>
                    <a:pt x="565" y="448"/>
                  </a:lnTo>
                  <a:lnTo>
                    <a:pt x="624" y="432"/>
                  </a:lnTo>
                  <a:lnTo>
                    <a:pt x="658" y="416"/>
                  </a:lnTo>
                  <a:lnTo>
                    <a:pt x="683" y="384"/>
                  </a:lnTo>
                  <a:lnTo>
                    <a:pt x="708" y="320"/>
                  </a:lnTo>
                  <a:lnTo>
                    <a:pt x="717" y="288"/>
                  </a:lnTo>
                  <a:lnTo>
                    <a:pt x="708" y="256"/>
                  </a:lnTo>
                  <a:lnTo>
                    <a:pt x="666" y="208"/>
                  </a:lnTo>
                  <a:lnTo>
                    <a:pt x="599" y="192"/>
                  </a:lnTo>
                  <a:lnTo>
                    <a:pt x="447" y="152"/>
                  </a:lnTo>
                  <a:lnTo>
                    <a:pt x="371" y="128"/>
                  </a:lnTo>
                  <a:lnTo>
                    <a:pt x="304" y="128"/>
                  </a:lnTo>
                  <a:lnTo>
                    <a:pt x="152" y="128"/>
                  </a:lnTo>
                  <a:lnTo>
                    <a:pt x="177" y="104"/>
                  </a:lnTo>
                  <a:lnTo>
                    <a:pt x="186" y="96"/>
                  </a:lnTo>
                  <a:lnTo>
                    <a:pt x="169" y="88"/>
                  </a:lnTo>
                  <a:lnTo>
                    <a:pt x="127" y="80"/>
                  </a:lnTo>
                  <a:lnTo>
                    <a:pt x="110" y="112"/>
                  </a:lnTo>
                  <a:lnTo>
                    <a:pt x="76" y="120"/>
                  </a:lnTo>
                  <a:lnTo>
                    <a:pt x="76" y="144"/>
                  </a:lnTo>
                  <a:lnTo>
                    <a:pt x="42" y="176"/>
                  </a:lnTo>
                  <a:lnTo>
                    <a:pt x="9" y="224"/>
                  </a:lnTo>
                  <a:lnTo>
                    <a:pt x="0" y="272"/>
                  </a:lnTo>
                  <a:lnTo>
                    <a:pt x="26" y="336"/>
                  </a:lnTo>
                  <a:lnTo>
                    <a:pt x="68" y="352"/>
                  </a:lnTo>
                  <a:lnTo>
                    <a:pt x="110" y="392"/>
                  </a:lnTo>
                  <a:lnTo>
                    <a:pt x="93" y="448"/>
                  </a:lnTo>
                  <a:lnTo>
                    <a:pt x="144" y="544"/>
                  </a:lnTo>
                  <a:lnTo>
                    <a:pt x="211" y="608"/>
                  </a:lnTo>
                  <a:lnTo>
                    <a:pt x="169" y="656"/>
                  </a:lnTo>
                  <a:lnTo>
                    <a:pt x="177" y="712"/>
                  </a:lnTo>
                  <a:lnTo>
                    <a:pt x="245" y="752"/>
                  </a:lnTo>
                  <a:lnTo>
                    <a:pt x="287" y="808"/>
                  </a:lnTo>
                  <a:lnTo>
                    <a:pt x="270" y="856"/>
                  </a:lnTo>
                  <a:lnTo>
                    <a:pt x="337" y="896"/>
                  </a:lnTo>
                  <a:lnTo>
                    <a:pt x="388" y="944"/>
                  </a:lnTo>
                  <a:lnTo>
                    <a:pt x="380" y="1008"/>
                  </a:lnTo>
                  <a:lnTo>
                    <a:pt x="337" y="1080"/>
                  </a:lnTo>
                  <a:lnTo>
                    <a:pt x="287" y="1152"/>
                  </a:lnTo>
                  <a:lnTo>
                    <a:pt x="262" y="1248"/>
                  </a:lnTo>
                  <a:lnTo>
                    <a:pt x="278" y="1232"/>
                  </a:lnTo>
                  <a:lnTo>
                    <a:pt x="304" y="1264"/>
                  </a:lnTo>
                  <a:lnTo>
                    <a:pt x="346" y="1280"/>
                  </a:lnTo>
                  <a:lnTo>
                    <a:pt x="396" y="1288"/>
                  </a:lnTo>
                  <a:lnTo>
                    <a:pt x="396" y="1296"/>
                  </a:lnTo>
                  <a:lnTo>
                    <a:pt x="388" y="1304"/>
                  </a:lnTo>
                  <a:lnTo>
                    <a:pt x="363" y="1312"/>
                  </a:lnTo>
                  <a:lnTo>
                    <a:pt x="346" y="1312"/>
                  </a:lnTo>
                  <a:lnTo>
                    <a:pt x="337" y="1336"/>
                  </a:lnTo>
                  <a:lnTo>
                    <a:pt x="287" y="1344"/>
                  </a:lnTo>
                  <a:lnTo>
                    <a:pt x="287" y="1368"/>
                  </a:lnTo>
                  <a:lnTo>
                    <a:pt x="287" y="1392"/>
                  </a:lnTo>
                  <a:lnTo>
                    <a:pt x="278" y="1392"/>
                  </a:lnTo>
                  <a:lnTo>
                    <a:pt x="287" y="1408"/>
                  </a:lnTo>
                  <a:lnTo>
                    <a:pt x="287" y="1456"/>
                  </a:lnTo>
                  <a:lnTo>
                    <a:pt x="287" y="1520"/>
                  </a:lnTo>
                  <a:lnTo>
                    <a:pt x="329" y="1568"/>
                  </a:lnTo>
                  <a:lnTo>
                    <a:pt x="312" y="1632"/>
                  </a:lnTo>
                  <a:lnTo>
                    <a:pt x="346" y="1640"/>
                  </a:lnTo>
                  <a:lnTo>
                    <a:pt x="354" y="1680"/>
                  </a:lnTo>
                  <a:lnTo>
                    <a:pt x="388" y="1712"/>
                  </a:lnTo>
                  <a:lnTo>
                    <a:pt x="413" y="1776"/>
                  </a:lnTo>
                  <a:lnTo>
                    <a:pt x="413" y="1768"/>
                  </a:lnTo>
                  <a:lnTo>
                    <a:pt x="438" y="1768"/>
                  </a:lnTo>
                  <a:lnTo>
                    <a:pt x="464" y="1784"/>
                  </a:lnTo>
                  <a:lnTo>
                    <a:pt x="481" y="1776"/>
                  </a:lnTo>
                  <a:lnTo>
                    <a:pt x="514" y="1784"/>
                  </a:lnTo>
                  <a:lnTo>
                    <a:pt x="531" y="1800"/>
                  </a:lnTo>
                  <a:lnTo>
                    <a:pt x="573" y="1776"/>
                  </a:lnTo>
                  <a:lnTo>
                    <a:pt x="607" y="1784"/>
                  </a:lnTo>
                  <a:lnTo>
                    <a:pt x="641" y="1808"/>
                  </a:lnTo>
                  <a:lnTo>
                    <a:pt x="649" y="1840"/>
                  </a:lnTo>
                  <a:lnTo>
                    <a:pt x="649" y="1872"/>
                  </a:lnTo>
                  <a:lnTo>
                    <a:pt x="683" y="1888"/>
                  </a:lnTo>
                  <a:lnTo>
                    <a:pt x="683" y="1904"/>
                  </a:lnTo>
                  <a:lnTo>
                    <a:pt x="717" y="1928"/>
                  </a:lnTo>
                  <a:lnTo>
                    <a:pt x="759" y="1936"/>
                  </a:lnTo>
                  <a:lnTo>
                    <a:pt x="767" y="1960"/>
                  </a:lnTo>
                  <a:lnTo>
                    <a:pt x="835" y="1976"/>
                  </a:lnTo>
                  <a:lnTo>
                    <a:pt x="860" y="2000"/>
                  </a:lnTo>
                  <a:lnTo>
                    <a:pt x="843" y="2024"/>
                  </a:lnTo>
                  <a:lnTo>
                    <a:pt x="826" y="2040"/>
                  </a:lnTo>
                  <a:lnTo>
                    <a:pt x="776" y="2048"/>
                  </a:lnTo>
                  <a:lnTo>
                    <a:pt x="767" y="2072"/>
                  </a:lnTo>
                  <a:lnTo>
                    <a:pt x="792" y="2088"/>
                  </a:lnTo>
                  <a:lnTo>
                    <a:pt x="792" y="2112"/>
                  </a:lnTo>
                  <a:lnTo>
                    <a:pt x="809" y="2136"/>
                  </a:lnTo>
                  <a:lnTo>
                    <a:pt x="835" y="2168"/>
                  </a:lnTo>
                  <a:lnTo>
                    <a:pt x="868" y="2168"/>
                  </a:lnTo>
                  <a:lnTo>
                    <a:pt x="877" y="2128"/>
                  </a:lnTo>
                  <a:lnTo>
                    <a:pt x="910" y="2128"/>
                  </a:lnTo>
                  <a:lnTo>
                    <a:pt x="969" y="2096"/>
                  </a:lnTo>
                  <a:lnTo>
                    <a:pt x="1011" y="2112"/>
                  </a:lnTo>
                  <a:lnTo>
                    <a:pt x="1054" y="2136"/>
                  </a:lnTo>
                  <a:lnTo>
                    <a:pt x="1037" y="2152"/>
                  </a:lnTo>
                  <a:lnTo>
                    <a:pt x="1054" y="2192"/>
                  </a:lnTo>
                  <a:lnTo>
                    <a:pt x="1079" y="2200"/>
                  </a:lnTo>
                  <a:lnTo>
                    <a:pt x="1113" y="2200"/>
                  </a:lnTo>
                  <a:lnTo>
                    <a:pt x="1113" y="1360"/>
                  </a:lnTo>
                  <a:lnTo>
                    <a:pt x="1121" y="0"/>
                  </a:lnTo>
                  <a:lnTo>
                    <a:pt x="1116" y="8"/>
                  </a:lnTo>
                  <a:lnTo>
                    <a:pt x="1014" y="13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7" name="Freeform 98"/>
            <p:cNvSpPr>
              <a:spLocks/>
            </p:cNvSpPr>
            <p:nvPr/>
          </p:nvSpPr>
          <p:spPr bwMode="auto">
            <a:xfrm>
              <a:off x="4679" y="1384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8" name="Freeform 99"/>
            <p:cNvSpPr>
              <a:spLocks/>
            </p:cNvSpPr>
            <p:nvPr/>
          </p:nvSpPr>
          <p:spPr bwMode="auto">
            <a:xfrm>
              <a:off x="4687" y="2"/>
              <a:ext cx="1115" cy="2190"/>
            </a:xfrm>
            <a:custGeom>
              <a:avLst/>
              <a:gdLst>
                <a:gd name="T0" fmla="*/ 1011 w 1115"/>
                <a:gd name="T1" fmla="*/ 102 h 2190"/>
                <a:gd name="T2" fmla="*/ 961 w 1115"/>
                <a:gd name="T3" fmla="*/ 174 h 2190"/>
                <a:gd name="T4" fmla="*/ 902 w 1115"/>
                <a:gd name="T5" fmla="*/ 150 h 2190"/>
                <a:gd name="T6" fmla="*/ 877 w 1115"/>
                <a:gd name="T7" fmla="*/ 134 h 2190"/>
                <a:gd name="T8" fmla="*/ 902 w 1115"/>
                <a:gd name="T9" fmla="*/ 54 h 2190"/>
                <a:gd name="T10" fmla="*/ 801 w 1115"/>
                <a:gd name="T11" fmla="*/ 14 h 2190"/>
                <a:gd name="T12" fmla="*/ 742 w 1115"/>
                <a:gd name="T13" fmla="*/ 54 h 2190"/>
                <a:gd name="T14" fmla="*/ 818 w 1115"/>
                <a:gd name="T15" fmla="*/ 190 h 2190"/>
                <a:gd name="T16" fmla="*/ 902 w 1115"/>
                <a:gd name="T17" fmla="*/ 254 h 2190"/>
                <a:gd name="T18" fmla="*/ 801 w 1115"/>
                <a:gd name="T19" fmla="*/ 302 h 2190"/>
                <a:gd name="T20" fmla="*/ 776 w 1115"/>
                <a:gd name="T21" fmla="*/ 350 h 2190"/>
                <a:gd name="T22" fmla="*/ 717 w 1115"/>
                <a:gd name="T23" fmla="*/ 470 h 2190"/>
                <a:gd name="T24" fmla="*/ 750 w 1115"/>
                <a:gd name="T25" fmla="*/ 574 h 2190"/>
                <a:gd name="T26" fmla="*/ 582 w 1115"/>
                <a:gd name="T27" fmla="*/ 574 h 2190"/>
                <a:gd name="T28" fmla="*/ 658 w 1115"/>
                <a:gd name="T29" fmla="*/ 638 h 2190"/>
                <a:gd name="T30" fmla="*/ 700 w 1115"/>
                <a:gd name="T31" fmla="*/ 670 h 2190"/>
                <a:gd name="T32" fmla="*/ 649 w 1115"/>
                <a:gd name="T33" fmla="*/ 702 h 2190"/>
                <a:gd name="T34" fmla="*/ 523 w 1115"/>
                <a:gd name="T35" fmla="*/ 670 h 2190"/>
                <a:gd name="T36" fmla="*/ 438 w 1115"/>
                <a:gd name="T37" fmla="*/ 542 h 2190"/>
                <a:gd name="T38" fmla="*/ 380 w 1115"/>
                <a:gd name="T39" fmla="*/ 486 h 2190"/>
                <a:gd name="T40" fmla="*/ 287 w 1115"/>
                <a:gd name="T41" fmla="*/ 414 h 2190"/>
                <a:gd name="T42" fmla="*/ 565 w 1115"/>
                <a:gd name="T43" fmla="*/ 438 h 2190"/>
                <a:gd name="T44" fmla="*/ 683 w 1115"/>
                <a:gd name="T45" fmla="*/ 374 h 2190"/>
                <a:gd name="T46" fmla="*/ 708 w 1115"/>
                <a:gd name="T47" fmla="*/ 246 h 2190"/>
                <a:gd name="T48" fmla="*/ 447 w 1115"/>
                <a:gd name="T49" fmla="*/ 142 h 2190"/>
                <a:gd name="T50" fmla="*/ 152 w 1115"/>
                <a:gd name="T51" fmla="*/ 118 h 2190"/>
                <a:gd name="T52" fmla="*/ 169 w 1115"/>
                <a:gd name="T53" fmla="*/ 78 h 2190"/>
                <a:gd name="T54" fmla="*/ 76 w 1115"/>
                <a:gd name="T55" fmla="*/ 110 h 2190"/>
                <a:gd name="T56" fmla="*/ 9 w 1115"/>
                <a:gd name="T57" fmla="*/ 214 h 2190"/>
                <a:gd name="T58" fmla="*/ 68 w 1115"/>
                <a:gd name="T59" fmla="*/ 342 h 2190"/>
                <a:gd name="T60" fmla="*/ 144 w 1115"/>
                <a:gd name="T61" fmla="*/ 534 h 2190"/>
                <a:gd name="T62" fmla="*/ 177 w 1115"/>
                <a:gd name="T63" fmla="*/ 702 h 2190"/>
                <a:gd name="T64" fmla="*/ 270 w 1115"/>
                <a:gd name="T65" fmla="*/ 846 h 2190"/>
                <a:gd name="T66" fmla="*/ 380 w 1115"/>
                <a:gd name="T67" fmla="*/ 998 h 2190"/>
                <a:gd name="T68" fmla="*/ 262 w 1115"/>
                <a:gd name="T69" fmla="*/ 1238 h 2190"/>
                <a:gd name="T70" fmla="*/ 346 w 1115"/>
                <a:gd name="T71" fmla="*/ 1270 h 2190"/>
                <a:gd name="T72" fmla="*/ 388 w 1115"/>
                <a:gd name="T73" fmla="*/ 1294 h 2190"/>
                <a:gd name="T74" fmla="*/ 337 w 1115"/>
                <a:gd name="T75" fmla="*/ 1326 h 2190"/>
                <a:gd name="T76" fmla="*/ 287 w 1115"/>
                <a:gd name="T77" fmla="*/ 1382 h 2190"/>
                <a:gd name="T78" fmla="*/ 287 w 1115"/>
                <a:gd name="T79" fmla="*/ 1446 h 2190"/>
                <a:gd name="T80" fmla="*/ 312 w 1115"/>
                <a:gd name="T81" fmla="*/ 1622 h 2190"/>
                <a:gd name="T82" fmla="*/ 388 w 1115"/>
                <a:gd name="T83" fmla="*/ 1702 h 2190"/>
                <a:gd name="T84" fmla="*/ 438 w 1115"/>
                <a:gd name="T85" fmla="*/ 1758 h 2190"/>
                <a:gd name="T86" fmla="*/ 514 w 1115"/>
                <a:gd name="T87" fmla="*/ 1774 h 2190"/>
                <a:gd name="T88" fmla="*/ 607 w 1115"/>
                <a:gd name="T89" fmla="*/ 1774 h 2190"/>
                <a:gd name="T90" fmla="*/ 649 w 1115"/>
                <a:gd name="T91" fmla="*/ 1862 h 2190"/>
                <a:gd name="T92" fmla="*/ 717 w 1115"/>
                <a:gd name="T93" fmla="*/ 1918 h 2190"/>
                <a:gd name="T94" fmla="*/ 835 w 1115"/>
                <a:gd name="T95" fmla="*/ 1966 h 2190"/>
                <a:gd name="T96" fmla="*/ 826 w 1115"/>
                <a:gd name="T97" fmla="*/ 2030 h 2190"/>
                <a:gd name="T98" fmla="*/ 792 w 1115"/>
                <a:gd name="T99" fmla="*/ 2078 h 2190"/>
                <a:gd name="T100" fmla="*/ 835 w 1115"/>
                <a:gd name="T101" fmla="*/ 2158 h 2190"/>
                <a:gd name="T102" fmla="*/ 877 w 1115"/>
                <a:gd name="T103" fmla="*/ 2118 h 2190"/>
                <a:gd name="T104" fmla="*/ 1011 w 1115"/>
                <a:gd name="T105" fmla="*/ 2102 h 2190"/>
                <a:gd name="T106" fmla="*/ 1054 w 1115"/>
                <a:gd name="T107" fmla="*/ 2182 h 2190"/>
                <a:gd name="T108" fmla="*/ 1115 w 1115"/>
                <a:gd name="T109" fmla="*/ 0 h 21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15" h="2190">
                  <a:moveTo>
                    <a:pt x="1011" y="0"/>
                  </a:moveTo>
                  <a:lnTo>
                    <a:pt x="995" y="54"/>
                  </a:lnTo>
                  <a:lnTo>
                    <a:pt x="1011" y="102"/>
                  </a:lnTo>
                  <a:lnTo>
                    <a:pt x="1011" y="126"/>
                  </a:lnTo>
                  <a:lnTo>
                    <a:pt x="1003" y="150"/>
                  </a:lnTo>
                  <a:lnTo>
                    <a:pt x="961" y="174"/>
                  </a:lnTo>
                  <a:lnTo>
                    <a:pt x="936" y="174"/>
                  </a:lnTo>
                  <a:lnTo>
                    <a:pt x="919" y="158"/>
                  </a:lnTo>
                  <a:lnTo>
                    <a:pt x="902" y="150"/>
                  </a:lnTo>
                  <a:lnTo>
                    <a:pt x="893" y="158"/>
                  </a:lnTo>
                  <a:lnTo>
                    <a:pt x="877" y="158"/>
                  </a:lnTo>
                  <a:lnTo>
                    <a:pt x="877" y="134"/>
                  </a:lnTo>
                  <a:lnTo>
                    <a:pt x="877" y="102"/>
                  </a:lnTo>
                  <a:lnTo>
                    <a:pt x="893" y="78"/>
                  </a:lnTo>
                  <a:lnTo>
                    <a:pt x="902" y="54"/>
                  </a:lnTo>
                  <a:lnTo>
                    <a:pt x="893" y="38"/>
                  </a:lnTo>
                  <a:lnTo>
                    <a:pt x="851" y="6"/>
                  </a:lnTo>
                  <a:lnTo>
                    <a:pt x="801" y="14"/>
                  </a:lnTo>
                  <a:lnTo>
                    <a:pt x="750" y="30"/>
                  </a:lnTo>
                  <a:lnTo>
                    <a:pt x="700" y="38"/>
                  </a:lnTo>
                  <a:lnTo>
                    <a:pt x="742" y="54"/>
                  </a:lnTo>
                  <a:lnTo>
                    <a:pt x="784" y="78"/>
                  </a:lnTo>
                  <a:lnTo>
                    <a:pt x="809" y="166"/>
                  </a:lnTo>
                  <a:lnTo>
                    <a:pt x="818" y="190"/>
                  </a:lnTo>
                  <a:lnTo>
                    <a:pt x="843" y="190"/>
                  </a:lnTo>
                  <a:lnTo>
                    <a:pt x="877" y="214"/>
                  </a:lnTo>
                  <a:lnTo>
                    <a:pt x="902" y="254"/>
                  </a:lnTo>
                  <a:lnTo>
                    <a:pt x="910" y="302"/>
                  </a:lnTo>
                  <a:lnTo>
                    <a:pt x="851" y="294"/>
                  </a:lnTo>
                  <a:lnTo>
                    <a:pt x="801" y="302"/>
                  </a:lnTo>
                  <a:lnTo>
                    <a:pt x="784" y="310"/>
                  </a:lnTo>
                  <a:lnTo>
                    <a:pt x="784" y="318"/>
                  </a:lnTo>
                  <a:lnTo>
                    <a:pt x="776" y="350"/>
                  </a:lnTo>
                  <a:lnTo>
                    <a:pt x="750" y="390"/>
                  </a:lnTo>
                  <a:lnTo>
                    <a:pt x="725" y="438"/>
                  </a:lnTo>
                  <a:lnTo>
                    <a:pt x="717" y="470"/>
                  </a:lnTo>
                  <a:lnTo>
                    <a:pt x="733" y="486"/>
                  </a:lnTo>
                  <a:lnTo>
                    <a:pt x="818" y="550"/>
                  </a:lnTo>
                  <a:lnTo>
                    <a:pt x="750" y="574"/>
                  </a:lnTo>
                  <a:lnTo>
                    <a:pt x="666" y="574"/>
                  </a:lnTo>
                  <a:lnTo>
                    <a:pt x="599" y="558"/>
                  </a:lnTo>
                  <a:lnTo>
                    <a:pt x="582" y="574"/>
                  </a:lnTo>
                  <a:lnTo>
                    <a:pt x="573" y="598"/>
                  </a:lnTo>
                  <a:lnTo>
                    <a:pt x="607" y="630"/>
                  </a:lnTo>
                  <a:lnTo>
                    <a:pt x="658" y="638"/>
                  </a:lnTo>
                  <a:lnTo>
                    <a:pt x="683" y="638"/>
                  </a:lnTo>
                  <a:lnTo>
                    <a:pt x="700" y="654"/>
                  </a:lnTo>
                  <a:lnTo>
                    <a:pt x="700" y="670"/>
                  </a:lnTo>
                  <a:lnTo>
                    <a:pt x="683" y="694"/>
                  </a:lnTo>
                  <a:lnTo>
                    <a:pt x="674" y="702"/>
                  </a:lnTo>
                  <a:lnTo>
                    <a:pt x="649" y="702"/>
                  </a:lnTo>
                  <a:lnTo>
                    <a:pt x="599" y="686"/>
                  </a:lnTo>
                  <a:lnTo>
                    <a:pt x="548" y="678"/>
                  </a:lnTo>
                  <a:lnTo>
                    <a:pt x="523" y="670"/>
                  </a:lnTo>
                  <a:lnTo>
                    <a:pt x="506" y="654"/>
                  </a:lnTo>
                  <a:lnTo>
                    <a:pt x="447" y="582"/>
                  </a:lnTo>
                  <a:lnTo>
                    <a:pt x="438" y="542"/>
                  </a:lnTo>
                  <a:lnTo>
                    <a:pt x="438" y="526"/>
                  </a:lnTo>
                  <a:lnTo>
                    <a:pt x="430" y="502"/>
                  </a:lnTo>
                  <a:lnTo>
                    <a:pt x="380" y="486"/>
                  </a:lnTo>
                  <a:lnTo>
                    <a:pt x="337" y="470"/>
                  </a:lnTo>
                  <a:lnTo>
                    <a:pt x="253" y="414"/>
                  </a:lnTo>
                  <a:lnTo>
                    <a:pt x="287" y="414"/>
                  </a:lnTo>
                  <a:lnTo>
                    <a:pt x="321" y="430"/>
                  </a:lnTo>
                  <a:lnTo>
                    <a:pt x="396" y="430"/>
                  </a:lnTo>
                  <a:lnTo>
                    <a:pt x="565" y="438"/>
                  </a:lnTo>
                  <a:lnTo>
                    <a:pt x="624" y="422"/>
                  </a:lnTo>
                  <a:lnTo>
                    <a:pt x="658" y="406"/>
                  </a:lnTo>
                  <a:lnTo>
                    <a:pt x="683" y="374"/>
                  </a:lnTo>
                  <a:lnTo>
                    <a:pt x="708" y="310"/>
                  </a:lnTo>
                  <a:lnTo>
                    <a:pt x="717" y="278"/>
                  </a:lnTo>
                  <a:lnTo>
                    <a:pt x="708" y="246"/>
                  </a:lnTo>
                  <a:lnTo>
                    <a:pt x="666" y="198"/>
                  </a:lnTo>
                  <a:lnTo>
                    <a:pt x="599" y="182"/>
                  </a:lnTo>
                  <a:lnTo>
                    <a:pt x="447" y="142"/>
                  </a:lnTo>
                  <a:lnTo>
                    <a:pt x="371" y="118"/>
                  </a:lnTo>
                  <a:lnTo>
                    <a:pt x="304" y="118"/>
                  </a:lnTo>
                  <a:lnTo>
                    <a:pt x="152" y="118"/>
                  </a:lnTo>
                  <a:lnTo>
                    <a:pt x="177" y="94"/>
                  </a:lnTo>
                  <a:lnTo>
                    <a:pt x="186" y="86"/>
                  </a:lnTo>
                  <a:lnTo>
                    <a:pt x="169" y="78"/>
                  </a:lnTo>
                  <a:lnTo>
                    <a:pt x="127" y="70"/>
                  </a:lnTo>
                  <a:lnTo>
                    <a:pt x="110" y="102"/>
                  </a:lnTo>
                  <a:lnTo>
                    <a:pt x="76" y="110"/>
                  </a:lnTo>
                  <a:lnTo>
                    <a:pt x="76" y="134"/>
                  </a:lnTo>
                  <a:lnTo>
                    <a:pt x="42" y="166"/>
                  </a:lnTo>
                  <a:lnTo>
                    <a:pt x="9" y="214"/>
                  </a:lnTo>
                  <a:lnTo>
                    <a:pt x="0" y="262"/>
                  </a:lnTo>
                  <a:lnTo>
                    <a:pt x="26" y="326"/>
                  </a:lnTo>
                  <a:lnTo>
                    <a:pt x="68" y="342"/>
                  </a:lnTo>
                  <a:lnTo>
                    <a:pt x="110" y="382"/>
                  </a:lnTo>
                  <a:lnTo>
                    <a:pt x="93" y="438"/>
                  </a:lnTo>
                  <a:lnTo>
                    <a:pt x="144" y="534"/>
                  </a:lnTo>
                  <a:lnTo>
                    <a:pt x="211" y="598"/>
                  </a:lnTo>
                  <a:lnTo>
                    <a:pt x="169" y="646"/>
                  </a:lnTo>
                  <a:lnTo>
                    <a:pt x="177" y="702"/>
                  </a:lnTo>
                  <a:lnTo>
                    <a:pt x="245" y="742"/>
                  </a:lnTo>
                  <a:lnTo>
                    <a:pt x="287" y="798"/>
                  </a:lnTo>
                  <a:lnTo>
                    <a:pt x="270" y="846"/>
                  </a:lnTo>
                  <a:lnTo>
                    <a:pt x="337" y="886"/>
                  </a:lnTo>
                  <a:lnTo>
                    <a:pt x="388" y="934"/>
                  </a:lnTo>
                  <a:lnTo>
                    <a:pt x="380" y="998"/>
                  </a:lnTo>
                  <a:lnTo>
                    <a:pt x="337" y="1070"/>
                  </a:lnTo>
                  <a:lnTo>
                    <a:pt x="287" y="1142"/>
                  </a:lnTo>
                  <a:lnTo>
                    <a:pt x="262" y="1238"/>
                  </a:lnTo>
                  <a:lnTo>
                    <a:pt x="278" y="1222"/>
                  </a:lnTo>
                  <a:lnTo>
                    <a:pt x="304" y="1254"/>
                  </a:lnTo>
                  <a:lnTo>
                    <a:pt x="346" y="1270"/>
                  </a:lnTo>
                  <a:lnTo>
                    <a:pt x="396" y="1278"/>
                  </a:lnTo>
                  <a:lnTo>
                    <a:pt x="396" y="1286"/>
                  </a:lnTo>
                  <a:lnTo>
                    <a:pt x="388" y="1294"/>
                  </a:lnTo>
                  <a:lnTo>
                    <a:pt x="363" y="1302"/>
                  </a:lnTo>
                  <a:lnTo>
                    <a:pt x="346" y="1302"/>
                  </a:lnTo>
                  <a:lnTo>
                    <a:pt x="337" y="1326"/>
                  </a:lnTo>
                  <a:lnTo>
                    <a:pt x="287" y="1334"/>
                  </a:lnTo>
                  <a:lnTo>
                    <a:pt x="287" y="1358"/>
                  </a:lnTo>
                  <a:lnTo>
                    <a:pt x="287" y="1382"/>
                  </a:lnTo>
                  <a:lnTo>
                    <a:pt x="278" y="1382"/>
                  </a:lnTo>
                  <a:lnTo>
                    <a:pt x="287" y="1398"/>
                  </a:lnTo>
                  <a:lnTo>
                    <a:pt x="287" y="1446"/>
                  </a:lnTo>
                  <a:lnTo>
                    <a:pt x="287" y="1510"/>
                  </a:lnTo>
                  <a:lnTo>
                    <a:pt x="329" y="1558"/>
                  </a:lnTo>
                  <a:lnTo>
                    <a:pt x="312" y="1622"/>
                  </a:lnTo>
                  <a:lnTo>
                    <a:pt x="346" y="1630"/>
                  </a:lnTo>
                  <a:lnTo>
                    <a:pt x="354" y="1670"/>
                  </a:lnTo>
                  <a:lnTo>
                    <a:pt x="388" y="1702"/>
                  </a:lnTo>
                  <a:lnTo>
                    <a:pt x="413" y="1766"/>
                  </a:lnTo>
                  <a:lnTo>
                    <a:pt x="413" y="1758"/>
                  </a:lnTo>
                  <a:lnTo>
                    <a:pt x="438" y="1758"/>
                  </a:lnTo>
                  <a:lnTo>
                    <a:pt x="464" y="1774"/>
                  </a:lnTo>
                  <a:lnTo>
                    <a:pt x="481" y="1766"/>
                  </a:lnTo>
                  <a:lnTo>
                    <a:pt x="514" y="1774"/>
                  </a:lnTo>
                  <a:lnTo>
                    <a:pt x="531" y="1790"/>
                  </a:lnTo>
                  <a:lnTo>
                    <a:pt x="573" y="1766"/>
                  </a:lnTo>
                  <a:lnTo>
                    <a:pt x="607" y="1774"/>
                  </a:lnTo>
                  <a:lnTo>
                    <a:pt x="641" y="1798"/>
                  </a:lnTo>
                  <a:lnTo>
                    <a:pt x="649" y="1830"/>
                  </a:lnTo>
                  <a:lnTo>
                    <a:pt x="649" y="1862"/>
                  </a:lnTo>
                  <a:lnTo>
                    <a:pt x="683" y="1878"/>
                  </a:lnTo>
                  <a:lnTo>
                    <a:pt x="683" y="1894"/>
                  </a:lnTo>
                  <a:lnTo>
                    <a:pt x="717" y="1918"/>
                  </a:lnTo>
                  <a:lnTo>
                    <a:pt x="759" y="1926"/>
                  </a:lnTo>
                  <a:lnTo>
                    <a:pt x="767" y="1950"/>
                  </a:lnTo>
                  <a:lnTo>
                    <a:pt x="835" y="1966"/>
                  </a:lnTo>
                  <a:lnTo>
                    <a:pt x="860" y="1990"/>
                  </a:lnTo>
                  <a:lnTo>
                    <a:pt x="843" y="2014"/>
                  </a:lnTo>
                  <a:lnTo>
                    <a:pt x="826" y="2030"/>
                  </a:lnTo>
                  <a:lnTo>
                    <a:pt x="776" y="2038"/>
                  </a:lnTo>
                  <a:lnTo>
                    <a:pt x="767" y="2062"/>
                  </a:lnTo>
                  <a:lnTo>
                    <a:pt x="792" y="2078"/>
                  </a:lnTo>
                  <a:lnTo>
                    <a:pt x="792" y="2102"/>
                  </a:lnTo>
                  <a:lnTo>
                    <a:pt x="809" y="2126"/>
                  </a:lnTo>
                  <a:lnTo>
                    <a:pt x="835" y="2158"/>
                  </a:lnTo>
                  <a:lnTo>
                    <a:pt x="868" y="2158"/>
                  </a:lnTo>
                  <a:lnTo>
                    <a:pt x="877" y="2118"/>
                  </a:lnTo>
                  <a:lnTo>
                    <a:pt x="910" y="2118"/>
                  </a:lnTo>
                  <a:lnTo>
                    <a:pt x="969" y="2086"/>
                  </a:lnTo>
                  <a:lnTo>
                    <a:pt x="1011" y="2102"/>
                  </a:lnTo>
                  <a:lnTo>
                    <a:pt x="1054" y="2126"/>
                  </a:lnTo>
                  <a:lnTo>
                    <a:pt x="1037" y="2142"/>
                  </a:lnTo>
                  <a:lnTo>
                    <a:pt x="1054" y="2182"/>
                  </a:lnTo>
                  <a:lnTo>
                    <a:pt x="1079" y="2190"/>
                  </a:lnTo>
                  <a:lnTo>
                    <a:pt x="1113" y="2190"/>
                  </a:lnTo>
                  <a:lnTo>
                    <a:pt x="1115" y="0"/>
                  </a:lnTo>
                  <a:lnTo>
                    <a:pt x="101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79" name="Freeform 100"/>
            <p:cNvSpPr>
              <a:spLocks/>
            </p:cNvSpPr>
            <p:nvPr/>
          </p:nvSpPr>
          <p:spPr bwMode="auto">
            <a:xfrm>
              <a:off x="4274" y="136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80" name="Freeform 101"/>
            <p:cNvSpPr>
              <a:spLocks/>
            </p:cNvSpPr>
            <p:nvPr/>
          </p:nvSpPr>
          <p:spPr bwMode="auto">
            <a:xfrm>
              <a:off x="3845" y="312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81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82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83" name="Freeform 104"/>
            <p:cNvSpPr>
              <a:spLocks/>
            </p:cNvSpPr>
            <p:nvPr/>
          </p:nvSpPr>
          <p:spPr bwMode="auto">
            <a:xfrm>
              <a:off x="3423" y="0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84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11267" name="Straight Arrow Connector 104"/>
          <p:cNvCxnSpPr>
            <a:cxnSpLocks noChangeShapeType="1"/>
          </p:cNvCxnSpPr>
          <p:nvPr/>
        </p:nvCxnSpPr>
        <p:spPr bwMode="auto">
          <a:xfrm>
            <a:off x="-2052638" y="3995738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pic>
        <p:nvPicPr>
          <p:cNvPr id="11268" name="Picture 121" descr="bla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30" y="4752181"/>
            <a:ext cx="750887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28" descr="r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098" y="3872706"/>
            <a:ext cx="7588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0" name="Straight Arrow Connector 115"/>
          <p:cNvCxnSpPr>
            <a:cxnSpLocks noChangeShapeType="1"/>
          </p:cNvCxnSpPr>
          <p:nvPr/>
        </p:nvCxnSpPr>
        <p:spPr bwMode="auto">
          <a:xfrm flipH="1" flipV="1">
            <a:off x="5825150" y="4429760"/>
            <a:ext cx="1682898" cy="848678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1" name="TextBox 1"/>
          <p:cNvSpPr txBox="1">
            <a:spLocks noChangeArrowheads="1"/>
          </p:cNvSpPr>
          <p:nvPr/>
        </p:nvSpPr>
        <p:spPr bwMode="auto">
          <a:xfrm>
            <a:off x="30163" y="333375"/>
            <a:ext cx="3529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i="0" dirty="0">
                <a:solidFill>
                  <a:schemeClr val="bg1"/>
                </a:solidFill>
              </a:rPr>
              <a:t>4</a:t>
            </a:r>
            <a:r>
              <a:rPr lang="en-GB" altLang="en-US" i="0" dirty="0" smtClean="0">
                <a:solidFill>
                  <a:schemeClr val="bg1"/>
                </a:solidFill>
              </a:rPr>
              <a:t>. ÁFA </a:t>
            </a:r>
            <a:r>
              <a:rPr lang="en-GB" altLang="en-US" i="0" dirty="0" err="1" smtClean="0">
                <a:solidFill>
                  <a:schemeClr val="bg1"/>
                </a:solidFill>
              </a:rPr>
              <a:t>befizetés</a:t>
            </a:r>
            <a:endParaRPr lang="en-GB" altLang="en-US" i="0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>
            <a:spLocks noChangeArrowheads="1"/>
          </p:cNvSpPr>
          <p:nvPr/>
        </p:nvSpPr>
        <p:spPr bwMode="auto">
          <a:xfrm>
            <a:off x="6951663" y="3837726"/>
            <a:ext cx="154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400" i="0" dirty="0" smtClean="0">
                <a:solidFill>
                  <a:srgbClr val="C00000"/>
                </a:solidFill>
              </a:rPr>
              <a:t>ÁFA </a:t>
            </a:r>
            <a:r>
              <a:rPr lang="fr-BE" altLang="en-US" sz="1400" i="0" dirty="0" err="1" smtClean="0">
                <a:solidFill>
                  <a:srgbClr val="C00000"/>
                </a:solidFill>
              </a:rPr>
              <a:t>befizetés</a:t>
            </a:r>
            <a:endParaRPr lang="en-GB" altLang="en-US" sz="1400" i="0" dirty="0">
              <a:solidFill>
                <a:srgbClr val="C00000"/>
              </a:solidFill>
            </a:endParaRPr>
          </a:p>
        </p:txBody>
      </p:sp>
      <p:pic>
        <p:nvPicPr>
          <p:cNvPr id="109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173037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252730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38" y="379412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470535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123" descr="gree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5278438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cxnSpLocks noChangeShapeType="1"/>
          </p:cNvCxnSpPr>
          <p:nvPr/>
        </p:nvCxnSpPr>
        <p:spPr bwMode="auto">
          <a:xfrm flipV="1">
            <a:off x="5767388" y="2254250"/>
            <a:ext cx="1373187" cy="2213199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flipV="1">
            <a:off x="5767388" y="4327525"/>
            <a:ext cx="1270000" cy="91467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0" name="Straight Arrow Connector 119"/>
          <p:cNvCxnSpPr>
            <a:cxnSpLocks noChangeShapeType="1"/>
            <a:endCxn id="11377" idx="15"/>
          </p:cNvCxnSpPr>
          <p:nvPr/>
        </p:nvCxnSpPr>
        <p:spPr bwMode="auto">
          <a:xfrm flipV="1">
            <a:off x="5825150" y="3083723"/>
            <a:ext cx="1670166" cy="1272377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>
            <a:off x="5767388" y="4429760"/>
            <a:ext cx="561975" cy="1345565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" name="Straight Arrow Connector 121"/>
          <p:cNvCxnSpPr>
            <a:cxnSpLocks noChangeShapeType="1"/>
          </p:cNvCxnSpPr>
          <p:nvPr/>
        </p:nvCxnSpPr>
        <p:spPr bwMode="auto">
          <a:xfrm flipH="1">
            <a:off x="4732339" y="4386687"/>
            <a:ext cx="1035049" cy="882226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55576" y="4365150"/>
            <a:ext cx="28035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i="0" dirty="0" err="1" smtClean="0">
                <a:solidFill>
                  <a:srgbClr val="FFC000"/>
                </a:solidFill>
              </a:rPr>
              <a:t>Áfa</a:t>
            </a:r>
            <a:r>
              <a:rPr lang="en-GB" altLang="en-US" sz="1400" i="0" dirty="0" smtClean="0">
                <a:solidFill>
                  <a:srgbClr val="FFC000"/>
                </a:solidFill>
              </a:rPr>
              <a:t> </a:t>
            </a:r>
            <a:r>
              <a:rPr lang="en-GB" altLang="en-US" sz="1400" i="0" dirty="0" err="1" smtClean="0">
                <a:solidFill>
                  <a:srgbClr val="FFC000"/>
                </a:solidFill>
              </a:rPr>
              <a:t>átutalás</a:t>
            </a:r>
            <a:r>
              <a:rPr lang="en-GB" altLang="en-US" sz="1400" i="0" dirty="0" smtClean="0">
                <a:solidFill>
                  <a:srgbClr val="FFC000"/>
                </a:solidFill>
              </a:rPr>
              <a:t> </a:t>
            </a:r>
            <a:r>
              <a:rPr lang="en-GB" altLang="en-US" sz="1400" i="0" dirty="0">
                <a:solidFill>
                  <a:srgbClr val="FFC000"/>
                </a:solidFill>
              </a:rPr>
              <a:t>a </a:t>
            </a:r>
            <a:r>
              <a:rPr lang="en-GB" altLang="en-US" sz="1400" i="0" dirty="0" err="1">
                <a:solidFill>
                  <a:srgbClr val="FFC000"/>
                </a:solidFill>
              </a:rPr>
              <a:t>fogyasztás</a:t>
            </a:r>
            <a:r>
              <a:rPr lang="en-GB" altLang="en-US" sz="1400" i="0" dirty="0">
                <a:solidFill>
                  <a:srgbClr val="FFC000"/>
                </a:solidFill>
              </a:rPr>
              <a:t> </a:t>
            </a:r>
            <a:r>
              <a:rPr lang="en-GB" altLang="en-US" sz="1400" i="0" dirty="0" err="1">
                <a:solidFill>
                  <a:srgbClr val="FFC000"/>
                </a:solidFill>
              </a:rPr>
              <a:t>helye</a:t>
            </a:r>
            <a:r>
              <a:rPr lang="en-GB" altLang="en-US" sz="1400" i="0" dirty="0">
                <a:solidFill>
                  <a:srgbClr val="FFC000"/>
                </a:solidFill>
              </a:rPr>
              <a:t> </a:t>
            </a:r>
            <a:r>
              <a:rPr lang="en-GB" altLang="en-US" sz="1400" i="0" dirty="0" err="1">
                <a:solidFill>
                  <a:srgbClr val="FFC000"/>
                </a:solidFill>
              </a:rPr>
              <a:t>szerinti</a:t>
            </a:r>
            <a:r>
              <a:rPr lang="en-GB" altLang="en-US" sz="1400" i="0" dirty="0">
                <a:solidFill>
                  <a:srgbClr val="FFC000"/>
                </a:solidFill>
              </a:rPr>
              <a:t> </a:t>
            </a:r>
            <a:r>
              <a:rPr lang="en-GB" altLang="en-US" sz="1400" i="0" dirty="0" err="1" smtClean="0">
                <a:solidFill>
                  <a:srgbClr val="FFC000"/>
                </a:solidFill>
              </a:rPr>
              <a:t>tagállamoknak</a:t>
            </a:r>
            <a:endParaRPr lang="en-GB" altLang="en-US" sz="1400" i="0" dirty="0">
              <a:solidFill>
                <a:srgbClr val="FFC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7125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551" y="1340768"/>
            <a:ext cx="8147249" cy="3528392"/>
          </a:xfrm>
        </p:spPr>
        <p:txBody>
          <a:bodyPr/>
          <a:lstStyle/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Havonta (a következő hónap végéig)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 bevallás saját egyedi hivatkozási számát fel kell tüntetni a befizetés teljesítésekor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Az azonosítót kiadó tagállam átutalja az áfát a fogyasztás helye szerinti tagállamoknak a fizetést követő 20 napon belül </a:t>
            </a:r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250825" y="333375"/>
            <a:ext cx="330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i="0" dirty="0">
                <a:solidFill>
                  <a:schemeClr val="bg1"/>
                </a:solidFill>
              </a:rPr>
              <a:t>4. ÁFA </a:t>
            </a:r>
            <a:r>
              <a:rPr lang="en-GB" altLang="en-US" i="0" dirty="0" err="1">
                <a:solidFill>
                  <a:schemeClr val="bg1"/>
                </a:solidFill>
              </a:rPr>
              <a:t>befizetés</a:t>
            </a:r>
            <a:endParaRPr lang="en-GB" altLang="en-US" i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32"/>
          <p:cNvGrpSpPr>
            <a:grpSpLocks/>
          </p:cNvGrpSpPr>
          <p:nvPr/>
        </p:nvGrpSpPr>
        <p:grpSpPr bwMode="auto">
          <a:xfrm>
            <a:off x="2654300" y="973138"/>
            <a:ext cx="6489700" cy="5761037"/>
            <a:chOff x="1730" y="-8"/>
            <a:chExt cx="4078" cy="4280"/>
          </a:xfrm>
        </p:grpSpPr>
        <p:sp>
          <p:nvSpPr>
            <p:cNvPr id="11286" name="Freeform 5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87" name="Freeform 6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88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89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0" name="Freeform 9"/>
            <p:cNvSpPr>
              <a:spLocks/>
            </p:cNvSpPr>
            <p:nvPr/>
          </p:nvSpPr>
          <p:spPr bwMode="auto">
            <a:xfrm>
              <a:off x="2117" y="1888"/>
              <a:ext cx="396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1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2" name="Freeform 11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3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4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5" name="Freeform 14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6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7" name="Freeform 16"/>
            <p:cNvSpPr>
              <a:spLocks/>
            </p:cNvSpPr>
            <p:nvPr/>
          </p:nvSpPr>
          <p:spPr bwMode="auto">
            <a:xfrm>
              <a:off x="1814" y="720"/>
              <a:ext cx="590" cy="424"/>
            </a:xfrm>
            <a:custGeom>
              <a:avLst/>
              <a:gdLst>
                <a:gd name="T0" fmla="*/ 101 w 590"/>
                <a:gd name="T1" fmla="*/ 320 h 424"/>
                <a:gd name="T2" fmla="*/ 135 w 590"/>
                <a:gd name="T3" fmla="*/ 384 h 424"/>
                <a:gd name="T4" fmla="*/ 202 w 590"/>
                <a:gd name="T5" fmla="*/ 424 h 424"/>
                <a:gd name="T6" fmla="*/ 253 w 590"/>
                <a:gd name="T7" fmla="*/ 424 h 424"/>
                <a:gd name="T8" fmla="*/ 287 w 590"/>
                <a:gd name="T9" fmla="*/ 416 h 424"/>
                <a:gd name="T10" fmla="*/ 346 w 590"/>
                <a:gd name="T11" fmla="*/ 424 h 424"/>
                <a:gd name="T12" fmla="*/ 430 w 590"/>
                <a:gd name="T13" fmla="*/ 392 h 424"/>
                <a:gd name="T14" fmla="*/ 463 w 590"/>
                <a:gd name="T15" fmla="*/ 400 h 424"/>
                <a:gd name="T16" fmla="*/ 506 w 590"/>
                <a:gd name="T17" fmla="*/ 376 h 424"/>
                <a:gd name="T18" fmla="*/ 556 w 590"/>
                <a:gd name="T19" fmla="*/ 352 h 424"/>
                <a:gd name="T20" fmla="*/ 590 w 590"/>
                <a:gd name="T21" fmla="*/ 272 h 424"/>
                <a:gd name="T22" fmla="*/ 565 w 590"/>
                <a:gd name="T23" fmla="*/ 256 h 424"/>
                <a:gd name="T24" fmla="*/ 556 w 590"/>
                <a:gd name="T25" fmla="*/ 224 h 424"/>
                <a:gd name="T26" fmla="*/ 565 w 590"/>
                <a:gd name="T27" fmla="*/ 192 h 424"/>
                <a:gd name="T28" fmla="*/ 573 w 590"/>
                <a:gd name="T29" fmla="*/ 160 h 424"/>
                <a:gd name="T30" fmla="*/ 531 w 590"/>
                <a:gd name="T31" fmla="*/ 160 h 424"/>
                <a:gd name="T32" fmla="*/ 506 w 590"/>
                <a:gd name="T33" fmla="*/ 120 h 424"/>
                <a:gd name="T34" fmla="*/ 480 w 590"/>
                <a:gd name="T35" fmla="*/ 144 h 424"/>
                <a:gd name="T36" fmla="*/ 472 w 590"/>
                <a:gd name="T37" fmla="*/ 160 h 424"/>
                <a:gd name="T38" fmla="*/ 447 w 590"/>
                <a:gd name="T39" fmla="*/ 152 h 424"/>
                <a:gd name="T40" fmla="*/ 413 w 590"/>
                <a:gd name="T41" fmla="*/ 160 h 424"/>
                <a:gd name="T42" fmla="*/ 405 w 590"/>
                <a:gd name="T43" fmla="*/ 128 h 424"/>
                <a:gd name="T44" fmla="*/ 379 w 590"/>
                <a:gd name="T45" fmla="*/ 128 h 424"/>
                <a:gd name="T46" fmla="*/ 371 w 590"/>
                <a:gd name="T47" fmla="*/ 152 h 424"/>
                <a:gd name="T48" fmla="*/ 354 w 590"/>
                <a:gd name="T49" fmla="*/ 112 h 424"/>
                <a:gd name="T50" fmla="*/ 312 w 590"/>
                <a:gd name="T51" fmla="*/ 120 h 424"/>
                <a:gd name="T52" fmla="*/ 295 w 590"/>
                <a:gd name="T53" fmla="*/ 144 h 424"/>
                <a:gd name="T54" fmla="*/ 278 w 590"/>
                <a:gd name="T55" fmla="*/ 144 h 424"/>
                <a:gd name="T56" fmla="*/ 270 w 590"/>
                <a:gd name="T57" fmla="*/ 88 h 424"/>
                <a:gd name="T58" fmla="*/ 253 w 590"/>
                <a:gd name="T59" fmla="*/ 96 h 424"/>
                <a:gd name="T60" fmla="*/ 244 w 590"/>
                <a:gd name="T61" fmla="*/ 152 h 424"/>
                <a:gd name="T62" fmla="*/ 228 w 590"/>
                <a:gd name="T63" fmla="*/ 152 h 424"/>
                <a:gd name="T64" fmla="*/ 219 w 590"/>
                <a:gd name="T65" fmla="*/ 128 h 424"/>
                <a:gd name="T66" fmla="*/ 177 w 590"/>
                <a:gd name="T67" fmla="*/ 160 h 424"/>
                <a:gd name="T68" fmla="*/ 185 w 590"/>
                <a:gd name="T69" fmla="*/ 112 h 424"/>
                <a:gd name="T70" fmla="*/ 211 w 590"/>
                <a:gd name="T71" fmla="*/ 88 h 424"/>
                <a:gd name="T72" fmla="*/ 185 w 590"/>
                <a:gd name="T73" fmla="*/ 16 h 424"/>
                <a:gd name="T74" fmla="*/ 143 w 590"/>
                <a:gd name="T75" fmla="*/ 0 h 424"/>
                <a:gd name="T76" fmla="*/ 152 w 590"/>
                <a:gd name="T77" fmla="*/ 64 h 424"/>
                <a:gd name="T78" fmla="*/ 118 w 590"/>
                <a:gd name="T79" fmla="*/ 16 h 424"/>
                <a:gd name="T80" fmla="*/ 93 w 590"/>
                <a:gd name="T81" fmla="*/ 32 h 424"/>
                <a:gd name="T82" fmla="*/ 76 w 590"/>
                <a:gd name="T83" fmla="*/ 48 h 424"/>
                <a:gd name="T84" fmla="*/ 93 w 590"/>
                <a:gd name="T85" fmla="*/ 64 h 424"/>
                <a:gd name="T86" fmla="*/ 59 w 590"/>
                <a:gd name="T87" fmla="*/ 48 h 424"/>
                <a:gd name="T88" fmla="*/ 51 w 590"/>
                <a:gd name="T89" fmla="*/ 64 h 424"/>
                <a:gd name="T90" fmla="*/ 25 w 590"/>
                <a:gd name="T91" fmla="*/ 64 h 424"/>
                <a:gd name="T92" fmla="*/ 42 w 590"/>
                <a:gd name="T93" fmla="*/ 88 h 424"/>
                <a:gd name="T94" fmla="*/ 101 w 590"/>
                <a:gd name="T95" fmla="*/ 96 h 424"/>
                <a:gd name="T96" fmla="*/ 143 w 590"/>
                <a:gd name="T97" fmla="*/ 128 h 424"/>
                <a:gd name="T98" fmla="*/ 110 w 590"/>
                <a:gd name="T99" fmla="*/ 144 h 424"/>
                <a:gd name="T100" fmla="*/ 126 w 590"/>
                <a:gd name="T101" fmla="*/ 160 h 424"/>
                <a:gd name="T102" fmla="*/ 143 w 590"/>
                <a:gd name="T103" fmla="*/ 176 h 424"/>
                <a:gd name="T104" fmla="*/ 126 w 590"/>
                <a:gd name="T105" fmla="*/ 184 h 424"/>
                <a:gd name="T106" fmla="*/ 8 w 590"/>
                <a:gd name="T107" fmla="*/ 144 h 424"/>
                <a:gd name="T108" fmla="*/ 0 w 590"/>
                <a:gd name="T109" fmla="*/ 168 h 424"/>
                <a:gd name="T110" fmla="*/ 93 w 590"/>
                <a:gd name="T111" fmla="*/ 192 h 424"/>
                <a:gd name="T112" fmla="*/ 84 w 590"/>
                <a:gd name="T113" fmla="*/ 216 h 424"/>
                <a:gd name="T114" fmla="*/ 84 w 590"/>
                <a:gd name="T115" fmla="*/ 256 h 424"/>
                <a:gd name="T116" fmla="*/ 67 w 590"/>
                <a:gd name="T117" fmla="*/ 280 h 424"/>
                <a:gd name="T118" fmla="*/ 34 w 590"/>
                <a:gd name="T119" fmla="*/ 280 h 424"/>
                <a:gd name="T120" fmla="*/ 17 w 590"/>
                <a:gd name="T121" fmla="*/ 296 h 424"/>
                <a:gd name="T122" fmla="*/ 101 w 590"/>
                <a:gd name="T123" fmla="*/ 320 h 4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0" h="424">
                  <a:moveTo>
                    <a:pt x="101" y="320"/>
                  </a:moveTo>
                  <a:lnTo>
                    <a:pt x="135" y="384"/>
                  </a:lnTo>
                  <a:lnTo>
                    <a:pt x="202" y="424"/>
                  </a:lnTo>
                  <a:lnTo>
                    <a:pt x="253" y="424"/>
                  </a:lnTo>
                  <a:lnTo>
                    <a:pt x="287" y="416"/>
                  </a:lnTo>
                  <a:lnTo>
                    <a:pt x="346" y="424"/>
                  </a:lnTo>
                  <a:lnTo>
                    <a:pt x="430" y="392"/>
                  </a:lnTo>
                  <a:lnTo>
                    <a:pt x="463" y="400"/>
                  </a:lnTo>
                  <a:lnTo>
                    <a:pt x="506" y="376"/>
                  </a:lnTo>
                  <a:lnTo>
                    <a:pt x="556" y="352"/>
                  </a:lnTo>
                  <a:lnTo>
                    <a:pt x="590" y="272"/>
                  </a:lnTo>
                  <a:lnTo>
                    <a:pt x="565" y="256"/>
                  </a:lnTo>
                  <a:lnTo>
                    <a:pt x="556" y="224"/>
                  </a:lnTo>
                  <a:lnTo>
                    <a:pt x="565" y="192"/>
                  </a:lnTo>
                  <a:lnTo>
                    <a:pt x="573" y="160"/>
                  </a:lnTo>
                  <a:lnTo>
                    <a:pt x="531" y="160"/>
                  </a:lnTo>
                  <a:lnTo>
                    <a:pt x="506" y="120"/>
                  </a:lnTo>
                  <a:lnTo>
                    <a:pt x="480" y="144"/>
                  </a:lnTo>
                  <a:lnTo>
                    <a:pt x="472" y="160"/>
                  </a:lnTo>
                  <a:lnTo>
                    <a:pt x="447" y="152"/>
                  </a:lnTo>
                  <a:lnTo>
                    <a:pt x="413" y="160"/>
                  </a:lnTo>
                  <a:lnTo>
                    <a:pt x="405" y="128"/>
                  </a:lnTo>
                  <a:lnTo>
                    <a:pt x="379" y="128"/>
                  </a:lnTo>
                  <a:lnTo>
                    <a:pt x="371" y="152"/>
                  </a:lnTo>
                  <a:lnTo>
                    <a:pt x="354" y="112"/>
                  </a:lnTo>
                  <a:lnTo>
                    <a:pt x="312" y="120"/>
                  </a:lnTo>
                  <a:lnTo>
                    <a:pt x="295" y="144"/>
                  </a:lnTo>
                  <a:lnTo>
                    <a:pt x="278" y="144"/>
                  </a:lnTo>
                  <a:lnTo>
                    <a:pt x="270" y="88"/>
                  </a:lnTo>
                  <a:lnTo>
                    <a:pt x="253" y="96"/>
                  </a:lnTo>
                  <a:lnTo>
                    <a:pt x="244" y="152"/>
                  </a:lnTo>
                  <a:lnTo>
                    <a:pt x="228" y="152"/>
                  </a:lnTo>
                  <a:lnTo>
                    <a:pt x="219" y="128"/>
                  </a:lnTo>
                  <a:lnTo>
                    <a:pt x="177" y="160"/>
                  </a:lnTo>
                  <a:lnTo>
                    <a:pt x="185" y="112"/>
                  </a:lnTo>
                  <a:lnTo>
                    <a:pt x="211" y="88"/>
                  </a:lnTo>
                  <a:lnTo>
                    <a:pt x="185" y="16"/>
                  </a:lnTo>
                  <a:lnTo>
                    <a:pt x="143" y="0"/>
                  </a:lnTo>
                  <a:lnTo>
                    <a:pt x="152" y="64"/>
                  </a:lnTo>
                  <a:lnTo>
                    <a:pt x="118" y="16"/>
                  </a:lnTo>
                  <a:lnTo>
                    <a:pt x="93" y="32"/>
                  </a:lnTo>
                  <a:lnTo>
                    <a:pt x="76" y="48"/>
                  </a:lnTo>
                  <a:lnTo>
                    <a:pt x="93" y="64"/>
                  </a:lnTo>
                  <a:lnTo>
                    <a:pt x="59" y="48"/>
                  </a:lnTo>
                  <a:lnTo>
                    <a:pt x="51" y="64"/>
                  </a:lnTo>
                  <a:lnTo>
                    <a:pt x="25" y="64"/>
                  </a:lnTo>
                  <a:lnTo>
                    <a:pt x="42" y="88"/>
                  </a:lnTo>
                  <a:lnTo>
                    <a:pt x="101" y="96"/>
                  </a:lnTo>
                  <a:lnTo>
                    <a:pt x="143" y="128"/>
                  </a:lnTo>
                  <a:lnTo>
                    <a:pt x="110" y="144"/>
                  </a:lnTo>
                  <a:lnTo>
                    <a:pt x="126" y="160"/>
                  </a:lnTo>
                  <a:lnTo>
                    <a:pt x="143" y="176"/>
                  </a:lnTo>
                  <a:lnTo>
                    <a:pt x="126" y="184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93" y="192"/>
                  </a:lnTo>
                  <a:lnTo>
                    <a:pt x="84" y="216"/>
                  </a:lnTo>
                  <a:lnTo>
                    <a:pt x="84" y="256"/>
                  </a:lnTo>
                  <a:lnTo>
                    <a:pt x="67" y="280"/>
                  </a:lnTo>
                  <a:lnTo>
                    <a:pt x="34" y="280"/>
                  </a:lnTo>
                  <a:lnTo>
                    <a:pt x="17" y="296"/>
                  </a:lnTo>
                  <a:lnTo>
                    <a:pt x="101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8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299" name="Freeform 18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0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1" name="Freeform 20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2" name="Freeform 21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3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4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5" name="Freeform 24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6" name="Freeform 25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7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8" name="Freeform 27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09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0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1" name="Freeform 32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2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3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4" name="Freeform 35"/>
            <p:cNvSpPr>
              <a:spLocks/>
            </p:cNvSpPr>
            <p:nvPr/>
          </p:nvSpPr>
          <p:spPr bwMode="auto">
            <a:xfrm>
              <a:off x="3129" y="2472"/>
              <a:ext cx="328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5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6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7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8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19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0" name="Freeform 41"/>
            <p:cNvSpPr>
              <a:spLocks/>
            </p:cNvSpPr>
            <p:nvPr/>
          </p:nvSpPr>
          <p:spPr bwMode="auto">
            <a:xfrm>
              <a:off x="3428" y="2084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1" name="Freeform 42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2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3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4" name="Freeform 45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5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6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7" name="Freeform 48"/>
            <p:cNvSpPr>
              <a:spLocks/>
            </p:cNvSpPr>
            <p:nvPr/>
          </p:nvSpPr>
          <p:spPr bwMode="auto">
            <a:xfrm>
              <a:off x="3946" y="2512"/>
              <a:ext cx="581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solidFill>
              <a:srgbClr val="00A0C6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8" name="Freeform 49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29" name="Freeform 50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0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1" name="Freeform 52"/>
            <p:cNvSpPr>
              <a:spLocks/>
            </p:cNvSpPr>
            <p:nvPr/>
          </p:nvSpPr>
          <p:spPr bwMode="auto">
            <a:xfrm>
              <a:off x="4106" y="3056"/>
              <a:ext cx="548" cy="416"/>
            </a:xfrm>
            <a:custGeom>
              <a:avLst/>
              <a:gdLst>
                <a:gd name="T0" fmla="*/ 388 w 548"/>
                <a:gd name="T1" fmla="*/ 360 h 416"/>
                <a:gd name="T2" fmla="*/ 379 w 548"/>
                <a:gd name="T3" fmla="*/ 344 h 416"/>
                <a:gd name="T4" fmla="*/ 345 w 548"/>
                <a:gd name="T5" fmla="*/ 328 h 416"/>
                <a:gd name="T6" fmla="*/ 320 w 548"/>
                <a:gd name="T7" fmla="*/ 296 h 416"/>
                <a:gd name="T8" fmla="*/ 270 w 548"/>
                <a:gd name="T9" fmla="*/ 264 h 416"/>
                <a:gd name="T10" fmla="*/ 236 w 548"/>
                <a:gd name="T11" fmla="*/ 216 h 416"/>
                <a:gd name="T12" fmla="*/ 202 w 548"/>
                <a:gd name="T13" fmla="*/ 200 h 416"/>
                <a:gd name="T14" fmla="*/ 219 w 548"/>
                <a:gd name="T15" fmla="*/ 152 h 416"/>
                <a:gd name="T16" fmla="*/ 236 w 548"/>
                <a:gd name="T17" fmla="*/ 152 h 416"/>
                <a:gd name="T18" fmla="*/ 270 w 548"/>
                <a:gd name="T19" fmla="*/ 168 h 416"/>
                <a:gd name="T20" fmla="*/ 278 w 548"/>
                <a:gd name="T21" fmla="*/ 144 h 416"/>
                <a:gd name="T22" fmla="*/ 312 w 548"/>
                <a:gd name="T23" fmla="*/ 136 h 416"/>
                <a:gd name="T24" fmla="*/ 354 w 548"/>
                <a:gd name="T25" fmla="*/ 144 h 416"/>
                <a:gd name="T26" fmla="*/ 404 w 548"/>
                <a:gd name="T27" fmla="*/ 152 h 416"/>
                <a:gd name="T28" fmla="*/ 438 w 548"/>
                <a:gd name="T29" fmla="*/ 144 h 416"/>
                <a:gd name="T30" fmla="*/ 472 w 548"/>
                <a:gd name="T31" fmla="*/ 152 h 416"/>
                <a:gd name="T32" fmla="*/ 522 w 548"/>
                <a:gd name="T33" fmla="*/ 160 h 416"/>
                <a:gd name="T34" fmla="*/ 522 w 548"/>
                <a:gd name="T35" fmla="*/ 128 h 416"/>
                <a:gd name="T36" fmla="*/ 548 w 548"/>
                <a:gd name="T37" fmla="*/ 120 h 416"/>
                <a:gd name="T38" fmla="*/ 522 w 548"/>
                <a:gd name="T39" fmla="*/ 112 h 416"/>
                <a:gd name="T40" fmla="*/ 497 w 548"/>
                <a:gd name="T41" fmla="*/ 80 h 416"/>
                <a:gd name="T42" fmla="*/ 480 w 548"/>
                <a:gd name="T43" fmla="*/ 48 h 416"/>
                <a:gd name="T44" fmla="*/ 421 w 548"/>
                <a:gd name="T45" fmla="*/ 72 h 416"/>
                <a:gd name="T46" fmla="*/ 388 w 548"/>
                <a:gd name="T47" fmla="*/ 72 h 416"/>
                <a:gd name="T48" fmla="*/ 379 w 548"/>
                <a:gd name="T49" fmla="*/ 48 h 416"/>
                <a:gd name="T50" fmla="*/ 345 w 548"/>
                <a:gd name="T51" fmla="*/ 56 h 416"/>
                <a:gd name="T52" fmla="*/ 320 w 548"/>
                <a:gd name="T53" fmla="*/ 40 h 416"/>
                <a:gd name="T54" fmla="*/ 295 w 548"/>
                <a:gd name="T55" fmla="*/ 16 h 416"/>
                <a:gd name="T56" fmla="*/ 261 w 548"/>
                <a:gd name="T57" fmla="*/ 0 h 416"/>
                <a:gd name="T58" fmla="*/ 227 w 548"/>
                <a:gd name="T59" fmla="*/ 8 h 416"/>
                <a:gd name="T60" fmla="*/ 194 w 548"/>
                <a:gd name="T61" fmla="*/ 48 h 416"/>
                <a:gd name="T62" fmla="*/ 194 w 548"/>
                <a:gd name="T63" fmla="*/ 88 h 416"/>
                <a:gd name="T64" fmla="*/ 160 w 548"/>
                <a:gd name="T65" fmla="*/ 96 h 416"/>
                <a:gd name="T66" fmla="*/ 143 w 548"/>
                <a:gd name="T67" fmla="*/ 128 h 416"/>
                <a:gd name="T68" fmla="*/ 109 w 548"/>
                <a:gd name="T69" fmla="*/ 120 h 416"/>
                <a:gd name="T70" fmla="*/ 84 w 548"/>
                <a:gd name="T71" fmla="*/ 104 h 416"/>
                <a:gd name="T72" fmla="*/ 42 w 548"/>
                <a:gd name="T73" fmla="*/ 136 h 416"/>
                <a:gd name="T74" fmla="*/ 8 w 548"/>
                <a:gd name="T75" fmla="*/ 144 h 416"/>
                <a:gd name="T76" fmla="*/ 0 w 548"/>
                <a:gd name="T77" fmla="*/ 144 h 416"/>
                <a:gd name="T78" fmla="*/ 0 w 548"/>
                <a:gd name="T79" fmla="*/ 152 h 416"/>
                <a:gd name="T80" fmla="*/ 34 w 548"/>
                <a:gd name="T81" fmla="*/ 216 h 416"/>
                <a:gd name="T82" fmla="*/ 84 w 548"/>
                <a:gd name="T83" fmla="*/ 152 h 416"/>
                <a:gd name="T84" fmla="*/ 84 w 548"/>
                <a:gd name="T85" fmla="*/ 216 h 416"/>
                <a:gd name="T86" fmla="*/ 126 w 548"/>
                <a:gd name="T87" fmla="*/ 192 h 416"/>
                <a:gd name="T88" fmla="*/ 126 w 548"/>
                <a:gd name="T89" fmla="*/ 240 h 416"/>
                <a:gd name="T90" fmla="*/ 177 w 548"/>
                <a:gd name="T91" fmla="*/ 264 h 416"/>
                <a:gd name="T92" fmla="*/ 160 w 548"/>
                <a:gd name="T93" fmla="*/ 272 h 416"/>
                <a:gd name="T94" fmla="*/ 219 w 548"/>
                <a:gd name="T95" fmla="*/ 312 h 416"/>
                <a:gd name="T96" fmla="*/ 227 w 548"/>
                <a:gd name="T97" fmla="*/ 336 h 416"/>
                <a:gd name="T98" fmla="*/ 253 w 548"/>
                <a:gd name="T99" fmla="*/ 352 h 416"/>
                <a:gd name="T100" fmla="*/ 312 w 548"/>
                <a:gd name="T101" fmla="*/ 360 h 416"/>
                <a:gd name="T102" fmla="*/ 371 w 548"/>
                <a:gd name="T103" fmla="*/ 384 h 416"/>
                <a:gd name="T104" fmla="*/ 312 w 548"/>
                <a:gd name="T105" fmla="*/ 392 h 416"/>
                <a:gd name="T106" fmla="*/ 413 w 548"/>
                <a:gd name="T107" fmla="*/ 416 h 416"/>
                <a:gd name="T108" fmla="*/ 413 w 548"/>
                <a:gd name="T109" fmla="*/ 384 h 416"/>
                <a:gd name="T110" fmla="*/ 388 w 548"/>
                <a:gd name="T111" fmla="*/ 360 h 4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8" h="416">
                  <a:moveTo>
                    <a:pt x="388" y="360"/>
                  </a:moveTo>
                  <a:lnTo>
                    <a:pt x="379" y="344"/>
                  </a:lnTo>
                  <a:lnTo>
                    <a:pt x="345" y="328"/>
                  </a:lnTo>
                  <a:lnTo>
                    <a:pt x="320" y="296"/>
                  </a:lnTo>
                  <a:lnTo>
                    <a:pt x="270" y="264"/>
                  </a:lnTo>
                  <a:lnTo>
                    <a:pt x="236" y="216"/>
                  </a:lnTo>
                  <a:lnTo>
                    <a:pt x="202" y="200"/>
                  </a:lnTo>
                  <a:lnTo>
                    <a:pt x="219" y="152"/>
                  </a:lnTo>
                  <a:lnTo>
                    <a:pt x="236" y="152"/>
                  </a:lnTo>
                  <a:lnTo>
                    <a:pt x="270" y="168"/>
                  </a:lnTo>
                  <a:lnTo>
                    <a:pt x="278" y="144"/>
                  </a:lnTo>
                  <a:lnTo>
                    <a:pt x="312" y="136"/>
                  </a:lnTo>
                  <a:lnTo>
                    <a:pt x="354" y="144"/>
                  </a:lnTo>
                  <a:lnTo>
                    <a:pt x="404" y="152"/>
                  </a:lnTo>
                  <a:lnTo>
                    <a:pt x="438" y="144"/>
                  </a:lnTo>
                  <a:lnTo>
                    <a:pt x="472" y="152"/>
                  </a:lnTo>
                  <a:lnTo>
                    <a:pt x="522" y="160"/>
                  </a:lnTo>
                  <a:lnTo>
                    <a:pt x="522" y="128"/>
                  </a:lnTo>
                  <a:lnTo>
                    <a:pt x="548" y="120"/>
                  </a:lnTo>
                  <a:lnTo>
                    <a:pt x="522" y="112"/>
                  </a:lnTo>
                  <a:lnTo>
                    <a:pt x="497" y="80"/>
                  </a:lnTo>
                  <a:lnTo>
                    <a:pt x="480" y="48"/>
                  </a:lnTo>
                  <a:lnTo>
                    <a:pt x="421" y="72"/>
                  </a:lnTo>
                  <a:lnTo>
                    <a:pt x="388" y="72"/>
                  </a:lnTo>
                  <a:lnTo>
                    <a:pt x="379" y="48"/>
                  </a:lnTo>
                  <a:lnTo>
                    <a:pt x="345" y="56"/>
                  </a:lnTo>
                  <a:lnTo>
                    <a:pt x="320" y="40"/>
                  </a:lnTo>
                  <a:lnTo>
                    <a:pt x="295" y="16"/>
                  </a:lnTo>
                  <a:lnTo>
                    <a:pt x="261" y="0"/>
                  </a:lnTo>
                  <a:lnTo>
                    <a:pt x="227" y="8"/>
                  </a:lnTo>
                  <a:lnTo>
                    <a:pt x="194" y="48"/>
                  </a:lnTo>
                  <a:lnTo>
                    <a:pt x="194" y="88"/>
                  </a:lnTo>
                  <a:lnTo>
                    <a:pt x="160" y="96"/>
                  </a:lnTo>
                  <a:lnTo>
                    <a:pt x="143" y="128"/>
                  </a:lnTo>
                  <a:lnTo>
                    <a:pt x="109" y="120"/>
                  </a:lnTo>
                  <a:lnTo>
                    <a:pt x="84" y="104"/>
                  </a:lnTo>
                  <a:lnTo>
                    <a:pt x="42" y="136"/>
                  </a:lnTo>
                  <a:lnTo>
                    <a:pt x="8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34" y="216"/>
                  </a:lnTo>
                  <a:lnTo>
                    <a:pt x="84" y="152"/>
                  </a:lnTo>
                  <a:lnTo>
                    <a:pt x="84" y="216"/>
                  </a:lnTo>
                  <a:lnTo>
                    <a:pt x="126" y="192"/>
                  </a:lnTo>
                  <a:lnTo>
                    <a:pt x="126" y="240"/>
                  </a:lnTo>
                  <a:lnTo>
                    <a:pt x="177" y="264"/>
                  </a:lnTo>
                  <a:lnTo>
                    <a:pt x="160" y="272"/>
                  </a:lnTo>
                  <a:lnTo>
                    <a:pt x="219" y="312"/>
                  </a:lnTo>
                  <a:lnTo>
                    <a:pt x="227" y="336"/>
                  </a:lnTo>
                  <a:lnTo>
                    <a:pt x="253" y="352"/>
                  </a:lnTo>
                  <a:lnTo>
                    <a:pt x="312" y="360"/>
                  </a:lnTo>
                  <a:lnTo>
                    <a:pt x="371" y="384"/>
                  </a:lnTo>
                  <a:lnTo>
                    <a:pt x="312" y="392"/>
                  </a:lnTo>
                  <a:lnTo>
                    <a:pt x="413" y="416"/>
                  </a:lnTo>
                  <a:lnTo>
                    <a:pt x="413" y="384"/>
                  </a:lnTo>
                  <a:lnTo>
                    <a:pt x="388" y="3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2" name="Freeform 53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3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4" name="Freeform 55"/>
            <p:cNvSpPr>
              <a:spLocks/>
            </p:cNvSpPr>
            <p:nvPr/>
          </p:nvSpPr>
          <p:spPr bwMode="auto">
            <a:xfrm>
              <a:off x="4308" y="3192"/>
              <a:ext cx="388" cy="320"/>
            </a:xfrm>
            <a:custGeom>
              <a:avLst/>
              <a:gdLst>
                <a:gd name="T0" fmla="*/ 287 w 388"/>
                <a:gd name="T1" fmla="*/ 264 h 320"/>
                <a:gd name="T2" fmla="*/ 312 w 388"/>
                <a:gd name="T3" fmla="*/ 248 h 320"/>
                <a:gd name="T4" fmla="*/ 320 w 388"/>
                <a:gd name="T5" fmla="*/ 216 h 320"/>
                <a:gd name="T6" fmla="*/ 346 w 388"/>
                <a:gd name="T7" fmla="*/ 216 h 320"/>
                <a:gd name="T8" fmla="*/ 337 w 388"/>
                <a:gd name="T9" fmla="*/ 192 h 320"/>
                <a:gd name="T10" fmla="*/ 388 w 388"/>
                <a:gd name="T11" fmla="*/ 176 h 320"/>
                <a:gd name="T12" fmla="*/ 362 w 388"/>
                <a:gd name="T13" fmla="*/ 136 h 320"/>
                <a:gd name="T14" fmla="*/ 388 w 388"/>
                <a:gd name="T15" fmla="*/ 120 h 320"/>
                <a:gd name="T16" fmla="*/ 346 w 388"/>
                <a:gd name="T17" fmla="*/ 96 h 320"/>
                <a:gd name="T18" fmla="*/ 337 w 388"/>
                <a:gd name="T19" fmla="*/ 64 h 320"/>
                <a:gd name="T20" fmla="*/ 337 w 388"/>
                <a:gd name="T21" fmla="*/ 32 h 320"/>
                <a:gd name="T22" fmla="*/ 304 w 388"/>
                <a:gd name="T23" fmla="*/ 32 h 320"/>
                <a:gd name="T24" fmla="*/ 295 w 388"/>
                <a:gd name="T25" fmla="*/ 16 h 320"/>
                <a:gd name="T26" fmla="*/ 270 w 388"/>
                <a:gd name="T27" fmla="*/ 16 h 320"/>
                <a:gd name="T28" fmla="*/ 236 w 388"/>
                <a:gd name="T29" fmla="*/ 8 h 320"/>
                <a:gd name="T30" fmla="*/ 202 w 388"/>
                <a:gd name="T31" fmla="*/ 16 h 320"/>
                <a:gd name="T32" fmla="*/ 152 w 388"/>
                <a:gd name="T33" fmla="*/ 8 h 320"/>
                <a:gd name="T34" fmla="*/ 110 w 388"/>
                <a:gd name="T35" fmla="*/ 0 h 320"/>
                <a:gd name="T36" fmla="*/ 76 w 388"/>
                <a:gd name="T37" fmla="*/ 8 h 320"/>
                <a:gd name="T38" fmla="*/ 68 w 388"/>
                <a:gd name="T39" fmla="*/ 32 h 320"/>
                <a:gd name="T40" fmla="*/ 34 w 388"/>
                <a:gd name="T41" fmla="*/ 16 h 320"/>
                <a:gd name="T42" fmla="*/ 17 w 388"/>
                <a:gd name="T43" fmla="*/ 16 h 320"/>
                <a:gd name="T44" fmla="*/ 0 w 388"/>
                <a:gd name="T45" fmla="*/ 64 h 320"/>
                <a:gd name="T46" fmla="*/ 34 w 388"/>
                <a:gd name="T47" fmla="*/ 80 h 320"/>
                <a:gd name="T48" fmla="*/ 68 w 388"/>
                <a:gd name="T49" fmla="*/ 128 h 320"/>
                <a:gd name="T50" fmla="*/ 118 w 388"/>
                <a:gd name="T51" fmla="*/ 160 h 320"/>
                <a:gd name="T52" fmla="*/ 143 w 388"/>
                <a:gd name="T53" fmla="*/ 192 h 320"/>
                <a:gd name="T54" fmla="*/ 177 w 388"/>
                <a:gd name="T55" fmla="*/ 208 h 320"/>
                <a:gd name="T56" fmla="*/ 186 w 388"/>
                <a:gd name="T57" fmla="*/ 224 h 320"/>
                <a:gd name="T58" fmla="*/ 211 w 388"/>
                <a:gd name="T59" fmla="*/ 248 h 320"/>
                <a:gd name="T60" fmla="*/ 211 w 388"/>
                <a:gd name="T61" fmla="*/ 280 h 320"/>
                <a:gd name="T62" fmla="*/ 295 w 388"/>
                <a:gd name="T63" fmla="*/ 320 h 320"/>
                <a:gd name="T64" fmla="*/ 295 w 388"/>
                <a:gd name="T65" fmla="*/ 280 h 320"/>
                <a:gd name="T66" fmla="*/ 287 w 388"/>
                <a:gd name="T67" fmla="*/ 264 h 3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88" h="320">
                  <a:moveTo>
                    <a:pt x="287" y="264"/>
                  </a:moveTo>
                  <a:lnTo>
                    <a:pt x="312" y="248"/>
                  </a:lnTo>
                  <a:lnTo>
                    <a:pt x="320" y="216"/>
                  </a:lnTo>
                  <a:lnTo>
                    <a:pt x="346" y="216"/>
                  </a:lnTo>
                  <a:lnTo>
                    <a:pt x="337" y="192"/>
                  </a:lnTo>
                  <a:lnTo>
                    <a:pt x="388" y="176"/>
                  </a:lnTo>
                  <a:lnTo>
                    <a:pt x="362" y="136"/>
                  </a:lnTo>
                  <a:lnTo>
                    <a:pt x="388" y="120"/>
                  </a:lnTo>
                  <a:lnTo>
                    <a:pt x="346" y="96"/>
                  </a:lnTo>
                  <a:lnTo>
                    <a:pt x="337" y="64"/>
                  </a:lnTo>
                  <a:lnTo>
                    <a:pt x="337" y="32"/>
                  </a:lnTo>
                  <a:lnTo>
                    <a:pt x="304" y="32"/>
                  </a:lnTo>
                  <a:lnTo>
                    <a:pt x="295" y="16"/>
                  </a:lnTo>
                  <a:lnTo>
                    <a:pt x="270" y="16"/>
                  </a:lnTo>
                  <a:lnTo>
                    <a:pt x="236" y="8"/>
                  </a:lnTo>
                  <a:lnTo>
                    <a:pt x="202" y="16"/>
                  </a:lnTo>
                  <a:lnTo>
                    <a:pt x="152" y="8"/>
                  </a:lnTo>
                  <a:lnTo>
                    <a:pt x="110" y="0"/>
                  </a:lnTo>
                  <a:lnTo>
                    <a:pt x="76" y="8"/>
                  </a:lnTo>
                  <a:lnTo>
                    <a:pt x="68" y="32"/>
                  </a:lnTo>
                  <a:lnTo>
                    <a:pt x="34" y="16"/>
                  </a:lnTo>
                  <a:lnTo>
                    <a:pt x="17" y="16"/>
                  </a:lnTo>
                  <a:lnTo>
                    <a:pt x="0" y="64"/>
                  </a:lnTo>
                  <a:lnTo>
                    <a:pt x="34" y="80"/>
                  </a:lnTo>
                  <a:lnTo>
                    <a:pt x="68" y="128"/>
                  </a:lnTo>
                  <a:lnTo>
                    <a:pt x="118" y="160"/>
                  </a:lnTo>
                  <a:lnTo>
                    <a:pt x="143" y="192"/>
                  </a:lnTo>
                  <a:lnTo>
                    <a:pt x="177" y="208"/>
                  </a:lnTo>
                  <a:lnTo>
                    <a:pt x="186" y="224"/>
                  </a:lnTo>
                  <a:lnTo>
                    <a:pt x="211" y="248"/>
                  </a:lnTo>
                  <a:lnTo>
                    <a:pt x="211" y="280"/>
                  </a:lnTo>
                  <a:lnTo>
                    <a:pt x="295" y="320"/>
                  </a:lnTo>
                  <a:lnTo>
                    <a:pt x="295" y="280"/>
                  </a:lnTo>
                  <a:lnTo>
                    <a:pt x="287" y="26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5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6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7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8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39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0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1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2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3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4" name="Freeform 65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5" name="Freeform 66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6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7" name="Freeform 68"/>
            <p:cNvSpPr>
              <a:spLocks/>
            </p:cNvSpPr>
            <p:nvPr/>
          </p:nvSpPr>
          <p:spPr bwMode="auto">
            <a:xfrm>
              <a:off x="4595" y="3056"/>
              <a:ext cx="438" cy="504"/>
            </a:xfrm>
            <a:custGeom>
              <a:avLst/>
              <a:gdLst>
                <a:gd name="T0" fmla="*/ 126 w 438"/>
                <a:gd name="T1" fmla="*/ 424 h 504"/>
                <a:gd name="T2" fmla="*/ 160 w 438"/>
                <a:gd name="T3" fmla="*/ 440 h 504"/>
                <a:gd name="T4" fmla="*/ 185 w 438"/>
                <a:gd name="T5" fmla="*/ 440 h 504"/>
                <a:gd name="T6" fmla="*/ 202 w 438"/>
                <a:gd name="T7" fmla="*/ 456 h 504"/>
                <a:gd name="T8" fmla="*/ 236 w 438"/>
                <a:gd name="T9" fmla="*/ 496 h 504"/>
                <a:gd name="T10" fmla="*/ 252 w 438"/>
                <a:gd name="T11" fmla="*/ 504 h 504"/>
                <a:gd name="T12" fmla="*/ 261 w 438"/>
                <a:gd name="T13" fmla="*/ 472 h 504"/>
                <a:gd name="T14" fmla="*/ 286 w 438"/>
                <a:gd name="T15" fmla="*/ 464 h 504"/>
                <a:gd name="T16" fmla="*/ 311 w 438"/>
                <a:gd name="T17" fmla="*/ 456 h 504"/>
                <a:gd name="T18" fmla="*/ 370 w 438"/>
                <a:gd name="T19" fmla="*/ 432 h 504"/>
                <a:gd name="T20" fmla="*/ 413 w 438"/>
                <a:gd name="T21" fmla="*/ 432 h 504"/>
                <a:gd name="T22" fmla="*/ 421 w 438"/>
                <a:gd name="T23" fmla="*/ 400 h 504"/>
                <a:gd name="T24" fmla="*/ 404 w 438"/>
                <a:gd name="T25" fmla="*/ 392 h 504"/>
                <a:gd name="T26" fmla="*/ 404 w 438"/>
                <a:gd name="T27" fmla="*/ 360 h 504"/>
                <a:gd name="T28" fmla="*/ 421 w 438"/>
                <a:gd name="T29" fmla="*/ 352 h 504"/>
                <a:gd name="T30" fmla="*/ 438 w 438"/>
                <a:gd name="T31" fmla="*/ 312 h 504"/>
                <a:gd name="T32" fmla="*/ 396 w 438"/>
                <a:gd name="T33" fmla="*/ 280 h 504"/>
                <a:gd name="T34" fmla="*/ 379 w 438"/>
                <a:gd name="T35" fmla="*/ 248 h 504"/>
                <a:gd name="T36" fmla="*/ 370 w 438"/>
                <a:gd name="T37" fmla="*/ 216 h 504"/>
                <a:gd name="T38" fmla="*/ 387 w 438"/>
                <a:gd name="T39" fmla="*/ 184 h 504"/>
                <a:gd name="T40" fmla="*/ 370 w 438"/>
                <a:gd name="T41" fmla="*/ 176 h 504"/>
                <a:gd name="T42" fmla="*/ 370 w 438"/>
                <a:gd name="T43" fmla="*/ 136 h 504"/>
                <a:gd name="T44" fmla="*/ 328 w 438"/>
                <a:gd name="T45" fmla="*/ 160 h 504"/>
                <a:gd name="T46" fmla="*/ 286 w 438"/>
                <a:gd name="T47" fmla="*/ 144 h 504"/>
                <a:gd name="T48" fmla="*/ 244 w 438"/>
                <a:gd name="T49" fmla="*/ 136 h 504"/>
                <a:gd name="T50" fmla="*/ 261 w 438"/>
                <a:gd name="T51" fmla="*/ 104 h 504"/>
                <a:gd name="T52" fmla="*/ 219 w 438"/>
                <a:gd name="T53" fmla="*/ 88 h 504"/>
                <a:gd name="T54" fmla="*/ 185 w 438"/>
                <a:gd name="T55" fmla="*/ 64 h 504"/>
                <a:gd name="T56" fmla="*/ 177 w 438"/>
                <a:gd name="T57" fmla="*/ 40 h 504"/>
                <a:gd name="T58" fmla="*/ 143 w 438"/>
                <a:gd name="T59" fmla="*/ 16 h 504"/>
                <a:gd name="T60" fmla="*/ 126 w 438"/>
                <a:gd name="T61" fmla="*/ 0 h 504"/>
                <a:gd name="T62" fmla="*/ 118 w 438"/>
                <a:gd name="T63" fmla="*/ 8 h 504"/>
                <a:gd name="T64" fmla="*/ 67 w 438"/>
                <a:gd name="T65" fmla="*/ 8 h 504"/>
                <a:gd name="T66" fmla="*/ 33 w 438"/>
                <a:gd name="T67" fmla="*/ 24 h 504"/>
                <a:gd name="T68" fmla="*/ 8 w 438"/>
                <a:gd name="T69" fmla="*/ 24 h 504"/>
                <a:gd name="T70" fmla="*/ 0 w 438"/>
                <a:gd name="T71" fmla="*/ 48 h 504"/>
                <a:gd name="T72" fmla="*/ 8 w 438"/>
                <a:gd name="T73" fmla="*/ 80 h 504"/>
                <a:gd name="T74" fmla="*/ 33 w 438"/>
                <a:gd name="T75" fmla="*/ 112 h 504"/>
                <a:gd name="T76" fmla="*/ 59 w 438"/>
                <a:gd name="T77" fmla="*/ 120 h 504"/>
                <a:gd name="T78" fmla="*/ 33 w 438"/>
                <a:gd name="T79" fmla="*/ 128 h 504"/>
                <a:gd name="T80" fmla="*/ 33 w 438"/>
                <a:gd name="T81" fmla="*/ 160 h 504"/>
                <a:gd name="T82" fmla="*/ 8 w 438"/>
                <a:gd name="T83" fmla="*/ 152 h 504"/>
                <a:gd name="T84" fmla="*/ 17 w 438"/>
                <a:gd name="T85" fmla="*/ 168 h 504"/>
                <a:gd name="T86" fmla="*/ 50 w 438"/>
                <a:gd name="T87" fmla="*/ 168 h 504"/>
                <a:gd name="T88" fmla="*/ 50 w 438"/>
                <a:gd name="T89" fmla="*/ 200 h 504"/>
                <a:gd name="T90" fmla="*/ 59 w 438"/>
                <a:gd name="T91" fmla="*/ 232 h 504"/>
                <a:gd name="T92" fmla="*/ 101 w 438"/>
                <a:gd name="T93" fmla="*/ 256 h 504"/>
                <a:gd name="T94" fmla="*/ 75 w 438"/>
                <a:gd name="T95" fmla="*/ 272 h 504"/>
                <a:gd name="T96" fmla="*/ 101 w 438"/>
                <a:gd name="T97" fmla="*/ 312 h 504"/>
                <a:gd name="T98" fmla="*/ 50 w 438"/>
                <a:gd name="T99" fmla="*/ 328 h 504"/>
                <a:gd name="T100" fmla="*/ 59 w 438"/>
                <a:gd name="T101" fmla="*/ 352 h 504"/>
                <a:gd name="T102" fmla="*/ 33 w 438"/>
                <a:gd name="T103" fmla="*/ 352 h 504"/>
                <a:gd name="T104" fmla="*/ 25 w 438"/>
                <a:gd name="T105" fmla="*/ 384 h 504"/>
                <a:gd name="T106" fmla="*/ 0 w 438"/>
                <a:gd name="T107" fmla="*/ 400 h 504"/>
                <a:gd name="T108" fmla="*/ 8 w 438"/>
                <a:gd name="T109" fmla="*/ 416 h 504"/>
                <a:gd name="T110" fmla="*/ 8 w 438"/>
                <a:gd name="T111" fmla="*/ 456 h 504"/>
                <a:gd name="T112" fmla="*/ 17 w 438"/>
                <a:gd name="T113" fmla="*/ 456 h 504"/>
                <a:gd name="T114" fmla="*/ 101 w 438"/>
                <a:gd name="T115" fmla="*/ 504 h 504"/>
                <a:gd name="T116" fmla="*/ 101 w 438"/>
                <a:gd name="T117" fmla="*/ 496 h 504"/>
                <a:gd name="T118" fmla="*/ 126 w 438"/>
                <a:gd name="T119" fmla="*/ 424 h 5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38" h="504">
                  <a:moveTo>
                    <a:pt x="126" y="424"/>
                  </a:moveTo>
                  <a:lnTo>
                    <a:pt x="160" y="440"/>
                  </a:lnTo>
                  <a:lnTo>
                    <a:pt x="185" y="440"/>
                  </a:lnTo>
                  <a:lnTo>
                    <a:pt x="202" y="456"/>
                  </a:lnTo>
                  <a:lnTo>
                    <a:pt x="236" y="496"/>
                  </a:lnTo>
                  <a:lnTo>
                    <a:pt x="252" y="504"/>
                  </a:lnTo>
                  <a:lnTo>
                    <a:pt x="261" y="472"/>
                  </a:lnTo>
                  <a:lnTo>
                    <a:pt x="286" y="464"/>
                  </a:lnTo>
                  <a:lnTo>
                    <a:pt x="311" y="456"/>
                  </a:lnTo>
                  <a:lnTo>
                    <a:pt x="370" y="432"/>
                  </a:lnTo>
                  <a:lnTo>
                    <a:pt x="413" y="432"/>
                  </a:lnTo>
                  <a:lnTo>
                    <a:pt x="421" y="400"/>
                  </a:lnTo>
                  <a:lnTo>
                    <a:pt x="404" y="392"/>
                  </a:lnTo>
                  <a:lnTo>
                    <a:pt x="404" y="360"/>
                  </a:lnTo>
                  <a:lnTo>
                    <a:pt x="421" y="352"/>
                  </a:lnTo>
                  <a:lnTo>
                    <a:pt x="438" y="312"/>
                  </a:lnTo>
                  <a:lnTo>
                    <a:pt x="396" y="280"/>
                  </a:lnTo>
                  <a:lnTo>
                    <a:pt x="379" y="248"/>
                  </a:lnTo>
                  <a:lnTo>
                    <a:pt x="370" y="216"/>
                  </a:lnTo>
                  <a:lnTo>
                    <a:pt x="387" y="184"/>
                  </a:lnTo>
                  <a:lnTo>
                    <a:pt x="370" y="176"/>
                  </a:lnTo>
                  <a:lnTo>
                    <a:pt x="370" y="136"/>
                  </a:lnTo>
                  <a:lnTo>
                    <a:pt x="328" y="160"/>
                  </a:lnTo>
                  <a:lnTo>
                    <a:pt x="286" y="144"/>
                  </a:lnTo>
                  <a:lnTo>
                    <a:pt x="244" y="136"/>
                  </a:lnTo>
                  <a:lnTo>
                    <a:pt x="261" y="104"/>
                  </a:lnTo>
                  <a:lnTo>
                    <a:pt x="219" y="88"/>
                  </a:lnTo>
                  <a:lnTo>
                    <a:pt x="185" y="64"/>
                  </a:lnTo>
                  <a:lnTo>
                    <a:pt x="177" y="40"/>
                  </a:lnTo>
                  <a:lnTo>
                    <a:pt x="143" y="16"/>
                  </a:lnTo>
                  <a:lnTo>
                    <a:pt x="126" y="0"/>
                  </a:lnTo>
                  <a:lnTo>
                    <a:pt x="118" y="8"/>
                  </a:lnTo>
                  <a:lnTo>
                    <a:pt x="67" y="8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0" y="48"/>
                  </a:lnTo>
                  <a:lnTo>
                    <a:pt x="8" y="80"/>
                  </a:lnTo>
                  <a:lnTo>
                    <a:pt x="33" y="112"/>
                  </a:lnTo>
                  <a:lnTo>
                    <a:pt x="59" y="120"/>
                  </a:lnTo>
                  <a:lnTo>
                    <a:pt x="33" y="128"/>
                  </a:lnTo>
                  <a:lnTo>
                    <a:pt x="33" y="160"/>
                  </a:lnTo>
                  <a:lnTo>
                    <a:pt x="8" y="152"/>
                  </a:lnTo>
                  <a:lnTo>
                    <a:pt x="17" y="168"/>
                  </a:lnTo>
                  <a:lnTo>
                    <a:pt x="50" y="168"/>
                  </a:lnTo>
                  <a:lnTo>
                    <a:pt x="50" y="200"/>
                  </a:lnTo>
                  <a:lnTo>
                    <a:pt x="59" y="232"/>
                  </a:lnTo>
                  <a:lnTo>
                    <a:pt x="101" y="256"/>
                  </a:lnTo>
                  <a:lnTo>
                    <a:pt x="75" y="272"/>
                  </a:lnTo>
                  <a:lnTo>
                    <a:pt x="101" y="312"/>
                  </a:lnTo>
                  <a:lnTo>
                    <a:pt x="50" y="328"/>
                  </a:lnTo>
                  <a:lnTo>
                    <a:pt x="59" y="352"/>
                  </a:lnTo>
                  <a:lnTo>
                    <a:pt x="33" y="352"/>
                  </a:lnTo>
                  <a:lnTo>
                    <a:pt x="25" y="384"/>
                  </a:lnTo>
                  <a:lnTo>
                    <a:pt x="0" y="400"/>
                  </a:lnTo>
                  <a:lnTo>
                    <a:pt x="8" y="416"/>
                  </a:lnTo>
                  <a:lnTo>
                    <a:pt x="8" y="456"/>
                  </a:lnTo>
                  <a:lnTo>
                    <a:pt x="17" y="456"/>
                  </a:lnTo>
                  <a:lnTo>
                    <a:pt x="101" y="504"/>
                  </a:lnTo>
                  <a:lnTo>
                    <a:pt x="101" y="496"/>
                  </a:lnTo>
                  <a:lnTo>
                    <a:pt x="126" y="42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8" name="Freeform 69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01 w 210"/>
                <a:gd name="T19" fmla="*/ 32 h 352"/>
                <a:gd name="T20" fmla="*/ 84 w 210"/>
                <a:gd name="T21" fmla="*/ 16 h 352"/>
                <a:gd name="T22" fmla="*/ 59 w 210"/>
                <a:gd name="T23" fmla="*/ 16 h 352"/>
                <a:gd name="T24" fmla="*/ 25 w 210"/>
                <a:gd name="T25" fmla="*/ 0 h 352"/>
                <a:gd name="T26" fmla="*/ 0 w 210"/>
                <a:gd name="T27" fmla="*/ 72 h 352"/>
                <a:gd name="T28" fmla="*/ 0 w 210"/>
                <a:gd name="T29" fmla="*/ 80 h 352"/>
                <a:gd name="T30" fmla="*/ 17 w 210"/>
                <a:gd name="T31" fmla="*/ 88 h 352"/>
                <a:gd name="T32" fmla="*/ 33 w 210"/>
                <a:gd name="T33" fmla="*/ 104 h 352"/>
                <a:gd name="T34" fmla="*/ 33 w 210"/>
                <a:gd name="T35" fmla="*/ 120 h 352"/>
                <a:gd name="T36" fmla="*/ 33 w 210"/>
                <a:gd name="T37" fmla="*/ 160 h 352"/>
                <a:gd name="T38" fmla="*/ 42 w 210"/>
                <a:gd name="T39" fmla="*/ 248 h 352"/>
                <a:gd name="T40" fmla="*/ 67 w 210"/>
                <a:gd name="T41" fmla="*/ 288 h 352"/>
                <a:gd name="T42" fmla="*/ 109 w 210"/>
                <a:gd name="T43" fmla="*/ 320 h 352"/>
                <a:gd name="T44" fmla="*/ 135 w 210"/>
                <a:gd name="T45" fmla="*/ 352 h 352"/>
                <a:gd name="T46" fmla="*/ 151 w 210"/>
                <a:gd name="T47" fmla="*/ 344 h 352"/>
                <a:gd name="T48" fmla="*/ 151 w 210"/>
                <a:gd name="T49" fmla="*/ 304 h 3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49" name="Freeform 70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0" name="Freeform 71"/>
            <p:cNvSpPr>
              <a:spLocks/>
            </p:cNvSpPr>
            <p:nvPr/>
          </p:nvSpPr>
          <p:spPr bwMode="auto">
            <a:xfrm>
              <a:off x="4696" y="3480"/>
              <a:ext cx="210" cy="352"/>
            </a:xfrm>
            <a:custGeom>
              <a:avLst/>
              <a:gdLst>
                <a:gd name="T0" fmla="*/ 151 w 210"/>
                <a:gd name="T1" fmla="*/ 304 h 352"/>
                <a:gd name="T2" fmla="*/ 185 w 210"/>
                <a:gd name="T3" fmla="*/ 288 h 352"/>
                <a:gd name="T4" fmla="*/ 185 w 210"/>
                <a:gd name="T5" fmla="*/ 248 h 352"/>
                <a:gd name="T6" fmla="*/ 210 w 210"/>
                <a:gd name="T7" fmla="*/ 232 h 352"/>
                <a:gd name="T8" fmla="*/ 194 w 210"/>
                <a:gd name="T9" fmla="*/ 192 h 352"/>
                <a:gd name="T10" fmla="*/ 168 w 210"/>
                <a:gd name="T11" fmla="*/ 184 h 352"/>
                <a:gd name="T12" fmla="*/ 143 w 210"/>
                <a:gd name="T13" fmla="*/ 152 h 352"/>
                <a:gd name="T14" fmla="*/ 135 w 210"/>
                <a:gd name="T15" fmla="*/ 96 h 352"/>
                <a:gd name="T16" fmla="*/ 135 w 210"/>
                <a:gd name="T17" fmla="*/ 72 h 352"/>
                <a:gd name="T18" fmla="*/ 135 w 210"/>
                <a:gd name="T19" fmla="*/ 72 h 352"/>
                <a:gd name="T20" fmla="*/ 101 w 210"/>
                <a:gd name="T21" fmla="*/ 32 h 352"/>
                <a:gd name="T22" fmla="*/ 84 w 210"/>
                <a:gd name="T23" fmla="*/ 16 h 352"/>
                <a:gd name="T24" fmla="*/ 59 w 210"/>
                <a:gd name="T25" fmla="*/ 16 h 352"/>
                <a:gd name="T26" fmla="*/ 25 w 210"/>
                <a:gd name="T27" fmla="*/ 0 h 352"/>
                <a:gd name="T28" fmla="*/ 0 w 210"/>
                <a:gd name="T29" fmla="*/ 72 h 352"/>
                <a:gd name="T30" fmla="*/ 0 w 210"/>
                <a:gd name="T31" fmla="*/ 80 h 352"/>
                <a:gd name="T32" fmla="*/ 17 w 210"/>
                <a:gd name="T33" fmla="*/ 88 h 352"/>
                <a:gd name="T34" fmla="*/ 33 w 210"/>
                <a:gd name="T35" fmla="*/ 104 h 352"/>
                <a:gd name="T36" fmla="*/ 33 w 210"/>
                <a:gd name="T37" fmla="*/ 120 h 352"/>
                <a:gd name="T38" fmla="*/ 33 w 210"/>
                <a:gd name="T39" fmla="*/ 160 h 352"/>
                <a:gd name="T40" fmla="*/ 42 w 210"/>
                <a:gd name="T41" fmla="*/ 248 h 352"/>
                <a:gd name="T42" fmla="*/ 67 w 210"/>
                <a:gd name="T43" fmla="*/ 288 h 352"/>
                <a:gd name="T44" fmla="*/ 109 w 210"/>
                <a:gd name="T45" fmla="*/ 320 h 352"/>
                <a:gd name="T46" fmla="*/ 135 w 210"/>
                <a:gd name="T47" fmla="*/ 352 h 352"/>
                <a:gd name="T48" fmla="*/ 151 w 210"/>
                <a:gd name="T49" fmla="*/ 344 h 352"/>
                <a:gd name="T50" fmla="*/ 151 w 210"/>
                <a:gd name="T51" fmla="*/ 304 h 3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352">
                  <a:moveTo>
                    <a:pt x="151" y="304"/>
                  </a:moveTo>
                  <a:lnTo>
                    <a:pt x="185" y="288"/>
                  </a:lnTo>
                  <a:lnTo>
                    <a:pt x="185" y="248"/>
                  </a:lnTo>
                  <a:lnTo>
                    <a:pt x="210" y="232"/>
                  </a:lnTo>
                  <a:lnTo>
                    <a:pt x="194" y="192"/>
                  </a:lnTo>
                  <a:lnTo>
                    <a:pt x="168" y="184"/>
                  </a:lnTo>
                  <a:lnTo>
                    <a:pt x="143" y="152"/>
                  </a:lnTo>
                  <a:lnTo>
                    <a:pt x="135" y="96"/>
                  </a:lnTo>
                  <a:lnTo>
                    <a:pt x="135" y="72"/>
                  </a:lnTo>
                  <a:lnTo>
                    <a:pt x="101" y="32"/>
                  </a:lnTo>
                  <a:lnTo>
                    <a:pt x="84" y="16"/>
                  </a:lnTo>
                  <a:lnTo>
                    <a:pt x="59" y="16"/>
                  </a:lnTo>
                  <a:lnTo>
                    <a:pt x="25" y="0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17" y="88"/>
                  </a:lnTo>
                  <a:lnTo>
                    <a:pt x="33" y="104"/>
                  </a:lnTo>
                  <a:lnTo>
                    <a:pt x="33" y="120"/>
                  </a:lnTo>
                  <a:lnTo>
                    <a:pt x="33" y="160"/>
                  </a:lnTo>
                  <a:lnTo>
                    <a:pt x="42" y="248"/>
                  </a:lnTo>
                  <a:lnTo>
                    <a:pt x="67" y="288"/>
                  </a:lnTo>
                  <a:lnTo>
                    <a:pt x="109" y="320"/>
                  </a:lnTo>
                  <a:lnTo>
                    <a:pt x="135" y="352"/>
                  </a:lnTo>
                  <a:lnTo>
                    <a:pt x="151" y="344"/>
                  </a:lnTo>
                  <a:lnTo>
                    <a:pt x="151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1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2" name="Freeform 73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34 w 244"/>
                <a:gd name="T7" fmla="*/ 0 h 192"/>
                <a:gd name="T8" fmla="*/ 75 w 244"/>
                <a:gd name="T9" fmla="*/ 24 h 192"/>
                <a:gd name="T10" fmla="*/ 50 w 244"/>
                <a:gd name="T11" fmla="*/ 32 h 192"/>
                <a:gd name="T12" fmla="*/ 25 w 244"/>
                <a:gd name="T13" fmla="*/ 40 h 192"/>
                <a:gd name="T14" fmla="*/ 16 w 244"/>
                <a:gd name="T15" fmla="*/ 72 h 192"/>
                <a:gd name="T16" fmla="*/ 0 w 244"/>
                <a:gd name="T17" fmla="*/ 64 h 192"/>
                <a:gd name="T18" fmla="*/ 0 w 244"/>
                <a:gd name="T19" fmla="*/ 88 h 192"/>
                <a:gd name="T20" fmla="*/ 8 w 244"/>
                <a:gd name="T21" fmla="*/ 144 h 192"/>
                <a:gd name="T22" fmla="*/ 33 w 244"/>
                <a:gd name="T23" fmla="*/ 176 h 192"/>
                <a:gd name="T24" fmla="*/ 59 w 244"/>
                <a:gd name="T25" fmla="*/ 184 h 192"/>
                <a:gd name="T26" fmla="*/ 67 w 244"/>
                <a:gd name="T27" fmla="*/ 192 h 192"/>
                <a:gd name="T28" fmla="*/ 75 w 244"/>
                <a:gd name="T29" fmla="*/ 192 h 192"/>
                <a:gd name="T30" fmla="*/ 109 w 244"/>
                <a:gd name="T31" fmla="*/ 176 h 192"/>
                <a:gd name="T32" fmla="*/ 134 w 244"/>
                <a:gd name="T33" fmla="*/ 176 h 192"/>
                <a:gd name="T34" fmla="*/ 168 w 244"/>
                <a:gd name="T35" fmla="*/ 136 h 192"/>
                <a:gd name="T36" fmla="*/ 236 w 244"/>
                <a:gd name="T37" fmla="*/ 128 h 192"/>
                <a:gd name="T38" fmla="*/ 244 w 244"/>
                <a:gd name="T39" fmla="*/ 104 h 192"/>
                <a:gd name="T40" fmla="*/ 244 w 244"/>
                <a:gd name="T41" fmla="*/ 64 h 192"/>
                <a:gd name="T42" fmla="*/ 227 w 244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3" name="Freeform 74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4" name="Freeform 75"/>
            <p:cNvSpPr>
              <a:spLocks/>
            </p:cNvSpPr>
            <p:nvPr/>
          </p:nvSpPr>
          <p:spPr bwMode="auto">
            <a:xfrm>
              <a:off x="4831" y="3488"/>
              <a:ext cx="244" cy="192"/>
            </a:xfrm>
            <a:custGeom>
              <a:avLst/>
              <a:gdLst>
                <a:gd name="T0" fmla="*/ 227 w 244"/>
                <a:gd name="T1" fmla="*/ 32 h 192"/>
                <a:gd name="T2" fmla="*/ 185 w 244"/>
                <a:gd name="T3" fmla="*/ 16 h 192"/>
                <a:gd name="T4" fmla="*/ 177 w 244"/>
                <a:gd name="T5" fmla="*/ 0 h 192"/>
                <a:gd name="T6" fmla="*/ 177 w 244"/>
                <a:gd name="T7" fmla="*/ 0 h 192"/>
                <a:gd name="T8" fmla="*/ 134 w 244"/>
                <a:gd name="T9" fmla="*/ 0 h 192"/>
                <a:gd name="T10" fmla="*/ 75 w 244"/>
                <a:gd name="T11" fmla="*/ 24 h 192"/>
                <a:gd name="T12" fmla="*/ 50 w 244"/>
                <a:gd name="T13" fmla="*/ 32 h 192"/>
                <a:gd name="T14" fmla="*/ 25 w 244"/>
                <a:gd name="T15" fmla="*/ 40 h 192"/>
                <a:gd name="T16" fmla="*/ 16 w 244"/>
                <a:gd name="T17" fmla="*/ 72 h 192"/>
                <a:gd name="T18" fmla="*/ 0 w 244"/>
                <a:gd name="T19" fmla="*/ 64 h 192"/>
                <a:gd name="T20" fmla="*/ 0 w 244"/>
                <a:gd name="T21" fmla="*/ 88 h 192"/>
                <a:gd name="T22" fmla="*/ 8 w 244"/>
                <a:gd name="T23" fmla="*/ 144 h 192"/>
                <a:gd name="T24" fmla="*/ 33 w 244"/>
                <a:gd name="T25" fmla="*/ 176 h 192"/>
                <a:gd name="T26" fmla="*/ 59 w 244"/>
                <a:gd name="T27" fmla="*/ 184 h 192"/>
                <a:gd name="T28" fmla="*/ 67 w 244"/>
                <a:gd name="T29" fmla="*/ 192 h 192"/>
                <a:gd name="T30" fmla="*/ 75 w 244"/>
                <a:gd name="T31" fmla="*/ 192 h 192"/>
                <a:gd name="T32" fmla="*/ 109 w 244"/>
                <a:gd name="T33" fmla="*/ 176 h 192"/>
                <a:gd name="T34" fmla="*/ 134 w 244"/>
                <a:gd name="T35" fmla="*/ 176 h 192"/>
                <a:gd name="T36" fmla="*/ 168 w 244"/>
                <a:gd name="T37" fmla="*/ 136 h 192"/>
                <a:gd name="T38" fmla="*/ 236 w 244"/>
                <a:gd name="T39" fmla="*/ 128 h 192"/>
                <a:gd name="T40" fmla="*/ 244 w 244"/>
                <a:gd name="T41" fmla="*/ 104 h 192"/>
                <a:gd name="T42" fmla="*/ 244 w 244"/>
                <a:gd name="T43" fmla="*/ 64 h 192"/>
                <a:gd name="T44" fmla="*/ 227 w 244"/>
                <a:gd name="T45" fmla="*/ 32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4" h="192">
                  <a:moveTo>
                    <a:pt x="227" y="32"/>
                  </a:moveTo>
                  <a:lnTo>
                    <a:pt x="185" y="16"/>
                  </a:lnTo>
                  <a:lnTo>
                    <a:pt x="177" y="0"/>
                  </a:lnTo>
                  <a:lnTo>
                    <a:pt x="134" y="0"/>
                  </a:lnTo>
                  <a:lnTo>
                    <a:pt x="75" y="24"/>
                  </a:lnTo>
                  <a:lnTo>
                    <a:pt x="50" y="32"/>
                  </a:lnTo>
                  <a:lnTo>
                    <a:pt x="25" y="40"/>
                  </a:lnTo>
                  <a:lnTo>
                    <a:pt x="16" y="72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44"/>
                  </a:lnTo>
                  <a:lnTo>
                    <a:pt x="33" y="176"/>
                  </a:lnTo>
                  <a:lnTo>
                    <a:pt x="59" y="184"/>
                  </a:lnTo>
                  <a:lnTo>
                    <a:pt x="67" y="192"/>
                  </a:lnTo>
                  <a:lnTo>
                    <a:pt x="75" y="192"/>
                  </a:lnTo>
                  <a:lnTo>
                    <a:pt x="109" y="176"/>
                  </a:lnTo>
                  <a:lnTo>
                    <a:pt x="134" y="176"/>
                  </a:lnTo>
                  <a:lnTo>
                    <a:pt x="168" y="136"/>
                  </a:lnTo>
                  <a:lnTo>
                    <a:pt x="236" y="128"/>
                  </a:lnTo>
                  <a:lnTo>
                    <a:pt x="244" y="104"/>
                  </a:lnTo>
                  <a:lnTo>
                    <a:pt x="244" y="64"/>
                  </a:lnTo>
                  <a:lnTo>
                    <a:pt x="227" y="3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5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6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7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8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59" name="Freeform 80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0" name="Freeform 81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1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2" name="Freeform 83"/>
            <p:cNvSpPr>
              <a:spLocks/>
            </p:cNvSpPr>
            <p:nvPr/>
          </p:nvSpPr>
          <p:spPr bwMode="auto">
            <a:xfrm>
              <a:off x="5235" y="2664"/>
              <a:ext cx="354" cy="336"/>
            </a:xfrm>
            <a:custGeom>
              <a:avLst/>
              <a:gdLst>
                <a:gd name="T0" fmla="*/ 270 w 354"/>
                <a:gd name="T1" fmla="*/ 248 h 336"/>
                <a:gd name="T2" fmla="*/ 253 w 354"/>
                <a:gd name="T3" fmla="*/ 224 h 336"/>
                <a:gd name="T4" fmla="*/ 278 w 354"/>
                <a:gd name="T5" fmla="*/ 200 h 336"/>
                <a:gd name="T6" fmla="*/ 354 w 354"/>
                <a:gd name="T7" fmla="*/ 184 h 336"/>
                <a:gd name="T8" fmla="*/ 337 w 354"/>
                <a:gd name="T9" fmla="*/ 152 h 336"/>
                <a:gd name="T10" fmla="*/ 303 w 354"/>
                <a:gd name="T11" fmla="*/ 120 h 336"/>
                <a:gd name="T12" fmla="*/ 287 w 354"/>
                <a:gd name="T13" fmla="*/ 88 h 336"/>
                <a:gd name="T14" fmla="*/ 236 w 354"/>
                <a:gd name="T15" fmla="*/ 72 h 336"/>
                <a:gd name="T16" fmla="*/ 211 w 354"/>
                <a:gd name="T17" fmla="*/ 24 h 336"/>
                <a:gd name="T18" fmla="*/ 152 w 354"/>
                <a:gd name="T19" fmla="*/ 24 h 336"/>
                <a:gd name="T20" fmla="*/ 84 w 354"/>
                <a:gd name="T21" fmla="*/ 0 h 336"/>
                <a:gd name="T22" fmla="*/ 59 w 354"/>
                <a:gd name="T23" fmla="*/ 24 h 336"/>
                <a:gd name="T24" fmla="*/ 8 w 354"/>
                <a:gd name="T25" fmla="*/ 32 h 336"/>
                <a:gd name="T26" fmla="*/ 0 w 354"/>
                <a:gd name="T27" fmla="*/ 40 h 336"/>
                <a:gd name="T28" fmla="*/ 34 w 354"/>
                <a:gd name="T29" fmla="*/ 56 h 336"/>
                <a:gd name="T30" fmla="*/ 67 w 354"/>
                <a:gd name="T31" fmla="*/ 96 h 336"/>
                <a:gd name="T32" fmla="*/ 118 w 354"/>
                <a:gd name="T33" fmla="*/ 136 h 336"/>
                <a:gd name="T34" fmla="*/ 152 w 354"/>
                <a:gd name="T35" fmla="*/ 160 h 336"/>
                <a:gd name="T36" fmla="*/ 194 w 354"/>
                <a:gd name="T37" fmla="*/ 208 h 336"/>
                <a:gd name="T38" fmla="*/ 194 w 354"/>
                <a:gd name="T39" fmla="*/ 248 h 336"/>
                <a:gd name="T40" fmla="*/ 211 w 354"/>
                <a:gd name="T41" fmla="*/ 320 h 336"/>
                <a:gd name="T42" fmla="*/ 236 w 354"/>
                <a:gd name="T43" fmla="*/ 336 h 336"/>
                <a:gd name="T44" fmla="*/ 253 w 354"/>
                <a:gd name="T45" fmla="*/ 312 h 336"/>
                <a:gd name="T46" fmla="*/ 270 w 354"/>
                <a:gd name="T47" fmla="*/ 248 h 3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4" h="336">
                  <a:moveTo>
                    <a:pt x="270" y="248"/>
                  </a:moveTo>
                  <a:lnTo>
                    <a:pt x="253" y="224"/>
                  </a:lnTo>
                  <a:lnTo>
                    <a:pt x="278" y="200"/>
                  </a:lnTo>
                  <a:lnTo>
                    <a:pt x="354" y="184"/>
                  </a:lnTo>
                  <a:lnTo>
                    <a:pt x="337" y="152"/>
                  </a:lnTo>
                  <a:lnTo>
                    <a:pt x="303" y="120"/>
                  </a:lnTo>
                  <a:lnTo>
                    <a:pt x="287" y="88"/>
                  </a:lnTo>
                  <a:lnTo>
                    <a:pt x="236" y="72"/>
                  </a:lnTo>
                  <a:lnTo>
                    <a:pt x="211" y="24"/>
                  </a:lnTo>
                  <a:lnTo>
                    <a:pt x="152" y="24"/>
                  </a:lnTo>
                  <a:lnTo>
                    <a:pt x="84" y="0"/>
                  </a:lnTo>
                  <a:lnTo>
                    <a:pt x="59" y="24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34" y="56"/>
                  </a:lnTo>
                  <a:lnTo>
                    <a:pt x="67" y="96"/>
                  </a:lnTo>
                  <a:lnTo>
                    <a:pt x="118" y="136"/>
                  </a:lnTo>
                  <a:lnTo>
                    <a:pt x="152" y="160"/>
                  </a:lnTo>
                  <a:lnTo>
                    <a:pt x="194" y="208"/>
                  </a:lnTo>
                  <a:lnTo>
                    <a:pt x="194" y="248"/>
                  </a:lnTo>
                  <a:lnTo>
                    <a:pt x="211" y="320"/>
                  </a:lnTo>
                  <a:lnTo>
                    <a:pt x="236" y="336"/>
                  </a:lnTo>
                  <a:lnTo>
                    <a:pt x="253" y="312"/>
                  </a:lnTo>
                  <a:lnTo>
                    <a:pt x="270" y="24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3" name="Freeform 84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4" name="Freeform 85"/>
            <p:cNvSpPr>
              <a:spLocks/>
            </p:cNvSpPr>
            <p:nvPr/>
          </p:nvSpPr>
          <p:spPr bwMode="auto">
            <a:xfrm>
              <a:off x="4536" y="1976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5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6" name="Freeform 87"/>
            <p:cNvSpPr>
              <a:spLocks/>
            </p:cNvSpPr>
            <p:nvPr/>
          </p:nvSpPr>
          <p:spPr bwMode="auto">
            <a:xfrm>
              <a:off x="4536" y="1968"/>
              <a:ext cx="210" cy="112"/>
            </a:xfrm>
            <a:custGeom>
              <a:avLst/>
              <a:gdLst>
                <a:gd name="T0" fmla="*/ 168 w 210"/>
                <a:gd name="T1" fmla="*/ 8 h 112"/>
                <a:gd name="T2" fmla="*/ 109 w 210"/>
                <a:gd name="T3" fmla="*/ 8 h 112"/>
                <a:gd name="T4" fmla="*/ 76 w 210"/>
                <a:gd name="T5" fmla="*/ 0 h 112"/>
                <a:gd name="T6" fmla="*/ 67 w 210"/>
                <a:gd name="T7" fmla="*/ 24 h 112"/>
                <a:gd name="T8" fmla="*/ 42 w 210"/>
                <a:gd name="T9" fmla="*/ 32 h 112"/>
                <a:gd name="T10" fmla="*/ 8 w 210"/>
                <a:gd name="T11" fmla="*/ 48 h 112"/>
                <a:gd name="T12" fmla="*/ 8 w 210"/>
                <a:gd name="T13" fmla="*/ 72 h 112"/>
                <a:gd name="T14" fmla="*/ 0 w 210"/>
                <a:gd name="T15" fmla="*/ 96 h 112"/>
                <a:gd name="T16" fmla="*/ 84 w 210"/>
                <a:gd name="T17" fmla="*/ 112 h 112"/>
                <a:gd name="T18" fmla="*/ 210 w 210"/>
                <a:gd name="T19" fmla="*/ 88 h 112"/>
                <a:gd name="T20" fmla="*/ 193 w 210"/>
                <a:gd name="T21" fmla="*/ 16 h 112"/>
                <a:gd name="T22" fmla="*/ 168 w 210"/>
                <a:gd name="T23" fmla="*/ 8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0" h="112">
                  <a:moveTo>
                    <a:pt x="168" y="8"/>
                  </a:moveTo>
                  <a:lnTo>
                    <a:pt x="109" y="8"/>
                  </a:lnTo>
                  <a:lnTo>
                    <a:pt x="76" y="0"/>
                  </a:lnTo>
                  <a:lnTo>
                    <a:pt x="67" y="24"/>
                  </a:lnTo>
                  <a:lnTo>
                    <a:pt x="42" y="32"/>
                  </a:lnTo>
                  <a:lnTo>
                    <a:pt x="8" y="48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4" y="112"/>
                  </a:lnTo>
                  <a:lnTo>
                    <a:pt x="210" y="88"/>
                  </a:lnTo>
                  <a:lnTo>
                    <a:pt x="193" y="16"/>
                  </a:lnTo>
                  <a:lnTo>
                    <a:pt x="168" y="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7" name="Freeform 88"/>
            <p:cNvSpPr>
              <a:spLocks/>
            </p:cNvSpPr>
            <p:nvPr/>
          </p:nvSpPr>
          <p:spPr bwMode="auto">
            <a:xfrm>
              <a:off x="4578" y="1792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8" name="Freeform 89"/>
            <p:cNvSpPr>
              <a:spLocks/>
            </p:cNvSpPr>
            <p:nvPr/>
          </p:nvSpPr>
          <p:spPr bwMode="auto">
            <a:xfrm>
              <a:off x="4831" y="2096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69" name="Freeform 90"/>
            <p:cNvSpPr>
              <a:spLocks/>
            </p:cNvSpPr>
            <p:nvPr/>
          </p:nvSpPr>
          <p:spPr bwMode="auto">
            <a:xfrm>
              <a:off x="4578" y="1784"/>
              <a:ext cx="455" cy="320"/>
            </a:xfrm>
            <a:custGeom>
              <a:avLst/>
              <a:gdLst>
                <a:gd name="T0" fmla="*/ 312 w 455"/>
                <a:gd name="T1" fmla="*/ 304 h 320"/>
                <a:gd name="T2" fmla="*/ 328 w 455"/>
                <a:gd name="T3" fmla="*/ 296 h 320"/>
                <a:gd name="T4" fmla="*/ 320 w 455"/>
                <a:gd name="T5" fmla="*/ 272 h 320"/>
                <a:gd name="T6" fmla="*/ 354 w 455"/>
                <a:gd name="T7" fmla="*/ 264 h 320"/>
                <a:gd name="T8" fmla="*/ 379 w 455"/>
                <a:gd name="T9" fmla="*/ 248 h 320"/>
                <a:gd name="T10" fmla="*/ 404 w 455"/>
                <a:gd name="T11" fmla="*/ 256 h 320"/>
                <a:gd name="T12" fmla="*/ 387 w 455"/>
                <a:gd name="T13" fmla="*/ 224 h 320"/>
                <a:gd name="T14" fmla="*/ 387 w 455"/>
                <a:gd name="T15" fmla="*/ 192 h 320"/>
                <a:gd name="T16" fmla="*/ 387 w 455"/>
                <a:gd name="T17" fmla="*/ 160 h 320"/>
                <a:gd name="T18" fmla="*/ 413 w 455"/>
                <a:gd name="T19" fmla="*/ 152 h 320"/>
                <a:gd name="T20" fmla="*/ 421 w 455"/>
                <a:gd name="T21" fmla="*/ 128 h 320"/>
                <a:gd name="T22" fmla="*/ 446 w 455"/>
                <a:gd name="T23" fmla="*/ 120 h 320"/>
                <a:gd name="T24" fmla="*/ 455 w 455"/>
                <a:gd name="T25" fmla="*/ 104 h 320"/>
                <a:gd name="T26" fmla="*/ 430 w 455"/>
                <a:gd name="T27" fmla="*/ 96 h 320"/>
                <a:gd name="T28" fmla="*/ 430 w 455"/>
                <a:gd name="T29" fmla="*/ 64 h 320"/>
                <a:gd name="T30" fmla="*/ 396 w 455"/>
                <a:gd name="T31" fmla="*/ 56 h 320"/>
                <a:gd name="T32" fmla="*/ 371 w 455"/>
                <a:gd name="T33" fmla="*/ 40 h 320"/>
                <a:gd name="T34" fmla="*/ 337 w 455"/>
                <a:gd name="T35" fmla="*/ 24 h 320"/>
                <a:gd name="T36" fmla="*/ 286 w 455"/>
                <a:gd name="T37" fmla="*/ 16 h 320"/>
                <a:gd name="T38" fmla="*/ 278 w 455"/>
                <a:gd name="T39" fmla="*/ 0 h 320"/>
                <a:gd name="T40" fmla="*/ 227 w 455"/>
                <a:gd name="T41" fmla="*/ 32 h 320"/>
                <a:gd name="T42" fmla="*/ 185 w 455"/>
                <a:gd name="T43" fmla="*/ 24 h 320"/>
                <a:gd name="T44" fmla="*/ 143 w 455"/>
                <a:gd name="T45" fmla="*/ 32 h 320"/>
                <a:gd name="T46" fmla="*/ 84 w 455"/>
                <a:gd name="T47" fmla="*/ 32 h 320"/>
                <a:gd name="T48" fmla="*/ 25 w 455"/>
                <a:gd name="T49" fmla="*/ 64 h 320"/>
                <a:gd name="T50" fmla="*/ 0 w 455"/>
                <a:gd name="T51" fmla="*/ 88 h 320"/>
                <a:gd name="T52" fmla="*/ 8 w 455"/>
                <a:gd name="T53" fmla="*/ 104 h 320"/>
                <a:gd name="T54" fmla="*/ 25 w 455"/>
                <a:gd name="T55" fmla="*/ 168 h 320"/>
                <a:gd name="T56" fmla="*/ 34 w 455"/>
                <a:gd name="T57" fmla="*/ 184 h 320"/>
                <a:gd name="T58" fmla="*/ 67 w 455"/>
                <a:gd name="T59" fmla="*/ 192 h 320"/>
                <a:gd name="T60" fmla="*/ 126 w 455"/>
                <a:gd name="T61" fmla="*/ 192 h 320"/>
                <a:gd name="T62" fmla="*/ 151 w 455"/>
                <a:gd name="T63" fmla="*/ 200 h 320"/>
                <a:gd name="T64" fmla="*/ 168 w 455"/>
                <a:gd name="T65" fmla="*/ 272 h 320"/>
                <a:gd name="T66" fmla="*/ 177 w 455"/>
                <a:gd name="T67" fmla="*/ 272 h 320"/>
                <a:gd name="T68" fmla="*/ 236 w 455"/>
                <a:gd name="T69" fmla="*/ 296 h 320"/>
                <a:gd name="T70" fmla="*/ 244 w 455"/>
                <a:gd name="T71" fmla="*/ 320 h 320"/>
                <a:gd name="T72" fmla="*/ 278 w 455"/>
                <a:gd name="T73" fmla="*/ 296 h 320"/>
                <a:gd name="T74" fmla="*/ 312 w 455"/>
                <a:gd name="T75" fmla="*/ 304 h 3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5" h="320">
                  <a:moveTo>
                    <a:pt x="312" y="304"/>
                  </a:moveTo>
                  <a:lnTo>
                    <a:pt x="328" y="296"/>
                  </a:lnTo>
                  <a:lnTo>
                    <a:pt x="320" y="272"/>
                  </a:lnTo>
                  <a:lnTo>
                    <a:pt x="354" y="264"/>
                  </a:lnTo>
                  <a:lnTo>
                    <a:pt x="379" y="248"/>
                  </a:lnTo>
                  <a:lnTo>
                    <a:pt x="404" y="256"/>
                  </a:lnTo>
                  <a:lnTo>
                    <a:pt x="387" y="224"/>
                  </a:lnTo>
                  <a:lnTo>
                    <a:pt x="387" y="192"/>
                  </a:lnTo>
                  <a:lnTo>
                    <a:pt x="387" y="160"/>
                  </a:lnTo>
                  <a:lnTo>
                    <a:pt x="413" y="152"/>
                  </a:lnTo>
                  <a:lnTo>
                    <a:pt x="421" y="128"/>
                  </a:lnTo>
                  <a:lnTo>
                    <a:pt x="446" y="120"/>
                  </a:lnTo>
                  <a:lnTo>
                    <a:pt x="455" y="104"/>
                  </a:lnTo>
                  <a:lnTo>
                    <a:pt x="430" y="96"/>
                  </a:lnTo>
                  <a:lnTo>
                    <a:pt x="430" y="64"/>
                  </a:lnTo>
                  <a:lnTo>
                    <a:pt x="396" y="56"/>
                  </a:lnTo>
                  <a:lnTo>
                    <a:pt x="371" y="40"/>
                  </a:lnTo>
                  <a:lnTo>
                    <a:pt x="337" y="24"/>
                  </a:lnTo>
                  <a:lnTo>
                    <a:pt x="286" y="16"/>
                  </a:lnTo>
                  <a:lnTo>
                    <a:pt x="278" y="0"/>
                  </a:lnTo>
                  <a:lnTo>
                    <a:pt x="227" y="32"/>
                  </a:lnTo>
                  <a:lnTo>
                    <a:pt x="185" y="24"/>
                  </a:lnTo>
                  <a:lnTo>
                    <a:pt x="143" y="32"/>
                  </a:lnTo>
                  <a:lnTo>
                    <a:pt x="84" y="32"/>
                  </a:lnTo>
                  <a:lnTo>
                    <a:pt x="25" y="64"/>
                  </a:lnTo>
                  <a:lnTo>
                    <a:pt x="0" y="88"/>
                  </a:lnTo>
                  <a:lnTo>
                    <a:pt x="8" y="104"/>
                  </a:lnTo>
                  <a:lnTo>
                    <a:pt x="25" y="168"/>
                  </a:lnTo>
                  <a:lnTo>
                    <a:pt x="34" y="184"/>
                  </a:lnTo>
                  <a:lnTo>
                    <a:pt x="67" y="192"/>
                  </a:lnTo>
                  <a:lnTo>
                    <a:pt x="126" y="192"/>
                  </a:lnTo>
                  <a:lnTo>
                    <a:pt x="151" y="200"/>
                  </a:lnTo>
                  <a:lnTo>
                    <a:pt x="168" y="272"/>
                  </a:lnTo>
                  <a:lnTo>
                    <a:pt x="177" y="272"/>
                  </a:lnTo>
                  <a:lnTo>
                    <a:pt x="236" y="296"/>
                  </a:lnTo>
                  <a:lnTo>
                    <a:pt x="244" y="320"/>
                  </a:lnTo>
                  <a:lnTo>
                    <a:pt x="278" y="296"/>
                  </a:lnTo>
                  <a:lnTo>
                    <a:pt x="312" y="3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0" name="Freeform 91"/>
            <p:cNvSpPr>
              <a:spLocks/>
            </p:cNvSpPr>
            <p:nvPr/>
          </p:nvSpPr>
          <p:spPr bwMode="auto">
            <a:xfrm>
              <a:off x="4831" y="2088"/>
              <a:ext cx="969" cy="928"/>
            </a:xfrm>
            <a:custGeom>
              <a:avLst/>
              <a:gdLst>
                <a:gd name="T0" fmla="*/ 910 w 969"/>
                <a:gd name="T1" fmla="*/ 96 h 928"/>
                <a:gd name="T2" fmla="*/ 910 w 969"/>
                <a:gd name="T3" fmla="*/ 40 h 928"/>
                <a:gd name="T4" fmla="*/ 825 w 969"/>
                <a:gd name="T5" fmla="*/ 0 h 928"/>
                <a:gd name="T6" fmla="*/ 733 w 969"/>
                <a:gd name="T7" fmla="*/ 32 h 928"/>
                <a:gd name="T8" fmla="*/ 691 w 969"/>
                <a:gd name="T9" fmla="*/ 72 h 928"/>
                <a:gd name="T10" fmla="*/ 615 w 969"/>
                <a:gd name="T11" fmla="*/ 160 h 928"/>
                <a:gd name="T12" fmla="*/ 573 w 969"/>
                <a:gd name="T13" fmla="*/ 176 h 928"/>
                <a:gd name="T14" fmla="*/ 505 w 969"/>
                <a:gd name="T15" fmla="*/ 184 h 928"/>
                <a:gd name="T16" fmla="*/ 446 w 969"/>
                <a:gd name="T17" fmla="*/ 200 h 928"/>
                <a:gd name="T18" fmla="*/ 387 w 969"/>
                <a:gd name="T19" fmla="*/ 224 h 928"/>
                <a:gd name="T20" fmla="*/ 294 w 969"/>
                <a:gd name="T21" fmla="*/ 208 h 928"/>
                <a:gd name="T22" fmla="*/ 143 w 969"/>
                <a:gd name="T23" fmla="*/ 224 h 928"/>
                <a:gd name="T24" fmla="*/ 84 w 969"/>
                <a:gd name="T25" fmla="*/ 272 h 928"/>
                <a:gd name="T26" fmla="*/ 75 w 969"/>
                <a:gd name="T27" fmla="*/ 304 h 928"/>
                <a:gd name="T28" fmla="*/ 118 w 969"/>
                <a:gd name="T29" fmla="*/ 408 h 928"/>
                <a:gd name="T30" fmla="*/ 33 w 969"/>
                <a:gd name="T31" fmla="*/ 512 h 928"/>
                <a:gd name="T32" fmla="*/ 16 w 969"/>
                <a:gd name="T33" fmla="*/ 592 h 928"/>
                <a:gd name="T34" fmla="*/ 0 w 969"/>
                <a:gd name="T35" fmla="*/ 680 h 928"/>
                <a:gd name="T36" fmla="*/ 50 w 969"/>
                <a:gd name="T37" fmla="*/ 696 h 928"/>
                <a:gd name="T38" fmla="*/ 109 w 969"/>
                <a:gd name="T39" fmla="*/ 696 h 928"/>
                <a:gd name="T40" fmla="*/ 177 w 969"/>
                <a:gd name="T41" fmla="*/ 704 h 928"/>
                <a:gd name="T42" fmla="*/ 261 w 969"/>
                <a:gd name="T43" fmla="*/ 712 h 928"/>
                <a:gd name="T44" fmla="*/ 362 w 969"/>
                <a:gd name="T45" fmla="*/ 664 h 928"/>
                <a:gd name="T46" fmla="*/ 404 w 969"/>
                <a:gd name="T47" fmla="*/ 616 h 928"/>
                <a:gd name="T48" fmla="*/ 463 w 969"/>
                <a:gd name="T49" fmla="*/ 600 h 928"/>
                <a:gd name="T50" fmla="*/ 556 w 969"/>
                <a:gd name="T51" fmla="*/ 600 h 928"/>
                <a:gd name="T52" fmla="*/ 640 w 969"/>
                <a:gd name="T53" fmla="*/ 648 h 928"/>
                <a:gd name="T54" fmla="*/ 707 w 969"/>
                <a:gd name="T55" fmla="*/ 696 h 928"/>
                <a:gd name="T56" fmla="*/ 758 w 969"/>
                <a:gd name="T57" fmla="*/ 760 h 928"/>
                <a:gd name="T58" fmla="*/ 657 w 969"/>
                <a:gd name="T59" fmla="*/ 800 h 928"/>
                <a:gd name="T60" fmla="*/ 657 w 969"/>
                <a:gd name="T61" fmla="*/ 888 h 928"/>
                <a:gd name="T62" fmla="*/ 674 w 969"/>
                <a:gd name="T63" fmla="*/ 928 h 928"/>
                <a:gd name="T64" fmla="*/ 766 w 969"/>
                <a:gd name="T65" fmla="*/ 904 h 928"/>
                <a:gd name="T66" fmla="*/ 808 w 969"/>
                <a:gd name="T67" fmla="*/ 768 h 928"/>
                <a:gd name="T68" fmla="*/ 867 w 969"/>
                <a:gd name="T69" fmla="*/ 704 h 928"/>
                <a:gd name="T70" fmla="*/ 969 w 969"/>
                <a:gd name="T71" fmla="*/ 688 h 928"/>
                <a:gd name="T72" fmla="*/ 935 w 969"/>
                <a:gd name="T73" fmla="*/ 104 h 9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69" h="928">
                  <a:moveTo>
                    <a:pt x="935" y="104"/>
                  </a:moveTo>
                  <a:lnTo>
                    <a:pt x="910" y="96"/>
                  </a:lnTo>
                  <a:lnTo>
                    <a:pt x="893" y="56"/>
                  </a:lnTo>
                  <a:lnTo>
                    <a:pt x="910" y="40"/>
                  </a:lnTo>
                  <a:lnTo>
                    <a:pt x="867" y="16"/>
                  </a:lnTo>
                  <a:lnTo>
                    <a:pt x="825" y="0"/>
                  </a:lnTo>
                  <a:lnTo>
                    <a:pt x="766" y="32"/>
                  </a:lnTo>
                  <a:lnTo>
                    <a:pt x="733" y="32"/>
                  </a:lnTo>
                  <a:lnTo>
                    <a:pt x="724" y="72"/>
                  </a:lnTo>
                  <a:lnTo>
                    <a:pt x="691" y="72"/>
                  </a:lnTo>
                  <a:lnTo>
                    <a:pt x="632" y="96"/>
                  </a:lnTo>
                  <a:lnTo>
                    <a:pt x="615" y="160"/>
                  </a:lnTo>
                  <a:lnTo>
                    <a:pt x="623" y="192"/>
                  </a:lnTo>
                  <a:lnTo>
                    <a:pt x="573" y="176"/>
                  </a:lnTo>
                  <a:lnTo>
                    <a:pt x="530" y="200"/>
                  </a:lnTo>
                  <a:lnTo>
                    <a:pt x="505" y="184"/>
                  </a:lnTo>
                  <a:lnTo>
                    <a:pt x="480" y="216"/>
                  </a:lnTo>
                  <a:lnTo>
                    <a:pt x="446" y="200"/>
                  </a:lnTo>
                  <a:lnTo>
                    <a:pt x="412" y="200"/>
                  </a:lnTo>
                  <a:lnTo>
                    <a:pt x="387" y="224"/>
                  </a:lnTo>
                  <a:lnTo>
                    <a:pt x="353" y="200"/>
                  </a:lnTo>
                  <a:lnTo>
                    <a:pt x="294" y="208"/>
                  </a:lnTo>
                  <a:lnTo>
                    <a:pt x="202" y="216"/>
                  </a:lnTo>
                  <a:lnTo>
                    <a:pt x="143" y="224"/>
                  </a:lnTo>
                  <a:lnTo>
                    <a:pt x="101" y="248"/>
                  </a:lnTo>
                  <a:lnTo>
                    <a:pt x="84" y="272"/>
                  </a:lnTo>
                  <a:lnTo>
                    <a:pt x="50" y="272"/>
                  </a:lnTo>
                  <a:lnTo>
                    <a:pt x="75" y="304"/>
                  </a:lnTo>
                  <a:lnTo>
                    <a:pt x="109" y="368"/>
                  </a:lnTo>
                  <a:lnTo>
                    <a:pt x="118" y="408"/>
                  </a:lnTo>
                  <a:lnTo>
                    <a:pt x="84" y="416"/>
                  </a:lnTo>
                  <a:lnTo>
                    <a:pt x="33" y="512"/>
                  </a:lnTo>
                  <a:lnTo>
                    <a:pt x="50" y="584"/>
                  </a:lnTo>
                  <a:lnTo>
                    <a:pt x="16" y="592"/>
                  </a:lnTo>
                  <a:lnTo>
                    <a:pt x="8" y="632"/>
                  </a:lnTo>
                  <a:lnTo>
                    <a:pt x="0" y="680"/>
                  </a:lnTo>
                  <a:lnTo>
                    <a:pt x="16" y="672"/>
                  </a:lnTo>
                  <a:lnTo>
                    <a:pt x="50" y="696"/>
                  </a:lnTo>
                  <a:lnTo>
                    <a:pt x="75" y="720"/>
                  </a:lnTo>
                  <a:lnTo>
                    <a:pt x="109" y="696"/>
                  </a:lnTo>
                  <a:lnTo>
                    <a:pt x="143" y="704"/>
                  </a:lnTo>
                  <a:lnTo>
                    <a:pt x="177" y="704"/>
                  </a:lnTo>
                  <a:lnTo>
                    <a:pt x="227" y="696"/>
                  </a:lnTo>
                  <a:lnTo>
                    <a:pt x="261" y="712"/>
                  </a:lnTo>
                  <a:lnTo>
                    <a:pt x="286" y="688"/>
                  </a:lnTo>
                  <a:lnTo>
                    <a:pt x="362" y="664"/>
                  </a:lnTo>
                  <a:lnTo>
                    <a:pt x="396" y="616"/>
                  </a:lnTo>
                  <a:lnTo>
                    <a:pt x="404" y="616"/>
                  </a:lnTo>
                  <a:lnTo>
                    <a:pt x="412" y="608"/>
                  </a:lnTo>
                  <a:lnTo>
                    <a:pt x="463" y="600"/>
                  </a:lnTo>
                  <a:lnTo>
                    <a:pt x="488" y="576"/>
                  </a:lnTo>
                  <a:lnTo>
                    <a:pt x="556" y="600"/>
                  </a:lnTo>
                  <a:lnTo>
                    <a:pt x="615" y="600"/>
                  </a:lnTo>
                  <a:lnTo>
                    <a:pt x="640" y="648"/>
                  </a:lnTo>
                  <a:lnTo>
                    <a:pt x="691" y="664"/>
                  </a:lnTo>
                  <a:lnTo>
                    <a:pt x="707" y="696"/>
                  </a:lnTo>
                  <a:lnTo>
                    <a:pt x="741" y="728"/>
                  </a:lnTo>
                  <a:lnTo>
                    <a:pt x="758" y="760"/>
                  </a:lnTo>
                  <a:lnTo>
                    <a:pt x="682" y="776"/>
                  </a:lnTo>
                  <a:lnTo>
                    <a:pt x="657" y="800"/>
                  </a:lnTo>
                  <a:lnTo>
                    <a:pt x="674" y="824"/>
                  </a:lnTo>
                  <a:lnTo>
                    <a:pt x="657" y="888"/>
                  </a:lnTo>
                  <a:lnTo>
                    <a:pt x="640" y="912"/>
                  </a:lnTo>
                  <a:lnTo>
                    <a:pt x="674" y="928"/>
                  </a:lnTo>
                  <a:lnTo>
                    <a:pt x="724" y="904"/>
                  </a:lnTo>
                  <a:lnTo>
                    <a:pt x="766" y="904"/>
                  </a:lnTo>
                  <a:lnTo>
                    <a:pt x="766" y="872"/>
                  </a:lnTo>
                  <a:lnTo>
                    <a:pt x="808" y="768"/>
                  </a:lnTo>
                  <a:lnTo>
                    <a:pt x="834" y="736"/>
                  </a:lnTo>
                  <a:lnTo>
                    <a:pt x="867" y="704"/>
                  </a:lnTo>
                  <a:lnTo>
                    <a:pt x="918" y="680"/>
                  </a:lnTo>
                  <a:lnTo>
                    <a:pt x="969" y="688"/>
                  </a:lnTo>
                  <a:lnTo>
                    <a:pt x="969" y="104"/>
                  </a:lnTo>
                  <a:lnTo>
                    <a:pt x="935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1" name="Freeform 92"/>
            <p:cNvSpPr>
              <a:spLocks/>
            </p:cNvSpPr>
            <p:nvPr/>
          </p:nvSpPr>
          <p:spPr bwMode="auto">
            <a:xfrm>
              <a:off x="4822" y="1768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110 w 725"/>
                <a:gd name="T51" fmla="*/ 576 h 600"/>
                <a:gd name="T52" fmla="*/ 211 w 725"/>
                <a:gd name="T53" fmla="*/ 544 h 600"/>
                <a:gd name="T54" fmla="*/ 362 w 725"/>
                <a:gd name="T55" fmla="*/ 528 h 600"/>
                <a:gd name="T56" fmla="*/ 421 w 725"/>
                <a:gd name="T57" fmla="*/ 528 h 600"/>
                <a:gd name="T58" fmla="*/ 489 w 725"/>
                <a:gd name="T59" fmla="*/ 544 h 600"/>
                <a:gd name="T60" fmla="*/ 539 w 725"/>
                <a:gd name="T61" fmla="*/ 528 h 600"/>
                <a:gd name="T62" fmla="*/ 632 w 725"/>
                <a:gd name="T63" fmla="*/ 520 h 600"/>
                <a:gd name="T64" fmla="*/ 641 w 725"/>
                <a:gd name="T65" fmla="*/ 424 h 600"/>
                <a:gd name="T66" fmla="*/ 674 w 725"/>
                <a:gd name="T67" fmla="*/ 368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2" name="Freeform 93"/>
            <p:cNvSpPr>
              <a:spLocks/>
            </p:cNvSpPr>
            <p:nvPr/>
          </p:nvSpPr>
          <p:spPr bwMode="auto">
            <a:xfrm>
              <a:off x="4569" y="1600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3" name="Freeform 94"/>
            <p:cNvSpPr>
              <a:spLocks/>
            </p:cNvSpPr>
            <p:nvPr/>
          </p:nvSpPr>
          <p:spPr bwMode="auto">
            <a:xfrm>
              <a:off x="4822" y="1760"/>
              <a:ext cx="725" cy="600"/>
            </a:xfrm>
            <a:custGeom>
              <a:avLst/>
              <a:gdLst>
                <a:gd name="T0" fmla="*/ 657 w 725"/>
                <a:gd name="T1" fmla="*/ 320 h 600"/>
                <a:gd name="T2" fmla="*/ 641 w 725"/>
                <a:gd name="T3" fmla="*/ 280 h 600"/>
                <a:gd name="T4" fmla="*/ 708 w 725"/>
                <a:gd name="T5" fmla="*/ 256 h 600"/>
                <a:gd name="T6" fmla="*/ 700 w 725"/>
                <a:gd name="T7" fmla="*/ 208 h 600"/>
                <a:gd name="T8" fmla="*/ 624 w 725"/>
                <a:gd name="T9" fmla="*/ 168 h 600"/>
                <a:gd name="T10" fmla="*/ 548 w 725"/>
                <a:gd name="T11" fmla="*/ 136 h 600"/>
                <a:gd name="T12" fmla="*/ 514 w 725"/>
                <a:gd name="T13" fmla="*/ 104 h 600"/>
                <a:gd name="T14" fmla="*/ 506 w 725"/>
                <a:gd name="T15" fmla="*/ 40 h 600"/>
                <a:gd name="T16" fmla="*/ 438 w 725"/>
                <a:gd name="T17" fmla="*/ 8 h 600"/>
                <a:gd name="T18" fmla="*/ 379 w 725"/>
                <a:gd name="T19" fmla="*/ 16 h 600"/>
                <a:gd name="T20" fmla="*/ 329 w 725"/>
                <a:gd name="T21" fmla="*/ 16 h 600"/>
                <a:gd name="T22" fmla="*/ 278 w 725"/>
                <a:gd name="T23" fmla="*/ 0 h 600"/>
                <a:gd name="T24" fmla="*/ 202 w 725"/>
                <a:gd name="T25" fmla="*/ 64 h 600"/>
                <a:gd name="T26" fmla="*/ 186 w 725"/>
                <a:gd name="T27" fmla="*/ 88 h 600"/>
                <a:gd name="T28" fmla="*/ 211 w 725"/>
                <a:gd name="T29" fmla="*/ 128 h 600"/>
                <a:gd name="T30" fmla="*/ 177 w 725"/>
                <a:gd name="T31" fmla="*/ 152 h 600"/>
                <a:gd name="T32" fmla="*/ 143 w 725"/>
                <a:gd name="T33" fmla="*/ 184 h 600"/>
                <a:gd name="T34" fmla="*/ 143 w 725"/>
                <a:gd name="T35" fmla="*/ 248 h 600"/>
                <a:gd name="T36" fmla="*/ 135 w 725"/>
                <a:gd name="T37" fmla="*/ 272 h 600"/>
                <a:gd name="T38" fmla="*/ 76 w 725"/>
                <a:gd name="T39" fmla="*/ 296 h 600"/>
                <a:gd name="T40" fmla="*/ 68 w 725"/>
                <a:gd name="T41" fmla="*/ 328 h 600"/>
                <a:gd name="T42" fmla="*/ 0 w 725"/>
                <a:gd name="T43" fmla="*/ 344 h 600"/>
                <a:gd name="T44" fmla="*/ 59 w 725"/>
                <a:gd name="T45" fmla="*/ 464 h 600"/>
                <a:gd name="T46" fmla="*/ 17 w 725"/>
                <a:gd name="T47" fmla="*/ 536 h 600"/>
                <a:gd name="T48" fmla="*/ 59 w 725"/>
                <a:gd name="T49" fmla="*/ 600 h 600"/>
                <a:gd name="T50" fmla="*/ 93 w 725"/>
                <a:gd name="T51" fmla="*/ 600 h 600"/>
                <a:gd name="T52" fmla="*/ 152 w 725"/>
                <a:gd name="T53" fmla="*/ 552 h 600"/>
                <a:gd name="T54" fmla="*/ 303 w 725"/>
                <a:gd name="T55" fmla="*/ 536 h 600"/>
                <a:gd name="T56" fmla="*/ 396 w 725"/>
                <a:gd name="T57" fmla="*/ 552 h 600"/>
                <a:gd name="T58" fmla="*/ 455 w 725"/>
                <a:gd name="T59" fmla="*/ 528 h 600"/>
                <a:gd name="T60" fmla="*/ 514 w 725"/>
                <a:gd name="T61" fmla="*/ 512 h 600"/>
                <a:gd name="T62" fmla="*/ 582 w 725"/>
                <a:gd name="T63" fmla="*/ 504 h 600"/>
                <a:gd name="T64" fmla="*/ 624 w 725"/>
                <a:gd name="T65" fmla="*/ 488 h 600"/>
                <a:gd name="T66" fmla="*/ 700 w 725"/>
                <a:gd name="T67" fmla="*/ 400 h 600"/>
                <a:gd name="T68" fmla="*/ 657 w 725"/>
                <a:gd name="T69" fmla="*/ 344 h 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25" h="600">
                  <a:moveTo>
                    <a:pt x="657" y="344"/>
                  </a:moveTo>
                  <a:lnTo>
                    <a:pt x="657" y="320"/>
                  </a:lnTo>
                  <a:lnTo>
                    <a:pt x="632" y="304"/>
                  </a:lnTo>
                  <a:lnTo>
                    <a:pt x="641" y="280"/>
                  </a:lnTo>
                  <a:lnTo>
                    <a:pt x="691" y="272"/>
                  </a:lnTo>
                  <a:lnTo>
                    <a:pt x="708" y="256"/>
                  </a:lnTo>
                  <a:lnTo>
                    <a:pt x="725" y="232"/>
                  </a:lnTo>
                  <a:lnTo>
                    <a:pt x="700" y="208"/>
                  </a:lnTo>
                  <a:lnTo>
                    <a:pt x="632" y="192"/>
                  </a:lnTo>
                  <a:lnTo>
                    <a:pt x="624" y="168"/>
                  </a:lnTo>
                  <a:lnTo>
                    <a:pt x="582" y="160"/>
                  </a:lnTo>
                  <a:lnTo>
                    <a:pt x="548" y="136"/>
                  </a:lnTo>
                  <a:lnTo>
                    <a:pt x="548" y="120"/>
                  </a:lnTo>
                  <a:lnTo>
                    <a:pt x="514" y="104"/>
                  </a:lnTo>
                  <a:lnTo>
                    <a:pt x="514" y="72"/>
                  </a:lnTo>
                  <a:lnTo>
                    <a:pt x="506" y="40"/>
                  </a:lnTo>
                  <a:lnTo>
                    <a:pt x="472" y="16"/>
                  </a:lnTo>
                  <a:lnTo>
                    <a:pt x="438" y="8"/>
                  </a:lnTo>
                  <a:lnTo>
                    <a:pt x="396" y="32"/>
                  </a:lnTo>
                  <a:lnTo>
                    <a:pt x="379" y="16"/>
                  </a:lnTo>
                  <a:lnTo>
                    <a:pt x="346" y="8"/>
                  </a:lnTo>
                  <a:lnTo>
                    <a:pt x="329" y="16"/>
                  </a:lnTo>
                  <a:lnTo>
                    <a:pt x="303" y="0"/>
                  </a:lnTo>
                  <a:lnTo>
                    <a:pt x="278" y="0"/>
                  </a:lnTo>
                  <a:lnTo>
                    <a:pt x="245" y="64"/>
                  </a:lnTo>
                  <a:lnTo>
                    <a:pt x="202" y="64"/>
                  </a:lnTo>
                  <a:lnTo>
                    <a:pt x="177" y="80"/>
                  </a:lnTo>
                  <a:lnTo>
                    <a:pt x="186" y="88"/>
                  </a:lnTo>
                  <a:lnTo>
                    <a:pt x="186" y="120"/>
                  </a:lnTo>
                  <a:lnTo>
                    <a:pt x="211" y="128"/>
                  </a:lnTo>
                  <a:lnTo>
                    <a:pt x="202" y="144"/>
                  </a:lnTo>
                  <a:lnTo>
                    <a:pt x="177" y="152"/>
                  </a:lnTo>
                  <a:lnTo>
                    <a:pt x="169" y="176"/>
                  </a:lnTo>
                  <a:lnTo>
                    <a:pt x="143" y="184"/>
                  </a:lnTo>
                  <a:lnTo>
                    <a:pt x="143" y="216"/>
                  </a:lnTo>
                  <a:lnTo>
                    <a:pt x="143" y="248"/>
                  </a:lnTo>
                  <a:lnTo>
                    <a:pt x="160" y="280"/>
                  </a:lnTo>
                  <a:lnTo>
                    <a:pt x="135" y="272"/>
                  </a:lnTo>
                  <a:lnTo>
                    <a:pt x="110" y="288"/>
                  </a:lnTo>
                  <a:lnTo>
                    <a:pt x="76" y="296"/>
                  </a:lnTo>
                  <a:lnTo>
                    <a:pt x="84" y="320"/>
                  </a:lnTo>
                  <a:lnTo>
                    <a:pt x="68" y="328"/>
                  </a:lnTo>
                  <a:lnTo>
                    <a:pt x="34" y="320"/>
                  </a:lnTo>
                  <a:lnTo>
                    <a:pt x="0" y="344"/>
                  </a:lnTo>
                  <a:lnTo>
                    <a:pt x="17" y="384"/>
                  </a:lnTo>
                  <a:lnTo>
                    <a:pt x="59" y="464"/>
                  </a:lnTo>
                  <a:lnTo>
                    <a:pt x="17" y="512"/>
                  </a:lnTo>
                  <a:lnTo>
                    <a:pt x="17" y="536"/>
                  </a:lnTo>
                  <a:lnTo>
                    <a:pt x="51" y="544"/>
                  </a:lnTo>
                  <a:lnTo>
                    <a:pt x="59" y="600"/>
                  </a:lnTo>
                  <a:lnTo>
                    <a:pt x="93" y="600"/>
                  </a:lnTo>
                  <a:lnTo>
                    <a:pt x="110" y="576"/>
                  </a:lnTo>
                  <a:lnTo>
                    <a:pt x="152" y="552"/>
                  </a:lnTo>
                  <a:lnTo>
                    <a:pt x="211" y="544"/>
                  </a:lnTo>
                  <a:lnTo>
                    <a:pt x="303" y="536"/>
                  </a:lnTo>
                  <a:lnTo>
                    <a:pt x="362" y="528"/>
                  </a:lnTo>
                  <a:lnTo>
                    <a:pt x="396" y="552"/>
                  </a:lnTo>
                  <a:lnTo>
                    <a:pt x="421" y="528"/>
                  </a:lnTo>
                  <a:lnTo>
                    <a:pt x="455" y="528"/>
                  </a:lnTo>
                  <a:lnTo>
                    <a:pt x="489" y="544"/>
                  </a:lnTo>
                  <a:lnTo>
                    <a:pt x="514" y="512"/>
                  </a:lnTo>
                  <a:lnTo>
                    <a:pt x="539" y="528"/>
                  </a:lnTo>
                  <a:lnTo>
                    <a:pt x="582" y="504"/>
                  </a:lnTo>
                  <a:lnTo>
                    <a:pt x="632" y="520"/>
                  </a:lnTo>
                  <a:lnTo>
                    <a:pt x="624" y="488"/>
                  </a:lnTo>
                  <a:lnTo>
                    <a:pt x="641" y="424"/>
                  </a:lnTo>
                  <a:lnTo>
                    <a:pt x="700" y="400"/>
                  </a:lnTo>
                  <a:lnTo>
                    <a:pt x="674" y="368"/>
                  </a:lnTo>
                  <a:lnTo>
                    <a:pt x="657" y="3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4" name="Freeform 95"/>
            <p:cNvSpPr>
              <a:spLocks/>
            </p:cNvSpPr>
            <p:nvPr/>
          </p:nvSpPr>
          <p:spPr bwMode="auto">
            <a:xfrm>
              <a:off x="4569" y="1592"/>
              <a:ext cx="531" cy="280"/>
            </a:xfrm>
            <a:custGeom>
              <a:avLst/>
              <a:gdLst>
                <a:gd name="T0" fmla="*/ 472 w 531"/>
                <a:gd name="T1" fmla="*/ 80 h 280"/>
                <a:gd name="T2" fmla="*/ 464 w 531"/>
                <a:gd name="T3" fmla="*/ 40 h 280"/>
                <a:gd name="T4" fmla="*/ 413 w 531"/>
                <a:gd name="T5" fmla="*/ 32 h 280"/>
                <a:gd name="T6" fmla="*/ 371 w 531"/>
                <a:gd name="T7" fmla="*/ 40 h 280"/>
                <a:gd name="T8" fmla="*/ 304 w 531"/>
                <a:gd name="T9" fmla="*/ 0 h 280"/>
                <a:gd name="T10" fmla="*/ 262 w 531"/>
                <a:gd name="T11" fmla="*/ 0 h 280"/>
                <a:gd name="T12" fmla="*/ 211 w 531"/>
                <a:gd name="T13" fmla="*/ 32 h 280"/>
                <a:gd name="T14" fmla="*/ 211 w 531"/>
                <a:gd name="T15" fmla="*/ 40 h 280"/>
                <a:gd name="T16" fmla="*/ 219 w 531"/>
                <a:gd name="T17" fmla="*/ 72 h 280"/>
                <a:gd name="T18" fmla="*/ 219 w 531"/>
                <a:gd name="T19" fmla="*/ 104 h 280"/>
                <a:gd name="T20" fmla="*/ 211 w 531"/>
                <a:gd name="T21" fmla="*/ 128 h 280"/>
                <a:gd name="T22" fmla="*/ 194 w 531"/>
                <a:gd name="T23" fmla="*/ 128 h 280"/>
                <a:gd name="T24" fmla="*/ 160 w 531"/>
                <a:gd name="T25" fmla="*/ 128 h 280"/>
                <a:gd name="T26" fmla="*/ 110 w 531"/>
                <a:gd name="T27" fmla="*/ 80 h 280"/>
                <a:gd name="T28" fmla="*/ 76 w 531"/>
                <a:gd name="T29" fmla="*/ 64 h 280"/>
                <a:gd name="T30" fmla="*/ 43 w 531"/>
                <a:gd name="T31" fmla="*/ 88 h 280"/>
                <a:gd name="T32" fmla="*/ 17 w 531"/>
                <a:gd name="T33" fmla="*/ 160 h 280"/>
                <a:gd name="T34" fmla="*/ 0 w 531"/>
                <a:gd name="T35" fmla="*/ 192 h 280"/>
                <a:gd name="T36" fmla="*/ 0 w 531"/>
                <a:gd name="T37" fmla="*/ 224 h 280"/>
                <a:gd name="T38" fmla="*/ 9 w 531"/>
                <a:gd name="T39" fmla="*/ 280 h 280"/>
                <a:gd name="T40" fmla="*/ 34 w 531"/>
                <a:gd name="T41" fmla="*/ 256 h 280"/>
                <a:gd name="T42" fmla="*/ 93 w 531"/>
                <a:gd name="T43" fmla="*/ 224 h 280"/>
                <a:gd name="T44" fmla="*/ 152 w 531"/>
                <a:gd name="T45" fmla="*/ 224 h 280"/>
                <a:gd name="T46" fmla="*/ 194 w 531"/>
                <a:gd name="T47" fmla="*/ 216 h 280"/>
                <a:gd name="T48" fmla="*/ 236 w 531"/>
                <a:gd name="T49" fmla="*/ 224 h 280"/>
                <a:gd name="T50" fmla="*/ 287 w 531"/>
                <a:gd name="T51" fmla="*/ 192 h 280"/>
                <a:gd name="T52" fmla="*/ 295 w 531"/>
                <a:gd name="T53" fmla="*/ 208 h 280"/>
                <a:gd name="T54" fmla="*/ 346 w 531"/>
                <a:gd name="T55" fmla="*/ 216 h 280"/>
                <a:gd name="T56" fmla="*/ 380 w 531"/>
                <a:gd name="T57" fmla="*/ 232 h 280"/>
                <a:gd name="T58" fmla="*/ 405 w 531"/>
                <a:gd name="T59" fmla="*/ 248 h 280"/>
                <a:gd name="T60" fmla="*/ 430 w 531"/>
                <a:gd name="T61" fmla="*/ 248 h 280"/>
                <a:gd name="T62" fmla="*/ 455 w 531"/>
                <a:gd name="T63" fmla="*/ 232 h 280"/>
                <a:gd name="T64" fmla="*/ 498 w 531"/>
                <a:gd name="T65" fmla="*/ 232 h 280"/>
                <a:gd name="T66" fmla="*/ 531 w 531"/>
                <a:gd name="T67" fmla="*/ 176 h 280"/>
                <a:gd name="T68" fmla="*/ 506 w 531"/>
                <a:gd name="T69" fmla="*/ 112 h 280"/>
                <a:gd name="T70" fmla="*/ 472 w 531"/>
                <a:gd name="T71" fmla="*/ 80 h 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31" h="280">
                  <a:moveTo>
                    <a:pt x="472" y="80"/>
                  </a:moveTo>
                  <a:lnTo>
                    <a:pt x="464" y="40"/>
                  </a:lnTo>
                  <a:lnTo>
                    <a:pt x="413" y="32"/>
                  </a:lnTo>
                  <a:lnTo>
                    <a:pt x="371" y="4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11" y="32"/>
                  </a:lnTo>
                  <a:lnTo>
                    <a:pt x="211" y="40"/>
                  </a:lnTo>
                  <a:lnTo>
                    <a:pt x="219" y="72"/>
                  </a:lnTo>
                  <a:lnTo>
                    <a:pt x="219" y="104"/>
                  </a:lnTo>
                  <a:lnTo>
                    <a:pt x="211" y="128"/>
                  </a:lnTo>
                  <a:lnTo>
                    <a:pt x="194" y="128"/>
                  </a:lnTo>
                  <a:lnTo>
                    <a:pt x="160" y="128"/>
                  </a:lnTo>
                  <a:lnTo>
                    <a:pt x="110" y="80"/>
                  </a:lnTo>
                  <a:lnTo>
                    <a:pt x="76" y="64"/>
                  </a:lnTo>
                  <a:lnTo>
                    <a:pt x="43" y="88"/>
                  </a:lnTo>
                  <a:lnTo>
                    <a:pt x="17" y="160"/>
                  </a:lnTo>
                  <a:lnTo>
                    <a:pt x="0" y="192"/>
                  </a:lnTo>
                  <a:lnTo>
                    <a:pt x="0" y="224"/>
                  </a:lnTo>
                  <a:lnTo>
                    <a:pt x="9" y="280"/>
                  </a:lnTo>
                  <a:lnTo>
                    <a:pt x="34" y="256"/>
                  </a:lnTo>
                  <a:lnTo>
                    <a:pt x="93" y="224"/>
                  </a:lnTo>
                  <a:lnTo>
                    <a:pt x="152" y="224"/>
                  </a:lnTo>
                  <a:lnTo>
                    <a:pt x="194" y="216"/>
                  </a:lnTo>
                  <a:lnTo>
                    <a:pt x="236" y="224"/>
                  </a:lnTo>
                  <a:lnTo>
                    <a:pt x="287" y="192"/>
                  </a:lnTo>
                  <a:lnTo>
                    <a:pt x="295" y="208"/>
                  </a:lnTo>
                  <a:lnTo>
                    <a:pt x="346" y="216"/>
                  </a:lnTo>
                  <a:lnTo>
                    <a:pt x="380" y="232"/>
                  </a:lnTo>
                  <a:lnTo>
                    <a:pt x="405" y="248"/>
                  </a:lnTo>
                  <a:lnTo>
                    <a:pt x="430" y="248"/>
                  </a:lnTo>
                  <a:lnTo>
                    <a:pt x="455" y="232"/>
                  </a:lnTo>
                  <a:lnTo>
                    <a:pt x="498" y="232"/>
                  </a:lnTo>
                  <a:lnTo>
                    <a:pt x="531" y="176"/>
                  </a:lnTo>
                  <a:lnTo>
                    <a:pt x="506" y="112"/>
                  </a:lnTo>
                  <a:lnTo>
                    <a:pt x="472" y="8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5" name="Freeform 96"/>
            <p:cNvSpPr>
              <a:spLocks/>
            </p:cNvSpPr>
            <p:nvPr/>
          </p:nvSpPr>
          <p:spPr bwMode="auto">
            <a:xfrm>
              <a:off x="4679" y="1392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6" name="Freeform 97"/>
            <p:cNvSpPr>
              <a:spLocks/>
            </p:cNvSpPr>
            <p:nvPr/>
          </p:nvSpPr>
          <p:spPr bwMode="auto">
            <a:xfrm>
              <a:off x="4687" y="-8"/>
              <a:ext cx="1121" cy="2200"/>
            </a:xfrm>
            <a:custGeom>
              <a:avLst/>
              <a:gdLst>
                <a:gd name="T0" fmla="*/ 995 w 1121"/>
                <a:gd name="T1" fmla="*/ 64 h 2200"/>
                <a:gd name="T2" fmla="*/ 1003 w 1121"/>
                <a:gd name="T3" fmla="*/ 160 h 2200"/>
                <a:gd name="T4" fmla="*/ 919 w 1121"/>
                <a:gd name="T5" fmla="*/ 168 h 2200"/>
                <a:gd name="T6" fmla="*/ 877 w 1121"/>
                <a:gd name="T7" fmla="*/ 168 h 2200"/>
                <a:gd name="T8" fmla="*/ 893 w 1121"/>
                <a:gd name="T9" fmla="*/ 88 h 2200"/>
                <a:gd name="T10" fmla="*/ 851 w 1121"/>
                <a:gd name="T11" fmla="*/ 16 h 2200"/>
                <a:gd name="T12" fmla="*/ 700 w 1121"/>
                <a:gd name="T13" fmla="*/ 48 h 2200"/>
                <a:gd name="T14" fmla="*/ 809 w 1121"/>
                <a:gd name="T15" fmla="*/ 176 h 2200"/>
                <a:gd name="T16" fmla="*/ 877 w 1121"/>
                <a:gd name="T17" fmla="*/ 224 h 2200"/>
                <a:gd name="T18" fmla="*/ 851 w 1121"/>
                <a:gd name="T19" fmla="*/ 304 h 2200"/>
                <a:gd name="T20" fmla="*/ 784 w 1121"/>
                <a:gd name="T21" fmla="*/ 328 h 2200"/>
                <a:gd name="T22" fmla="*/ 725 w 1121"/>
                <a:gd name="T23" fmla="*/ 448 h 2200"/>
                <a:gd name="T24" fmla="*/ 818 w 1121"/>
                <a:gd name="T25" fmla="*/ 560 h 2200"/>
                <a:gd name="T26" fmla="*/ 599 w 1121"/>
                <a:gd name="T27" fmla="*/ 568 h 2200"/>
                <a:gd name="T28" fmla="*/ 607 w 1121"/>
                <a:gd name="T29" fmla="*/ 640 h 2200"/>
                <a:gd name="T30" fmla="*/ 700 w 1121"/>
                <a:gd name="T31" fmla="*/ 664 h 2200"/>
                <a:gd name="T32" fmla="*/ 674 w 1121"/>
                <a:gd name="T33" fmla="*/ 712 h 2200"/>
                <a:gd name="T34" fmla="*/ 548 w 1121"/>
                <a:gd name="T35" fmla="*/ 688 h 2200"/>
                <a:gd name="T36" fmla="*/ 447 w 1121"/>
                <a:gd name="T37" fmla="*/ 592 h 2200"/>
                <a:gd name="T38" fmla="*/ 430 w 1121"/>
                <a:gd name="T39" fmla="*/ 512 h 2200"/>
                <a:gd name="T40" fmla="*/ 253 w 1121"/>
                <a:gd name="T41" fmla="*/ 424 h 2200"/>
                <a:gd name="T42" fmla="*/ 396 w 1121"/>
                <a:gd name="T43" fmla="*/ 440 h 2200"/>
                <a:gd name="T44" fmla="*/ 658 w 1121"/>
                <a:gd name="T45" fmla="*/ 416 h 2200"/>
                <a:gd name="T46" fmla="*/ 717 w 1121"/>
                <a:gd name="T47" fmla="*/ 288 h 2200"/>
                <a:gd name="T48" fmla="*/ 599 w 1121"/>
                <a:gd name="T49" fmla="*/ 192 h 2200"/>
                <a:gd name="T50" fmla="*/ 304 w 1121"/>
                <a:gd name="T51" fmla="*/ 128 h 2200"/>
                <a:gd name="T52" fmla="*/ 186 w 1121"/>
                <a:gd name="T53" fmla="*/ 96 h 2200"/>
                <a:gd name="T54" fmla="*/ 110 w 1121"/>
                <a:gd name="T55" fmla="*/ 112 h 2200"/>
                <a:gd name="T56" fmla="*/ 42 w 1121"/>
                <a:gd name="T57" fmla="*/ 176 h 2200"/>
                <a:gd name="T58" fmla="*/ 26 w 1121"/>
                <a:gd name="T59" fmla="*/ 336 h 2200"/>
                <a:gd name="T60" fmla="*/ 93 w 1121"/>
                <a:gd name="T61" fmla="*/ 448 h 2200"/>
                <a:gd name="T62" fmla="*/ 169 w 1121"/>
                <a:gd name="T63" fmla="*/ 656 h 2200"/>
                <a:gd name="T64" fmla="*/ 287 w 1121"/>
                <a:gd name="T65" fmla="*/ 808 h 2200"/>
                <a:gd name="T66" fmla="*/ 388 w 1121"/>
                <a:gd name="T67" fmla="*/ 944 h 2200"/>
                <a:gd name="T68" fmla="*/ 287 w 1121"/>
                <a:gd name="T69" fmla="*/ 1152 h 2200"/>
                <a:gd name="T70" fmla="*/ 304 w 1121"/>
                <a:gd name="T71" fmla="*/ 1264 h 2200"/>
                <a:gd name="T72" fmla="*/ 396 w 1121"/>
                <a:gd name="T73" fmla="*/ 1296 h 2200"/>
                <a:gd name="T74" fmla="*/ 346 w 1121"/>
                <a:gd name="T75" fmla="*/ 1312 h 2200"/>
                <a:gd name="T76" fmla="*/ 287 w 1121"/>
                <a:gd name="T77" fmla="*/ 1368 h 2200"/>
                <a:gd name="T78" fmla="*/ 287 w 1121"/>
                <a:gd name="T79" fmla="*/ 1408 h 2200"/>
                <a:gd name="T80" fmla="*/ 329 w 1121"/>
                <a:gd name="T81" fmla="*/ 1568 h 2200"/>
                <a:gd name="T82" fmla="*/ 354 w 1121"/>
                <a:gd name="T83" fmla="*/ 1680 h 2200"/>
                <a:gd name="T84" fmla="*/ 413 w 1121"/>
                <a:gd name="T85" fmla="*/ 1768 h 2200"/>
                <a:gd name="T86" fmla="*/ 481 w 1121"/>
                <a:gd name="T87" fmla="*/ 1776 h 2200"/>
                <a:gd name="T88" fmla="*/ 573 w 1121"/>
                <a:gd name="T89" fmla="*/ 1776 h 2200"/>
                <a:gd name="T90" fmla="*/ 649 w 1121"/>
                <a:gd name="T91" fmla="*/ 1840 h 2200"/>
                <a:gd name="T92" fmla="*/ 683 w 1121"/>
                <a:gd name="T93" fmla="*/ 1904 h 2200"/>
                <a:gd name="T94" fmla="*/ 767 w 1121"/>
                <a:gd name="T95" fmla="*/ 1960 h 2200"/>
                <a:gd name="T96" fmla="*/ 843 w 1121"/>
                <a:gd name="T97" fmla="*/ 2024 h 2200"/>
                <a:gd name="T98" fmla="*/ 767 w 1121"/>
                <a:gd name="T99" fmla="*/ 2072 h 2200"/>
                <a:gd name="T100" fmla="*/ 809 w 1121"/>
                <a:gd name="T101" fmla="*/ 2136 h 2200"/>
                <a:gd name="T102" fmla="*/ 877 w 1121"/>
                <a:gd name="T103" fmla="*/ 2128 h 2200"/>
                <a:gd name="T104" fmla="*/ 1011 w 1121"/>
                <a:gd name="T105" fmla="*/ 2112 h 2200"/>
                <a:gd name="T106" fmla="*/ 1054 w 1121"/>
                <a:gd name="T107" fmla="*/ 2192 h 2200"/>
                <a:gd name="T108" fmla="*/ 1113 w 1121"/>
                <a:gd name="T109" fmla="*/ 1360 h 2200"/>
                <a:gd name="T110" fmla="*/ 1014 w 1121"/>
                <a:gd name="T111" fmla="*/ 13 h 22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21" h="2200">
                  <a:moveTo>
                    <a:pt x="1014" y="13"/>
                  </a:moveTo>
                  <a:lnTo>
                    <a:pt x="1011" y="6"/>
                  </a:lnTo>
                  <a:lnTo>
                    <a:pt x="995" y="64"/>
                  </a:lnTo>
                  <a:lnTo>
                    <a:pt x="1011" y="112"/>
                  </a:lnTo>
                  <a:lnTo>
                    <a:pt x="1011" y="136"/>
                  </a:lnTo>
                  <a:lnTo>
                    <a:pt x="1003" y="160"/>
                  </a:lnTo>
                  <a:lnTo>
                    <a:pt x="961" y="184"/>
                  </a:lnTo>
                  <a:lnTo>
                    <a:pt x="936" y="184"/>
                  </a:lnTo>
                  <a:lnTo>
                    <a:pt x="919" y="168"/>
                  </a:lnTo>
                  <a:lnTo>
                    <a:pt x="902" y="160"/>
                  </a:lnTo>
                  <a:lnTo>
                    <a:pt x="893" y="168"/>
                  </a:lnTo>
                  <a:lnTo>
                    <a:pt x="877" y="168"/>
                  </a:lnTo>
                  <a:lnTo>
                    <a:pt x="877" y="144"/>
                  </a:lnTo>
                  <a:lnTo>
                    <a:pt x="877" y="112"/>
                  </a:lnTo>
                  <a:lnTo>
                    <a:pt x="893" y="88"/>
                  </a:lnTo>
                  <a:lnTo>
                    <a:pt x="902" y="64"/>
                  </a:lnTo>
                  <a:lnTo>
                    <a:pt x="893" y="48"/>
                  </a:lnTo>
                  <a:lnTo>
                    <a:pt x="851" y="16"/>
                  </a:lnTo>
                  <a:lnTo>
                    <a:pt x="801" y="24"/>
                  </a:lnTo>
                  <a:lnTo>
                    <a:pt x="750" y="40"/>
                  </a:lnTo>
                  <a:lnTo>
                    <a:pt x="700" y="48"/>
                  </a:lnTo>
                  <a:lnTo>
                    <a:pt x="742" y="64"/>
                  </a:lnTo>
                  <a:lnTo>
                    <a:pt x="784" y="88"/>
                  </a:lnTo>
                  <a:lnTo>
                    <a:pt x="809" y="176"/>
                  </a:lnTo>
                  <a:lnTo>
                    <a:pt x="818" y="200"/>
                  </a:lnTo>
                  <a:lnTo>
                    <a:pt x="843" y="200"/>
                  </a:lnTo>
                  <a:lnTo>
                    <a:pt x="877" y="224"/>
                  </a:lnTo>
                  <a:lnTo>
                    <a:pt x="902" y="264"/>
                  </a:lnTo>
                  <a:lnTo>
                    <a:pt x="910" y="312"/>
                  </a:lnTo>
                  <a:lnTo>
                    <a:pt x="851" y="304"/>
                  </a:lnTo>
                  <a:lnTo>
                    <a:pt x="801" y="312"/>
                  </a:lnTo>
                  <a:lnTo>
                    <a:pt x="784" y="320"/>
                  </a:lnTo>
                  <a:lnTo>
                    <a:pt x="784" y="328"/>
                  </a:lnTo>
                  <a:lnTo>
                    <a:pt x="776" y="360"/>
                  </a:lnTo>
                  <a:lnTo>
                    <a:pt x="750" y="400"/>
                  </a:lnTo>
                  <a:lnTo>
                    <a:pt x="725" y="448"/>
                  </a:lnTo>
                  <a:lnTo>
                    <a:pt x="717" y="480"/>
                  </a:lnTo>
                  <a:lnTo>
                    <a:pt x="733" y="496"/>
                  </a:lnTo>
                  <a:lnTo>
                    <a:pt x="818" y="560"/>
                  </a:lnTo>
                  <a:lnTo>
                    <a:pt x="750" y="584"/>
                  </a:lnTo>
                  <a:lnTo>
                    <a:pt x="666" y="584"/>
                  </a:lnTo>
                  <a:lnTo>
                    <a:pt x="599" y="568"/>
                  </a:lnTo>
                  <a:lnTo>
                    <a:pt x="582" y="584"/>
                  </a:lnTo>
                  <a:lnTo>
                    <a:pt x="573" y="608"/>
                  </a:lnTo>
                  <a:lnTo>
                    <a:pt x="607" y="640"/>
                  </a:lnTo>
                  <a:lnTo>
                    <a:pt x="658" y="648"/>
                  </a:lnTo>
                  <a:lnTo>
                    <a:pt x="683" y="648"/>
                  </a:lnTo>
                  <a:lnTo>
                    <a:pt x="700" y="664"/>
                  </a:lnTo>
                  <a:lnTo>
                    <a:pt x="700" y="680"/>
                  </a:lnTo>
                  <a:lnTo>
                    <a:pt x="683" y="704"/>
                  </a:lnTo>
                  <a:lnTo>
                    <a:pt x="674" y="712"/>
                  </a:lnTo>
                  <a:lnTo>
                    <a:pt x="649" y="712"/>
                  </a:lnTo>
                  <a:lnTo>
                    <a:pt x="599" y="696"/>
                  </a:lnTo>
                  <a:lnTo>
                    <a:pt x="548" y="688"/>
                  </a:lnTo>
                  <a:lnTo>
                    <a:pt x="523" y="680"/>
                  </a:lnTo>
                  <a:lnTo>
                    <a:pt x="506" y="664"/>
                  </a:lnTo>
                  <a:lnTo>
                    <a:pt x="447" y="592"/>
                  </a:lnTo>
                  <a:lnTo>
                    <a:pt x="438" y="552"/>
                  </a:lnTo>
                  <a:lnTo>
                    <a:pt x="438" y="536"/>
                  </a:lnTo>
                  <a:lnTo>
                    <a:pt x="430" y="512"/>
                  </a:lnTo>
                  <a:lnTo>
                    <a:pt x="380" y="496"/>
                  </a:lnTo>
                  <a:lnTo>
                    <a:pt x="337" y="480"/>
                  </a:lnTo>
                  <a:lnTo>
                    <a:pt x="253" y="424"/>
                  </a:lnTo>
                  <a:lnTo>
                    <a:pt x="287" y="424"/>
                  </a:lnTo>
                  <a:lnTo>
                    <a:pt x="321" y="440"/>
                  </a:lnTo>
                  <a:lnTo>
                    <a:pt x="396" y="440"/>
                  </a:lnTo>
                  <a:lnTo>
                    <a:pt x="565" y="448"/>
                  </a:lnTo>
                  <a:lnTo>
                    <a:pt x="624" y="432"/>
                  </a:lnTo>
                  <a:lnTo>
                    <a:pt x="658" y="416"/>
                  </a:lnTo>
                  <a:lnTo>
                    <a:pt x="683" y="384"/>
                  </a:lnTo>
                  <a:lnTo>
                    <a:pt x="708" y="320"/>
                  </a:lnTo>
                  <a:lnTo>
                    <a:pt x="717" y="288"/>
                  </a:lnTo>
                  <a:lnTo>
                    <a:pt x="708" y="256"/>
                  </a:lnTo>
                  <a:lnTo>
                    <a:pt x="666" y="208"/>
                  </a:lnTo>
                  <a:lnTo>
                    <a:pt x="599" y="192"/>
                  </a:lnTo>
                  <a:lnTo>
                    <a:pt x="447" y="152"/>
                  </a:lnTo>
                  <a:lnTo>
                    <a:pt x="371" y="128"/>
                  </a:lnTo>
                  <a:lnTo>
                    <a:pt x="304" y="128"/>
                  </a:lnTo>
                  <a:lnTo>
                    <a:pt x="152" y="128"/>
                  </a:lnTo>
                  <a:lnTo>
                    <a:pt x="177" y="104"/>
                  </a:lnTo>
                  <a:lnTo>
                    <a:pt x="186" y="96"/>
                  </a:lnTo>
                  <a:lnTo>
                    <a:pt x="169" y="88"/>
                  </a:lnTo>
                  <a:lnTo>
                    <a:pt x="127" y="80"/>
                  </a:lnTo>
                  <a:lnTo>
                    <a:pt x="110" y="112"/>
                  </a:lnTo>
                  <a:lnTo>
                    <a:pt x="76" y="120"/>
                  </a:lnTo>
                  <a:lnTo>
                    <a:pt x="76" y="144"/>
                  </a:lnTo>
                  <a:lnTo>
                    <a:pt x="42" y="176"/>
                  </a:lnTo>
                  <a:lnTo>
                    <a:pt x="9" y="224"/>
                  </a:lnTo>
                  <a:lnTo>
                    <a:pt x="0" y="272"/>
                  </a:lnTo>
                  <a:lnTo>
                    <a:pt x="26" y="336"/>
                  </a:lnTo>
                  <a:lnTo>
                    <a:pt x="68" y="352"/>
                  </a:lnTo>
                  <a:lnTo>
                    <a:pt x="110" y="392"/>
                  </a:lnTo>
                  <a:lnTo>
                    <a:pt x="93" y="448"/>
                  </a:lnTo>
                  <a:lnTo>
                    <a:pt x="144" y="544"/>
                  </a:lnTo>
                  <a:lnTo>
                    <a:pt x="211" y="608"/>
                  </a:lnTo>
                  <a:lnTo>
                    <a:pt x="169" y="656"/>
                  </a:lnTo>
                  <a:lnTo>
                    <a:pt x="177" y="712"/>
                  </a:lnTo>
                  <a:lnTo>
                    <a:pt x="245" y="752"/>
                  </a:lnTo>
                  <a:lnTo>
                    <a:pt x="287" y="808"/>
                  </a:lnTo>
                  <a:lnTo>
                    <a:pt x="270" y="856"/>
                  </a:lnTo>
                  <a:lnTo>
                    <a:pt x="337" y="896"/>
                  </a:lnTo>
                  <a:lnTo>
                    <a:pt x="388" y="944"/>
                  </a:lnTo>
                  <a:lnTo>
                    <a:pt x="380" y="1008"/>
                  </a:lnTo>
                  <a:lnTo>
                    <a:pt x="337" y="1080"/>
                  </a:lnTo>
                  <a:lnTo>
                    <a:pt x="287" y="1152"/>
                  </a:lnTo>
                  <a:lnTo>
                    <a:pt x="262" y="1248"/>
                  </a:lnTo>
                  <a:lnTo>
                    <a:pt x="278" y="1232"/>
                  </a:lnTo>
                  <a:lnTo>
                    <a:pt x="304" y="1264"/>
                  </a:lnTo>
                  <a:lnTo>
                    <a:pt x="346" y="1280"/>
                  </a:lnTo>
                  <a:lnTo>
                    <a:pt x="396" y="1288"/>
                  </a:lnTo>
                  <a:lnTo>
                    <a:pt x="396" y="1296"/>
                  </a:lnTo>
                  <a:lnTo>
                    <a:pt x="388" y="1304"/>
                  </a:lnTo>
                  <a:lnTo>
                    <a:pt x="363" y="1312"/>
                  </a:lnTo>
                  <a:lnTo>
                    <a:pt x="346" y="1312"/>
                  </a:lnTo>
                  <a:lnTo>
                    <a:pt x="337" y="1336"/>
                  </a:lnTo>
                  <a:lnTo>
                    <a:pt x="287" y="1344"/>
                  </a:lnTo>
                  <a:lnTo>
                    <a:pt x="287" y="1368"/>
                  </a:lnTo>
                  <a:lnTo>
                    <a:pt x="287" y="1392"/>
                  </a:lnTo>
                  <a:lnTo>
                    <a:pt x="278" y="1392"/>
                  </a:lnTo>
                  <a:lnTo>
                    <a:pt x="287" y="1408"/>
                  </a:lnTo>
                  <a:lnTo>
                    <a:pt x="287" y="1456"/>
                  </a:lnTo>
                  <a:lnTo>
                    <a:pt x="287" y="1520"/>
                  </a:lnTo>
                  <a:lnTo>
                    <a:pt x="329" y="1568"/>
                  </a:lnTo>
                  <a:lnTo>
                    <a:pt x="312" y="1632"/>
                  </a:lnTo>
                  <a:lnTo>
                    <a:pt x="346" y="1640"/>
                  </a:lnTo>
                  <a:lnTo>
                    <a:pt x="354" y="1680"/>
                  </a:lnTo>
                  <a:lnTo>
                    <a:pt x="388" y="1712"/>
                  </a:lnTo>
                  <a:lnTo>
                    <a:pt x="413" y="1776"/>
                  </a:lnTo>
                  <a:lnTo>
                    <a:pt x="413" y="1768"/>
                  </a:lnTo>
                  <a:lnTo>
                    <a:pt x="438" y="1768"/>
                  </a:lnTo>
                  <a:lnTo>
                    <a:pt x="464" y="1784"/>
                  </a:lnTo>
                  <a:lnTo>
                    <a:pt x="481" y="1776"/>
                  </a:lnTo>
                  <a:lnTo>
                    <a:pt x="514" y="1784"/>
                  </a:lnTo>
                  <a:lnTo>
                    <a:pt x="531" y="1800"/>
                  </a:lnTo>
                  <a:lnTo>
                    <a:pt x="573" y="1776"/>
                  </a:lnTo>
                  <a:lnTo>
                    <a:pt x="607" y="1784"/>
                  </a:lnTo>
                  <a:lnTo>
                    <a:pt x="641" y="1808"/>
                  </a:lnTo>
                  <a:lnTo>
                    <a:pt x="649" y="1840"/>
                  </a:lnTo>
                  <a:lnTo>
                    <a:pt x="649" y="1872"/>
                  </a:lnTo>
                  <a:lnTo>
                    <a:pt x="683" y="1888"/>
                  </a:lnTo>
                  <a:lnTo>
                    <a:pt x="683" y="1904"/>
                  </a:lnTo>
                  <a:lnTo>
                    <a:pt x="717" y="1928"/>
                  </a:lnTo>
                  <a:lnTo>
                    <a:pt x="759" y="1936"/>
                  </a:lnTo>
                  <a:lnTo>
                    <a:pt x="767" y="1960"/>
                  </a:lnTo>
                  <a:lnTo>
                    <a:pt x="835" y="1976"/>
                  </a:lnTo>
                  <a:lnTo>
                    <a:pt x="860" y="2000"/>
                  </a:lnTo>
                  <a:lnTo>
                    <a:pt x="843" y="2024"/>
                  </a:lnTo>
                  <a:lnTo>
                    <a:pt x="826" y="2040"/>
                  </a:lnTo>
                  <a:lnTo>
                    <a:pt x="776" y="2048"/>
                  </a:lnTo>
                  <a:lnTo>
                    <a:pt x="767" y="2072"/>
                  </a:lnTo>
                  <a:lnTo>
                    <a:pt x="792" y="2088"/>
                  </a:lnTo>
                  <a:lnTo>
                    <a:pt x="792" y="2112"/>
                  </a:lnTo>
                  <a:lnTo>
                    <a:pt x="809" y="2136"/>
                  </a:lnTo>
                  <a:lnTo>
                    <a:pt x="835" y="2168"/>
                  </a:lnTo>
                  <a:lnTo>
                    <a:pt x="868" y="2168"/>
                  </a:lnTo>
                  <a:lnTo>
                    <a:pt x="877" y="2128"/>
                  </a:lnTo>
                  <a:lnTo>
                    <a:pt x="910" y="2128"/>
                  </a:lnTo>
                  <a:lnTo>
                    <a:pt x="969" y="2096"/>
                  </a:lnTo>
                  <a:lnTo>
                    <a:pt x="1011" y="2112"/>
                  </a:lnTo>
                  <a:lnTo>
                    <a:pt x="1054" y="2136"/>
                  </a:lnTo>
                  <a:lnTo>
                    <a:pt x="1037" y="2152"/>
                  </a:lnTo>
                  <a:lnTo>
                    <a:pt x="1054" y="2192"/>
                  </a:lnTo>
                  <a:lnTo>
                    <a:pt x="1079" y="2200"/>
                  </a:lnTo>
                  <a:lnTo>
                    <a:pt x="1113" y="2200"/>
                  </a:lnTo>
                  <a:lnTo>
                    <a:pt x="1113" y="1360"/>
                  </a:lnTo>
                  <a:lnTo>
                    <a:pt x="1121" y="0"/>
                  </a:lnTo>
                  <a:lnTo>
                    <a:pt x="1116" y="8"/>
                  </a:lnTo>
                  <a:lnTo>
                    <a:pt x="1014" y="13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7" name="Freeform 98"/>
            <p:cNvSpPr>
              <a:spLocks/>
            </p:cNvSpPr>
            <p:nvPr/>
          </p:nvSpPr>
          <p:spPr bwMode="auto">
            <a:xfrm>
              <a:off x="4679" y="1384"/>
              <a:ext cx="337" cy="248"/>
            </a:xfrm>
            <a:custGeom>
              <a:avLst/>
              <a:gdLst>
                <a:gd name="T0" fmla="*/ 295 w 337"/>
                <a:gd name="T1" fmla="*/ 128 h 248"/>
                <a:gd name="T2" fmla="*/ 295 w 337"/>
                <a:gd name="T3" fmla="*/ 64 h 248"/>
                <a:gd name="T4" fmla="*/ 295 w 337"/>
                <a:gd name="T5" fmla="*/ 16 h 248"/>
                <a:gd name="T6" fmla="*/ 286 w 337"/>
                <a:gd name="T7" fmla="*/ 0 h 248"/>
                <a:gd name="T8" fmla="*/ 236 w 337"/>
                <a:gd name="T9" fmla="*/ 8 h 248"/>
                <a:gd name="T10" fmla="*/ 126 w 337"/>
                <a:gd name="T11" fmla="*/ 16 h 248"/>
                <a:gd name="T12" fmla="*/ 67 w 337"/>
                <a:gd name="T13" fmla="*/ 40 h 248"/>
                <a:gd name="T14" fmla="*/ 25 w 337"/>
                <a:gd name="T15" fmla="*/ 64 h 248"/>
                <a:gd name="T16" fmla="*/ 8 w 337"/>
                <a:gd name="T17" fmla="*/ 88 h 248"/>
                <a:gd name="T18" fmla="*/ 0 w 337"/>
                <a:gd name="T19" fmla="*/ 112 h 248"/>
                <a:gd name="T20" fmla="*/ 25 w 337"/>
                <a:gd name="T21" fmla="*/ 128 h 248"/>
                <a:gd name="T22" fmla="*/ 17 w 337"/>
                <a:gd name="T23" fmla="*/ 152 h 248"/>
                <a:gd name="T24" fmla="*/ 25 w 337"/>
                <a:gd name="T25" fmla="*/ 176 h 248"/>
                <a:gd name="T26" fmla="*/ 42 w 337"/>
                <a:gd name="T27" fmla="*/ 184 h 248"/>
                <a:gd name="T28" fmla="*/ 67 w 337"/>
                <a:gd name="T29" fmla="*/ 184 h 248"/>
                <a:gd name="T30" fmla="*/ 93 w 337"/>
                <a:gd name="T31" fmla="*/ 176 h 248"/>
                <a:gd name="T32" fmla="*/ 101 w 337"/>
                <a:gd name="T33" fmla="*/ 240 h 248"/>
                <a:gd name="T34" fmla="*/ 152 w 337"/>
                <a:gd name="T35" fmla="*/ 208 h 248"/>
                <a:gd name="T36" fmla="*/ 194 w 337"/>
                <a:gd name="T37" fmla="*/ 208 h 248"/>
                <a:gd name="T38" fmla="*/ 261 w 337"/>
                <a:gd name="T39" fmla="*/ 248 h 248"/>
                <a:gd name="T40" fmla="*/ 303 w 337"/>
                <a:gd name="T41" fmla="*/ 240 h 248"/>
                <a:gd name="T42" fmla="*/ 320 w 337"/>
                <a:gd name="T43" fmla="*/ 240 h 248"/>
                <a:gd name="T44" fmla="*/ 337 w 337"/>
                <a:gd name="T45" fmla="*/ 176 h 248"/>
                <a:gd name="T46" fmla="*/ 295 w 337"/>
                <a:gd name="T47" fmla="*/ 128 h 2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37" h="248">
                  <a:moveTo>
                    <a:pt x="295" y="128"/>
                  </a:moveTo>
                  <a:lnTo>
                    <a:pt x="295" y="64"/>
                  </a:lnTo>
                  <a:lnTo>
                    <a:pt x="295" y="16"/>
                  </a:lnTo>
                  <a:lnTo>
                    <a:pt x="286" y="0"/>
                  </a:lnTo>
                  <a:lnTo>
                    <a:pt x="236" y="8"/>
                  </a:lnTo>
                  <a:lnTo>
                    <a:pt x="126" y="16"/>
                  </a:lnTo>
                  <a:lnTo>
                    <a:pt x="67" y="40"/>
                  </a:lnTo>
                  <a:lnTo>
                    <a:pt x="25" y="64"/>
                  </a:lnTo>
                  <a:lnTo>
                    <a:pt x="8" y="88"/>
                  </a:lnTo>
                  <a:lnTo>
                    <a:pt x="0" y="112"/>
                  </a:lnTo>
                  <a:lnTo>
                    <a:pt x="25" y="128"/>
                  </a:lnTo>
                  <a:lnTo>
                    <a:pt x="17" y="152"/>
                  </a:lnTo>
                  <a:lnTo>
                    <a:pt x="25" y="176"/>
                  </a:lnTo>
                  <a:lnTo>
                    <a:pt x="42" y="184"/>
                  </a:lnTo>
                  <a:lnTo>
                    <a:pt x="67" y="184"/>
                  </a:lnTo>
                  <a:lnTo>
                    <a:pt x="93" y="176"/>
                  </a:lnTo>
                  <a:lnTo>
                    <a:pt x="101" y="240"/>
                  </a:lnTo>
                  <a:lnTo>
                    <a:pt x="152" y="208"/>
                  </a:lnTo>
                  <a:lnTo>
                    <a:pt x="194" y="208"/>
                  </a:lnTo>
                  <a:lnTo>
                    <a:pt x="261" y="248"/>
                  </a:lnTo>
                  <a:lnTo>
                    <a:pt x="303" y="240"/>
                  </a:lnTo>
                  <a:lnTo>
                    <a:pt x="320" y="240"/>
                  </a:lnTo>
                  <a:lnTo>
                    <a:pt x="337" y="176"/>
                  </a:lnTo>
                  <a:lnTo>
                    <a:pt x="295" y="12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8" name="Freeform 99"/>
            <p:cNvSpPr>
              <a:spLocks/>
            </p:cNvSpPr>
            <p:nvPr/>
          </p:nvSpPr>
          <p:spPr bwMode="auto">
            <a:xfrm>
              <a:off x="4687" y="2"/>
              <a:ext cx="1115" cy="2190"/>
            </a:xfrm>
            <a:custGeom>
              <a:avLst/>
              <a:gdLst>
                <a:gd name="T0" fmla="*/ 1011 w 1115"/>
                <a:gd name="T1" fmla="*/ 102 h 2190"/>
                <a:gd name="T2" fmla="*/ 961 w 1115"/>
                <a:gd name="T3" fmla="*/ 174 h 2190"/>
                <a:gd name="T4" fmla="*/ 902 w 1115"/>
                <a:gd name="T5" fmla="*/ 150 h 2190"/>
                <a:gd name="T6" fmla="*/ 877 w 1115"/>
                <a:gd name="T7" fmla="*/ 134 h 2190"/>
                <a:gd name="T8" fmla="*/ 902 w 1115"/>
                <a:gd name="T9" fmla="*/ 54 h 2190"/>
                <a:gd name="T10" fmla="*/ 801 w 1115"/>
                <a:gd name="T11" fmla="*/ 14 h 2190"/>
                <a:gd name="T12" fmla="*/ 742 w 1115"/>
                <a:gd name="T13" fmla="*/ 54 h 2190"/>
                <a:gd name="T14" fmla="*/ 818 w 1115"/>
                <a:gd name="T15" fmla="*/ 190 h 2190"/>
                <a:gd name="T16" fmla="*/ 902 w 1115"/>
                <a:gd name="T17" fmla="*/ 254 h 2190"/>
                <a:gd name="T18" fmla="*/ 801 w 1115"/>
                <a:gd name="T19" fmla="*/ 302 h 2190"/>
                <a:gd name="T20" fmla="*/ 776 w 1115"/>
                <a:gd name="T21" fmla="*/ 350 h 2190"/>
                <a:gd name="T22" fmla="*/ 717 w 1115"/>
                <a:gd name="T23" fmla="*/ 470 h 2190"/>
                <a:gd name="T24" fmla="*/ 750 w 1115"/>
                <a:gd name="T25" fmla="*/ 574 h 2190"/>
                <a:gd name="T26" fmla="*/ 582 w 1115"/>
                <a:gd name="T27" fmla="*/ 574 h 2190"/>
                <a:gd name="T28" fmla="*/ 658 w 1115"/>
                <a:gd name="T29" fmla="*/ 638 h 2190"/>
                <a:gd name="T30" fmla="*/ 700 w 1115"/>
                <a:gd name="T31" fmla="*/ 670 h 2190"/>
                <a:gd name="T32" fmla="*/ 649 w 1115"/>
                <a:gd name="T33" fmla="*/ 702 h 2190"/>
                <a:gd name="T34" fmla="*/ 523 w 1115"/>
                <a:gd name="T35" fmla="*/ 670 h 2190"/>
                <a:gd name="T36" fmla="*/ 438 w 1115"/>
                <a:gd name="T37" fmla="*/ 542 h 2190"/>
                <a:gd name="T38" fmla="*/ 380 w 1115"/>
                <a:gd name="T39" fmla="*/ 486 h 2190"/>
                <a:gd name="T40" fmla="*/ 287 w 1115"/>
                <a:gd name="T41" fmla="*/ 414 h 2190"/>
                <a:gd name="T42" fmla="*/ 565 w 1115"/>
                <a:gd name="T43" fmla="*/ 438 h 2190"/>
                <a:gd name="T44" fmla="*/ 683 w 1115"/>
                <a:gd name="T45" fmla="*/ 374 h 2190"/>
                <a:gd name="T46" fmla="*/ 708 w 1115"/>
                <a:gd name="T47" fmla="*/ 246 h 2190"/>
                <a:gd name="T48" fmla="*/ 447 w 1115"/>
                <a:gd name="T49" fmla="*/ 142 h 2190"/>
                <a:gd name="T50" fmla="*/ 152 w 1115"/>
                <a:gd name="T51" fmla="*/ 118 h 2190"/>
                <a:gd name="T52" fmla="*/ 169 w 1115"/>
                <a:gd name="T53" fmla="*/ 78 h 2190"/>
                <a:gd name="T54" fmla="*/ 76 w 1115"/>
                <a:gd name="T55" fmla="*/ 110 h 2190"/>
                <a:gd name="T56" fmla="*/ 9 w 1115"/>
                <a:gd name="T57" fmla="*/ 214 h 2190"/>
                <a:gd name="T58" fmla="*/ 68 w 1115"/>
                <a:gd name="T59" fmla="*/ 342 h 2190"/>
                <a:gd name="T60" fmla="*/ 144 w 1115"/>
                <a:gd name="T61" fmla="*/ 534 h 2190"/>
                <a:gd name="T62" fmla="*/ 177 w 1115"/>
                <a:gd name="T63" fmla="*/ 702 h 2190"/>
                <a:gd name="T64" fmla="*/ 270 w 1115"/>
                <a:gd name="T65" fmla="*/ 846 h 2190"/>
                <a:gd name="T66" fmla="*/ 380 w 1115"/>
                <a:gd name="T67" fmla="*/ 998 h 2190"/>
                <a:gd name="T68" fmla="*/ 262 w 1115"/>
                <a:gd name="T69" fmla="*/ 1238 h 2190"/>
                <a:gd name="T70" fmla="*/ 346 w 1115"/>
                <a:gd name="T71" fmla="*/ 1270 h 2190"/>
                <a:gd name="T72" fmla="*/ 388 w 1115"/>
                <a:gd name="T73" fmla="*/ 1294 h 2190"/>
                <a:gd name="T74" fmla="*/ 337 w 1115"/>
                <a:gd name="T75" fmla="*/ 1326 h 2190"/>
                <a:gd name="T76" fmla="*/ 287 w 1115"/>
                <a:gd name="T77" fmla="*/ 1382 h 2190"/>
                <a:gd name="T78" fmla="*/ 287 w 1115"/>
                <a:gd name="T79" fmla="*/ 1446 h 2190"/>
                <a:gd name="T80" fmla="*/ 312 w 1115"/>
                <a:gd name="T81" fmla="*/ 1622 h 2190"/>
                <a:gd name="T82" fmla="*/ 388 w 1115"/>
                <a:gd name="T83" fmla="*/ 1702 h 2190"/>
                <a:gd name="T84" fmla="*/ 438 w 1115"/>
                <a:gd name="T85" fmla="*/ 1758 h 2190"/>
                <a:gd name="T86" fmla="*/ 514 w 1115"/>
                <a:gd name="T87" fmla="*/ 1774 h 2190"/>
                <a:gd name="T88" fmla="*/ 607 w 1115"/>
                <a:gd name="T89" fmla="*/ 1774 h 2190"/>
                <a:gd name="T90" fmla="*/ 649 w 1115"/>
                <a:gd name="T91" fmla="*/ 1862 h 2190"/>
                <a:gd name="T92" fmla="*/ 717 w 1115"/>
                <a:gd name="T93" fmla="*/ 1918 h 2190"/>
                <a:gd name="T94" fmla="*/ 835 w 1115"/>
                <a:gd name="T95" fmla="*/ 1966 h 2190"/>
                <a:gd name="T96" fmla="*/ 826 w 1115"/>
                <a:gd name="T97" fmla="*/ 2030 h 2190"/>
                <a:gd name="T98" fmla="*/ 792 w 1115"/>
                <a:gd name="T99" fmla="*/ 2078 h 2190"/>
                <a:gd name="T100" fmla="*/ 835 w 1115"/>
                <a:gd name="T101" fmla="*/ 2158 h 2190"/>
                <a:gd name="T102" fmla="*/ 877 w 1115"/>
                <a:gd name="T103" fmla="*/ 2118 h 2190"/>
                <a:gd name="T104" fmla="*/ 1011 w 1115"/>
                <a:gd name="T105" fmla="*/ 2102 h 2190"/>
                <a:gd name="T106" fmla="*/ 1054 w 1115"/>
                <a:gd name="T107" fmla="*/ 2182 h 2190"/>
                <a:gd name="T108" fmla="*/ 1115 w 1115"/>
                <a:gd name="T109" fmla="*/ 0 h 21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15" h="2190">
                  <a:moveTo>
                    <a:pt x="1011" y="0"/>
                  </a:moveTo>
                  <a:lnTo>
                    <a:pt x="995" y="54"/>
                  </a:lnTo>
                  <a:lnTo>
                    <a:pt x="1011" y="102"/>
                  </a:lnTo>
                  <a:lnTo>
                    <a:pt x="1011" y="126"/>
                  </a:lnTo>
                  <a:lnTo>
                    <a:pt x="1003" y="150"/>
                  </a:lnTo>
                  <a:lnTo>
                    <a:pt x="961" y="174"/>
                  </a:lnTo>
                  <a:lnTo>
                    <a:pt x="936" y="174"/>
                  </a:lnTo>
                  <a:lnTo>
                    <a:pt x="919" y="158"/>
                  </a:lnTo>
                  <a:lnTo>
                    <a:pt x="902" y="150"/>
                  </a:lnTo>
                  <a:lnTo>
                    <a:pt x="893" y="158"/>
                  </a:lnTo>
                  <a:lnTo>
                    <a:pt x="877" y="158"/>
                  </a:lnTo>
                  <a:lnTo>
                    <a:pt x="877" y="134"/>
                  </a:lnTo>
                  <a:lnTo>
                    <a:pt x="877" y="102"/>
                  </a:lnTo>
                  <a:lnTo>
                    <a:pt x="893" y="78"/>
                  </a:lnTo>
                  <a:lnTo>
                    <a:pt x="902" y="54"/>
                  </a:lnTo>
                  <a:lnTo>
                    <a:pt x="893" y="38"/>
                  </a:lnTo>
                  <a:lnTo>
                    <a:pt x="851" y="6"/>
                  </a:lnTo>
                  <a:lnTo>
                    <a:pt x="801" y="14"/>
                  </a:lnTo>
                  <a:lnTo>
                    <a:pt x="750" y="30"/>
                  </a:lnTo>
                  <a:lnTo>
                    <a:pt x="700" y="38"/>
                  </a:lnTo>
                  <a:lnTo>
                    <a:pt x="742" y="54"/>
                  </a:lnTo>
                  <a:lnTo>
                    <a:pt x="784" y="78"/>
                  </a:lnTo>
                  <a:lnTo>
                    <a:pt x="809" y="166"/>
                  </a:lnTo>
                  <a:lnTo>
                    <a:pt x="818" y="190"/>
                  </a:lnTo>
                  <a:lnTo>
                    <a:pt x="843" y="190"/>
                  </a:lnTo>
                  <a:lnTo>
                    <a:pt x="877" y="214"/>
                  </a:lnTo>
                  <a:lnTo>
                    <a:pt x="902" y="254"/>
                  </a:lnTo>
                  <a:lnTo>
                    <a:pt x="910" y="302"/>
                  </a:lnTo>
                  <a:lnTo>
                    <a:pt x="851" y="294"/>
                  </a:lnTo>
                  <a:lnTo>
                    <a:pt x="801" y="302"/>
                  </a:lnTo>
                  <a:lnTo>
                    <a:pt x="784" y="310"/>
                  </a:lnTo>
                  <a:lnTo>
                    <a:pt x="784" y="318"/>
                  </a:lnTo>
                  <a:lnTo>
                    <a:pt x="776" y="350"/>
                  </a:lnTo>
                  <a:lnTo>
                    <a:pt x="750" y="390"/>
                  </a:lnTo>
                  <a:lnTo>
                    <a:pt x="725" y="438"/>
                  </a:lnTo>
                  <a:lnTo>
                    <a:pt x="717" y="470"/>
                  </a:lnTo>
                  <a:lnTo>
                    <a:pt x="733" y="486"/>
                  </a:lnTo>
                  <a:lnTo>
                    <a:pt x="818" y="550"/>
                  </a:lnTo>
                  <a:lnTo>
                    <a:pt x="750" y="574"/>
                  </a:lnTo>
                  <a:lnTo>
                    <a:pt x="666" y="574"/>
                  </a:lnTo>
                  <a:lnTo>
                    <a:pt x="599" y="558"/>
                  </a:lnTo>
                  <a:lnTo>
                    <a:pt x="582" y="574"/>
                  </a:lnTo>
                  <a:lnTo>
                    <a:pt x="573" y="598"/>
                  </a:lnTo>
                  <a:lnTo>
                    <a:pt x="607" y="630"/>
                  </a:lnTo>
                  <a:lnTo>
                    <a:pt x="658" y="638"/>
                  </a:lnTo>
                  <a:lnTo>
                    <a:pt x="683" y="638"/>
                  </a:lnTo>
                  <a:lnTo>
                    <a:pt x="700" y="654"/>
                  </a:lnTo>
                  <a:lnTo>
                    <a:pt x="700" y="670"/>
                  </a:lnTo>
                  <a:lnTo>
                    <a:pt x="683" y="694"/>
                  </a:lnTo>
                  <a:lnTo>
                    <a:pt x="674" y="702"/>
                  </a:lnTo>
                  <a:lnTo>
                    <a:pt x="649" y="702"/>
                  </a:lnTo>
                  <a:lnTo>
                    <a:pt x="599" y="686"/>
                  </a:lnTo>
                  <a:lnTo>
                    <a:pt x="548" y="678"/>
                  </a:lnTo>
                  <a:lnTo>
                    <a:pt x="523" y="670"/>
                  </a:lnTo>
                  <a:lnTo>
                    <a:pt x="506" y="654"/>
                  </a:lnTo>
                  <a:lnTo>
                    <a:pt x="447" y="582"/>
                  </a:lnTo>
                  <a:lnTo>
                    <a:pt x="438" y="542"/>
                  </a:lnTo>
                  <a:lnTo>
                    <a:pt x="438" y="526"/>
                  </a:lnTo>
                  <a:lnTo>
                    <a:pt x="430" y="502"/>
                  </a:lnTo>
                  <a:lnTo>
                    <a:pt x="380" y="486"/>
                  </a:lnTo>
                  <a:lnTo>
                    <a:pt x="337" y="470"/>
                  </a:lnTo>
                  <a:lnTo>
                    <a:pt x="253" y="414"/>
                  </a:lnTo>
                  <a:lnTo>
                    <a:pt x="287" y="414"/>
                  </a:lnTo>
                  <a:lnTo>
                    <a:pt x="321" y="430"/>
                  </a:lnTo>
                  <a:lnTo>
                    <a:pt x="396" y="430"/>
                  </a:lnTo>
                  <a:lnTo>
                    <a:pt x="565" y="438"/>
                  </a:lnTo>
                  <a:lnTo>
                    <a:pt x="624" y="422"/>
                  </a:lnTo>
                  <a:lnTo>
                    <a:pt x="658" y="406"/>
                  </a:lnTo>
                  <a:lnTo>
                    <a:pt x="683" y="374"/>
                  </a:lnTo>
                  <a:lnTo>
                    <a:pt x="708" y="310"/>
                  </a:lnTo>
                  <a:lnTo>
                    <a:pt x="717" y="278"/>
                  </a:lnTo>
                  <a:lnTo>
                    <a:pt x="708" y="246"/>
                  </a:lnTo>
                  <a:lnTo>
                    <a:pt x="666" y="198"/>
                  </a:lnTo>
                  <a:lnTo>
                    <a:pt x="599" y="182"/>
                  </a:lnTo>
                  <a:lnTo>
                    <a:pt x="447" y="142"/>
                  </a:lnTo>
                  <a:lnTo>
                    <a:pt x="371" y="118"/>
                  </a:lnTo>
                  <a:lnTo>
                    <a:pt x="304" y="118"/>
                  </a:lnTo>
                  <a:lnTo>
                    <a:pt x="152" y="118"/>
                  </a:lnTo>
                  <a:lnTo>
                    <a:pt x="177" y="94"/>
                  </a:lnTo>
                  <a:lnTo>
                    <a:pt x="186" y="86"/>
                  </a:lnTo>
                  <a:lnTo>
                    <a:pt x="169" y="78"/>
                  </a:lnTo>
                  <a:lnTo>
                    <a:pt x="127" y="70"/>
                  </a:lnTo>
                  <a:lnTo>
                    <a:pt x="110" y="102"/>
                  </a:lnTo>
                  <a:lnTo>
                    <a:pt x="76" y="110"/>
                  </a:lnTo>
                  <a:lnTo>
                    <a:pt x="76" y="134"/>
                  </a:lnTo>
                  <a:lnTo>
                    <a:pt x="42" y="166"/>
                  </a:lnTo>
                  <a:lnTo>
                    <a:pt x="9" y="214"/>
                  </a:lnTo>
                  <a:lnTo>
                    <a:pt x="0" y="262"/>
                  </a:lnTo>
                  <a:lnTo>
                    <a:pt x="26" y="326"/>
                  </a:lnTo>
                  <a:lnTo>
                    <a:pt x="68" y="342"/>
                  </a:lnTo>
                  <a:lnTo>
                    <a:pt x="110" y="382"/>
                  </a:lnTo>
                  <a:lnTo>
                    <a:pt x="93" y="438"/>
                  </a:lnTo>
                  <a:lnTo>
                    <a:pt x="144" y="534"/>
                  </a:lnTo>
                  <a:lnTo>
                    <a:pt x="211" y="598"/>
                  </a:lnTo>
                  <a:lnTo>
                    <a:pt x="169" y="646"/>
                  </a:lnTo>
                  <a:lnTo>
                    <a:pt x="177" y="702"/>
                  </a:lnTo>
                  <a:lnTo>
                    <a:pt x="245" y="742"/>
                  </a:lnTo>
                  <a:lnTo>
                    <a:pt x="287" y="798"/>
                  </a:lnTo>
                  <a:lnTo>
                    <a:pt x="270" y="846"/>
                  </a:lnTo>
                  <a:lnTo>
                    <a:pt x="337" y="886"/>
                  </a:lnTo>
                  <a:lnTo>
                    <a:pt x="388" y="934"/>
                  </a:lnTo>
                  <a:lnTo>
                    <a:pt x="380" y="998"/>
                  </a:lnTo>
                  <a:lnTo>
                    <a:pt x="337" y="1070"/>
                  </a:lnTo>
                  <a:lnTo>
                    <a:pt x="287" y="1142"/>
                  </a:lnTo>
                  <a:lnTo>
                    <a:pt x="262" y="1238"/>
                  </a:lnTo>
                  <a:lnTo>
                    <a:pt x="278" y="1222"/>
                  </a:lnTo>
                  <a:lnTo>
                    <a:pt x="304" y="1254"/>
                  </a:lnTo>
                  <a:lnTo>
                    <a:pt x="346" y="1270"/>
                  </a:lnTo>
                  <a:lnTo>
                    <a:pt x="396" y="1278"/>
                  </a:lnTo>
                  <a:lnTo>
                    <a:pt x="396" y="1286"/>
                  </a:lnTo>
                  <a:lnTo>
                    <a:pt x="388" y="1294"/>
                  </a:lnTo>
                  <a:lnTo>
                    <a:pt x="363" y="1302"/>
                  </a:lnTo>
                  <a:lnTo>
                    <a:pt x="346" y="1302"/>
                  </a:lnTo>
                  <a:lnTo>
                    <a:pt x="337" y="1326"/>
                  </a:lnTo>
                  <a:lnTo>
                    <a:pt x="287" y="1334"/>
                  </a:lnTo>
                  <a:lnTo>
                    <a:pt x="287" y="1358"/>
                  </a:lnTo>
                  <a:lnTo>
                    <a:pt x="287" y="1382"/>
                  </a:lnTo>
                  <a:lnTo>
                    <a:pt x="278" y="1382"/>
                  </a:lnTo>
                  <a:lnTo>
                    <a:pt x="287" y="1398"/>
                  </a:lnTo>
                  <a:lnTo>
                    <a:pt x="287" y="1446"/>
                  </a:lnTo>
                  <a:lnTo>
                    <a:pt x="287" y="1510"/>
                  </a:lnTo>
                  <a:lnTo>
                    <a:pt x="329" y="1558"/>
                  </a:lnTo>
                  <a:lnTo>
                    <a:pt x="312" y="1622"/>
                  </a:lnTo>
                  <a:lnTo>
                    <a:pt x="346" y="1630"/>
                  </a:lnTo>
                  <a:lnTo>
                    <a:pt x="354" y="1670"/>
                  </a:lnTo>
                  <a:lnTo>
                    <a:pt x="388" y="1702"/>
                  </a:lnTo>
                  <a:lnTo>
                    <a:pt x="413" y="1766"/>
                  </a:lnTo>
                  <a:lnTo>
                    <a:pt x="413" y="1758"/>
                  </a:lnTo>
                  <a:lnTo>
                    <a:pt x="438" y="1758"/>
                  </a:lnTo>
                  <a:lnTo>
                    <a:pt x="464" y="1774"/>
                  </a:lnTo>
                  <a:lnTo>
                    <a:pt x="481" y="1766"/>
                  </a:lnTo>
                  <a:lnTo>
                    <a:pt x="514" y="1774"/>
                  </a:lnTo>
                  <a:lnTo>
                    <a:pt x="531" y="1790"/>
                  </a:lnTo>
                  <a:lnTo>
                    <a:pt x="573" y="1766"/>
                  </a:lnTo>
                  <a:lnTo>
                    <a:pt x="607" y="1774"/>
                  </a:lnTo>
                  <a:lnTo>
                    <a:pt x="641" y="1798"/>
                  </a:lnTo>
                  <a:lnTo>
                    <a:pt x="649" y="1830"/>
                  </a:lnTo>
                  <a:lnTo>
                    <a:pt x="649" y="1862"/>
                  </a:lnTo>
                  <a:lnTo>
                    <a:pt x="683" y="1878"/>
                  </a:lnTo>
                  <a:lnTo>
                    <a:pt x="683" y="1894"/>
                  </a:lnTo>
                  <a:lnTo>
                    <a:pt x="717" y="1918"/>
                  </a:lnTo>
                  <a:lnTo>
                    <a:pt x="759" y="1926"/>
                  </a:lnTo>
                  <a:lnTo>
                    <a:pt x="767" y="1950"/>
                  </a:lnTo>
                  <a:lnTo>
                    <a:pt x="835" y="1966"/>
                  </a:lnTo>
                  <a:lnTo>
                    <a:pt x="860" y="1990"/>
                  </a:lnTo>
                  <a:lnTo>
                    <a:pt x="843" y="2014"/>
                  </a:lnTo>
                  <a:lnTo>
                    <a:pt x="826" y="2030"/>
                  </a:lnTo>
                  <a:lnTo>
                    <a:pt x="776" y="2038"/>
                  </a:lnTo>
                  <a:lnTo>
                    <a:pt x="767" y="2062"/>
                  </a:lnTo>
                  <a:lnTo>
                    <a:pt x="792" y="2078"/>
                  </a:lnTo>
                  <a:lnTo>
                    <a:pt x="792" y="2102"/>
                  </a:lnTo>
                  <a:lnTo>
                    <a:pt x="809" y="2126"/>
                  </a:lnTo>
                  <a:lnTo>
                    <a:pt x="835" y="2158"/>
                  </a:lnTo>
                  <a:lnTo>
                    <a:pt x="868" y="2158"/>
                  </a:lnTo>
                  <a:lnTo>
                    <a:pt x="877" y="2118"/>
                  </a:lnTo>
                  <a:lnTo>
                    <a:pt x="910" y="2118"/>
                  </a:lnTo>
                  <a:lnTo>
                    <a:pt x="969" y="2086"/>
                  </a:lnTo>
                  <a:lnTo>
                    <a:pt x="1011" y="2102"/>
                  </a:lnTo>
                  <a:lnTo>
                    <a:pt x="1054" y="2126"/>
                  </a:lnTo>
                  <a:lnTo>
                    <a:pt x="1037" y="2142"/>
                  </a:lnTo>
                  <a:lnTo>
                    <a:pt x="1054" y="2182"/>
                  </a:lnTo>
                  <a:lnTo>
                    <a:pt x="1079" y="2190"/>
                  </a:lnTo>
                  <a:lnTo>
                    <a:pt x="1113" y="2190"/>
                  </a:lnTo>
                  <a:lnTo>
                    <a:pt x="1115" y="0"/>
                  </a:lnTo>
                  <a:lnTo>
                    <a:pt x="101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79" name="Freeform 100"/>
            <p:cNvSpPr>
              <a:spLocks/>
            </p:cNvSpPr>
            <p:nvPr/>
          </p:nvSpPr>
          <p:spPr bwMode="auto">
            <a:xfrm>
              <a:off x="4274" y="136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80" name="Freeform 101"/>
            <p:cNvSpPr>
              <a:spLocks/>
            </p:cNvSpPr>
            <p:nvPr/>
          </p:nvSpPr>
          <p:spPr bwMode="auto">
            <a:xfrm>
              <a:off x="3845" y="312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81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82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83" name="Freeform 104"/>
            <p:cNvSpPr>
              <a:spLocks/>
            </p:cNvSpPr>
            <p:nvPr/>
          </p:nvSpPr>
          <p:spPr bwMode="auto">
            <a:xfrm>
              <a:off x="3423" y="0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solidFill>
              <a:srgbClr val="00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  <p:sp>
          <p:nvSpPr>
            <p:cNvPr id="11384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charset="0"/>
                <a:ea typeface="ＭＳ Ｐゴシック" charset="0"/>
              </a:endParaRPr>
            </a:p>
          </p:txBody>
        </p:sp>
      </p:grpSp>
      <p:cxnSp>
        <p:nvCxnSpPr>
          <p:cNvPr id="11267" name="Straight Arrow Connector 104"/>
          <p:cNvCxnSpPr>
            <a:cxnSpLocks noChangeShapeType="1"/>
          </p:cNvCxnSpPr>
          <p:nvPr/>
        </p:nvCxnSpPr>
        <p:spPr bwMode="auto">
          <a:xfrm>
            <a:off x="-2052638" y="3995738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11271" name="TextBox 1"/>
          <p:cNvSpPr txBox="1">
            <a:spLocks noChangeArrowheads="1"/>
          </p:cNvSpPr>
          <p:nvPr/>
        </p:nvSpPr>
        <p:spPr bwMode="auto">
          <a:xfrm>
            <a:off x="-123687" y="350687"/>
            <a:ext cx="4132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5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. ÁFA </a:t>
            </a:r>
            <a:r>
              <a:rPr kumimoji="0" lang="en-GB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összesít</a:t>
            </a:r>
            <a:r>
              <a:rPr kumimoji="0" lang="hu-H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ő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 </a:t>
            </a:r>
            <a:r>
              <a:rPr kumimoji="0" lang="en-GB" alt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</a:rPr>
              <a:t>jelentés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ＭＳ Ｐゴシック" charset="0"/>
            </a:endParaRPr>
          </a:p>
        </p:txBody>
      </p:sp>
      <p:pic>
        <p:nvPicPr>
          <p:cNvPr id="109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173037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252730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38" y="3794125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392588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470535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5278438"/>
            <a:ext cx="6905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3799815"/>
            <a:ext cx="253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charset="0"/>
              <a:ea typeface="ＭＳ Ｐゴシック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982530"/>
              </p:ext>
            </p:extLst>
          </p:nvPr>
        </p:nvGraphicFramePr>
        <p:xfrm>
          <a:off x="467543" y="3363699"/>
          <a:ext cx="187220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hu-HU" sz="800" noProof="0" dirty="0" smtClean="0">
                          <a:solidFill>
                            <a:srgbClr val="0F5494"/>
                          </a:solidFill>
                        </a:rPr>
                        <a:t>Havi összesítő jelentés -</a:t>
                      </a:r>
                      <a:r>
                        <a:rPr lang="hu-HU" sz="800" baseline="0" noProof="0" dirty="0" smtClean="0">
                          <a:solidFill>
                            <a:srgbClr val="0F5494"/>
                          </a:solidFill>
                        </a:rPr>
                        <a:t> Franciaország</a:t>
                      </a:r>
                      <a:endParaRPr lang="en-GB" sz="800" noProof="0" dirty="0">
                        <a:solidFill>
                          <a:srgbClr val="0F5494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800" b="1" noProof="0" dirty="0" smtClean="0"/>
                        <a:t>Áfa-azonosító</a:t>
                      </a:r>
                      <a:endParaRPr lang="en-GB" sz="800" b="1" noProof="0" dirty="0" smtClean="0"/>
                    </a:p>
                    <a:p>
                      <a:endParaRPr lang="en-GB" sz="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800" b="1" noProof="0" dirty="0" smtClean="0"/>
                        <a:t>Behozatal összértéke</a:t>
                      </a:r>
                      <a:endParaRPr lang="en-GB" sz="800" b="1" noProof="0" dirty="0" smtClean="0"/>
                    </a:p>
                    <a:p>
                      <a:endParaRPr lang="en-GB" sz="8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IMDK552465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241,875</a:t>
                      </a:r>
                    </a:p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IMDE852612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125,784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IMEE025486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25,262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IMIE852148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51,369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IMIE452954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410,369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15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695" y="549480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033" y="5478657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845" y="333196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737" y="3503687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114" y="2683273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347" y="2770431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874" y="306228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669" y="402931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593" y="4148772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282" y="561224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452" y="4050846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449" y="3095794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467" y="4435741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119" y="5081242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316" y="4470810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400" y="6159732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113" y="6297543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257" y="448157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819" y="3719053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328" y="4956395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180" y="3903399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" name="Picture 123" descr="gre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91" y="4634358"/>
            <a:ext cx="6905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1315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552" y="1268760"/>
            <a:ext cx="8467476" cy="5256584"/>
          </a:xfrm>
        </p:spPr>
        <p:txBody>
          <a:bodyPr/>
          <a:lstStyle/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GB" sz="1800" b="0" noProof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Minden tagállamnak havi jelentést kell készítenie: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hu-HU" b="0" dirty="0" smtClean="0"/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hu-HU" b="0" dirty="0" smtClean="0"/>
              <a:t>A </a:t>
            </a:r>
            <a:r>
              <a:rPr lang="hu-HU" dirty="0" smtClean="0"/>
              <a:t>vám-árunyilatkozatokban feltüntetett </a:t>
            </a:r>
            <a:r>
              <a:rPr lang="hu-HU" b="0" dirty="0" smtClean="0"/>
              <a:t>IOSS azonos</a:t>
            </a:r>
            <a:r>
              <a:rPr lang="hu-HU" dirty="0" smtClean="0"/>
              <a:t>ító számok (bármelyik MSI) 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hu-HU" b="0" dirty="0" smtClean="0"/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hu-HU" dirty="0" smtClean="0"/>
              <a:t>hónap alatti értékesítés áfamentes teljes összege IOSS azonosító számonként </a:t>
            </a:r>
            <a:endParaRPr lang="hu-HU" sz="1400" b="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hu-HU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Az adatokat késedelem nélkül be kell vezetni az adatbázisba és automatikus hozzáférést kell biztosítani a többi tagállam részére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Az összesít</a:t>
            </a:r>
            <a:r>
              <a:rPr lang="hu-HU" sz="1800" b="0" dirty="0"/>
              <a:t>ő</a:t>
            </a:r>
            <a:r>
              <a:rPr lang="hu-HU" sz="1800" b="0" dirty="0" smtClean="0"/>
              <a:t> jelentést legalább 5 évig meg kell őrizni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hu-HU" sz="1800" b="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 smtClean="0"/>
              <a:t>Miért: annak érdekében, hogy az MSI ellenőrizhesse, hogy megegyezik-e egymással:</a:t>
            </a:r>
          </a:p>
          <a:p>
            <a:pPr marL="1200150" lvl="2" indent="-285750">
              <a:buFont typeface="Wingdings" panose="05000000000000000000" pitchFamily="2" charset="2"/>
              <a:buChar char="ü"/>
              <a:defRPr/>
            </a:pPr>
            <a:r>
              <a:rPr lang="hu-HU" sz="1600" dirty="0" smtClean="0"/>
              <a:t>A havi IOSS befizetésben feltüntetett értékesítés összege </a:t>
            </a:r>
          </a:p>
          <a:p>
            <a:pPr marL="1200150" lvl="2" indent="-285750">
              <a:buFont typeface="Wingdings" panose="05000000000000000000" pitchFamily="2" charset="2"/>
              <a:buChar char="ü"/>
              <a:defRPr/>
            </a:pPr>
            <a:r>
              <a:rPr lang="hu-HU" sz="1600" dirty="0" smtClean="0"/>
              <a:t>A havi behozatal értékének összegével</a:t>
            </a:r>
            <a:endParaRPr lang="hu-HU" dirty="0" smtClean="0"/>
          </a:p>
          <a:p>
            <a:pPr indent="0">
              <a:buFontTx/>
              <a:buNone/>
              <a:defRPr/>
            </a:pPr>
            <a:endParaRPr lang="en-GB" i="0" noProof="0" dirty="0" smtClean="0"/>
          </a:p>
          <a:p>
            <a:pPr indent="0">
              <a:buFontTx/>
              <a:buNone/>
              <a:defRPr/>
            </a:pPr>
            <a:endParaRPr lang="en-GB" i="0" noProof="0" dirty="0"/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-108520" y="333375"/>
            <a:ext cx="4104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None/>
              <a:defRPr/>
            </a:pPr>
            <a:r>
              <a:rPr lang="en-GB" altLang="en-US" i="0" dirty="0" smtClean="0">
                <a:solidFill>
                  <a:srgbClr val="FFFFFF"/>
                </a:solidFill>
              </a:rPr>
              <a:t>5. ÁFA </a:t>
            </a:r>
            <a:r>
              <a:rPr lang="en-GB" altLang="en-US" i="0" dirty="0" err="1" smtClean="0">
                <a:solidFill>
                  <a:srgbClr val="FFFFFF"/>
                </a:solidFill>
              </a:rPr>
              <a:t>összesít</a:t>
            </a:r>
            <a:r>
              <a:rPr lang="hu-HU" altLang="en-US" i="0" dirty="0" smtClean="0">
                <a:solidFill>
                  <a:srgbClr val="FFFFFF"/>
                </a:solidFill>
              </a:rPr>
              <a:t>ő</a:t>
            </a:r>
            <a:r>
              <a:rPr lang="en-GB" altLang="en-US" i="0" dirty="0" smtClean="0">
                <a:solidFill>
                  <a:srgbClr val="FFFFFF"/>
                </a:solidFill>
              </a:rPr>
              <a:t> </a:t>
            </a:r>
            <a:r>
              <a:rPr lang="en-GB" altLang="en-US" i="0" dirty="0" err="1">
                <a:solidFill>
                  <a:srgbClr val="FFFFFF"/>
                </a:solidFill>
              </a:rPr>
              <a:t>jelentés</a:t>
            </a:r>
            <a:endParaRPr lang="en-GB" altLang="en-US" i="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C1C48-CF15-D348-A7E7-0B2B7452345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18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/>
          <a:lstStyle/>
          <a:p>
            <a:pPr marL="180975" lvl="1" indent="0" algn="ctr" eaLnBrk="1" hangingPunct="1">
              <a:spcBef>
                <a:spcPts val="2400"/>
              </a:spcBef>
              <a:spcAft>
                <a:spcPts val="600"/>
              </a:spcAft>
              <a:buNone/>
              <a:defRPr/>
            </a:pPr>
            <a:r>
              <a:rPr lang="en-US" sz="3000" dirty="0" err="1" smtClean="0">
                <a:latin typeface="+mj-lt"/>
                <a:cs typeface="ＭＳ Ｐゴシック" charset="0"/>
              </a:rPr>
              <a:t>Miért</a:t>
            </a:r>
            <a:r>
              <a:rPr lang="en-US" sz="3000" dirty="0" smtClean="0">
                <a:latin typeface="+mj-lt"/>
                <a:cs typeface="ＭＳ Ｐゴシック" charset="0"/>
              </a:rPr>
              <a:t>?</a:t>
            </a:r>
            <a:endParaRPr lang="en-GB" sz="3000" dirty="0">
              <a:latin typeface="+mj-lt"/>
              <a:cs typeface="ＭＳ Ｐゴシック" charset="0"/>
            </a:endParaRPr>
          </a:p>
          <a:p>
            <a:pPr marL="466725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b="0" dirty="0" err="1" smtClean="0"/>
              <a:t>Az</a:t>
            </a:r>
            <a:r>
              <a:rPr lang="en-US" sz="1800" b="0" dirty="0" smtClean="0"/>
              <a:t> e-</a:t>
            </a:r>
            <a:r>
              <a:rPr lang="en-US" sz="1800" b="0" dirty="0" err="1" smtClean="0"/>
              <a:t>kereskedelem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robbanásszer</a:t>
            </a:r>
            <a:r>
              <a:rPr lang="hu-HU" sz="1800" b="0" dirty="0"/>
              <a:t>ű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növekedése</a:t>
            </a:r>
            <a:endParaRPr lang="en-US" sz="1800" b="0" dirty="0" smtClean="0"/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/>
              <a:t>2018-ban </a:t>
            </a:r>
          </a:p>
          <a:p>
            <a:pPr marL="1381125" lvl="3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>
                <a:solidFill>
                  <a:srgbClr val="0F5494"/>
                </a:solidFill>
                <a:latin typeface="+mn-lt"/>
              </a:rPr>
              <a:t>az EU lakosok 60%-a vásárolt online</a:t>
            </a:r>
          </a:p>
          <a:p>
            <a:pPr marL="1381125" lvl="3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>
                <a:solidFill>
                  <a:srgbClr val="0F5494"/>
                </a:solidFill>
                <a:latin typeface="+mn-lt"/>
              </a:rPr>
              <a:t>Magyarországon 5,4 millió online vásárló (felnőtt internetezők 91%-a), </a:t>
            </a:r>
            <a:r>
              <a:rPr lang="en-GB" sz="1600" dirty="0" smtClean="0">
                <a:solidFill>
                  <a:srgbClr val="0F5494"/>
                </a:solidFill>
                <a:latin typeface="+mn-lt"/>
              </a:rPr>
              <a:t>k</a:t>
            </a:r>
            <a:r>
              <a:rPr lang="hu-HU" sz="1600" dirty="0" err="1" smtClean="0">
                <a:solidFill>
                  <a:srgbClr val="0F5494"/>
                </a:solidFill>
                <a:latin typeface="+mn-lt"/>
              </a:rPr>
              <a:t>özülük</a:t>
            </a:r>
            <a:r>
              <a:rPr lang="hu-HU" sz="1600" dirty="0" smtClean="0">
                <a:solidFill>
                  <a:srgbClr val="0F5494"/>
                </a:solidFill>
                <a:latin typeface="+mn-lt"/>
              </a:rPr>
              <a:t> 3,1 millióan külföldről is</a:t>
            </a:r>
          </a:p>
          <a:p>
            <a:pPr marL="1381125" lvl="3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>
                <a:solidFill>
                  <a:srgbClr val="0F5494"/>
                </a:solidFill>
                <a:latin typeface="+mn-lt"/>
              </a:rPr>
              <a:t>Külföldről elsősorban kisértékű ruházati terméket, cipőt és táskát, játékokat, ajándékokat, óra-ékszert és számítástechnikai termékeket rendelnek </a:t>
            </a:r>
            <a:r>
              <a:rPr lang="hu-HU" sz="1600" i="1" dirty="0" smtClean="0">
                <a:solidFill>
                  <a:srgbClr val="0F5494"/>
                </a:solidFill>
                <a:latin typeface="+mn-lt"/>
              </a:rPr>
              <a:t>(forrás: </a:t>
            </a:r>
            <a:r>
              <a:rPr lang="hu-HU" sz="1600" i="1" dirty="0" err="1" smtClean="0">
                <a:solidFill>
                  <a:srgbClr val="0F5494"/>
                </a:solidFill>
                <a:latin typeface="+mn-lt"/>
              </a:rPr>
              <a:t>eNET</a:t>
            </a:r>
            <a:r>
              <a:rPr lang="hu-HU" sz="1600" i="1" dirty="0" smtClean="0">
                <a:solidFill>
                  <a:srgbClr val="0F5494"/>
                </a:solidFill>
                <a:latin typeface="+mn-lt"/>
              </a:rPr>
              <a:t>)</a:t>
            </a:r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/>
              <a:t>Már</a:t>
            </a:r>
            <a:r>
              <a:rPr lang="en-US" sz="1600" dirty="0" smtClean="0"/>
              <a:t> 2015-ben </a:t>
            </a:r>
            <a:r>
              <a:rPr lang="en-US" sz="1600" b="0" dirty="0" smtClean="0"/>
              <a:t>150 </a:t>
            </a:r>
            <a:r>
              <a:rPr lang="en-US" sz="1600" b="0" dirty="0" err="1" smtClean="0"/>
              <a:t>millió</a:t>
            </a:r>
            <a:r>
              <a:rPr lang="en-US" sz="1600" b="0" dirty="0" smtClean="0"/>
              <a:t> 22 </a:t>
            </a:r>
            <a:r>
              <a:rPr lang="en-US" sz="1600" dirty="0" smtClean="0"/>
              <a:t>EUR </a:t>
            </a:r>
            <a:r>
              <a:rPr lang="en-US" sz="1600" dirty="0" err="1" smtClean="0"/>
              <a:t>alatti</a:t>
            </a:r>
            <a:r>
              <a:rPr lang="en-US" sz="1600" dirty="0" smtClean="0"/>
              <a:t> </a:t>
            </a:r>
            <a:r>
              <a:rPr lang="en-US" sz="1600" dirty="0" err="1" smtClean="0"/>
              <a:t>csomagot</a:t>
            </a:r>
            <a:r>
              <a:rPr lang="en-US" sz="1600" dirty="0" smtClean="0"/>
              <a:t> </a:t>
            </a:r>
            <a:r>
              <a:rPr lang="en-US" sz="1600" dirty="0" err="1" smtClean="0"/>
              <a:t>importáltak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Európai</a:t>
            </a:r>
            <a:r>
              <a:rPr lang="en-US" sz="1600" dirty="0" smtClean="0"/>
              <a:t> </a:t>
            </a:r>
            <a:r>
              <a:rPr lang="en-US" sz="1600" dirty="0" err="1" smtClean="0"/>
              <a:t>Unióba</a:t>
            </a:r>
            <a:r>
              <a:rPr lang="en-US" sz="1600" dirty="0" smtClean="0"/>
              <a:t> </a:t>
            </a:r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/>
              <a:t>Évente</a:t>
            </a:r>
            <a:r>
              <a:rPr lang="en-US" sz="1600" dirty="0" smtClean="0"/>
              <a:t> </a:t>
            </a:r>
            <a:r>
              <a:rPr lang="en-US" sz="1600" dirty="0" err="1" smtClean="0"/>
              <a:t>ez</a:t>
            </a:r>
            <a:r>
              <a:rPr lang="en-US" sz="1600" dirty="0" smtClean="0"/>
              <a:t> a </a:t>
            </a:r>
            <a:r>
              <a:rPr lang="en-US" sz="1600" dirty="0" err="1" smtClean="0"/>
              <a:t>szám</a:t>
            </a:r>
            <a:r>
              <a:rPr lang="en-US" sz="1600" dirty="0" smtClean="0"/>
              <a:t> </a:t>
            </a:r>
            <a:r>
              <a:rPr lang="en-US" sz="1600" dirty="0" err="1" smtClean="0"/>
              <a:t>jelent</a:t>
            </a:r>
            <a:r>
              <a:rPr lang="hu-HU" sz="1600" dirty="0"/>
              <a:t>ő</a:t>
            </a:r>
            <a:r>
              <a:rPr lang="en-US" sz="1600" dirty="0" err="1" smtClean="0"/>
              <a:t>sen</a:t>
            </a:r>
            <a:r>
              <a:rPr lang="en-US" sz="1600" dirty="0" smtClean="0"/>
              <a:t> </a:t>
            </a:r>
            <a:r>
              <a:rPr lang="en-US" sz="1600" dirty="0" err="1" smtClean="0"/>
              <a:t>növekszik</a:t>
            </a:r>
            <a:r>
              <a:rPr lang="en-US" sz="1600" dirty="0" smtClean="0"/>
              <a:t> (glob</a:t>
            </a:r>
            <a:r>
              <a:rPr lang="hu-HU" sz="1600" dirty="0" err="1" smtClean="0"/>
              <a:t>álisan</a:t>
            </a:r>
            <a:r>
              <a:rPr lang="hu-HU" sz="1600" dirty="0" smtClean="0"/>
              <a:t> </a:t>
            </a:r>
            <a:r>
              <a:rPr lang="en-US" sz="1600" dirty="0" err="1" smtClean="0"/>
              <a:t>legalább</a:t>
            </a:r>
            <a:r>
              <a:rPr lang="en-US" sz="1600" dirty="0" smtClean="0"/>
              <a:t> 15%-</a:t>
            </a:r>
            <a:r>
              <a:rPr lang="en-US" sz="1600" dirty="0" err="1" smtClean="0"/>
              <a:t>osan</a:t>
            </a:r>
            <a:r>
              <a:rPr lang="en-US" sz="1600" dirty="0" smtClean="0"/>
              <a:t> </a:t>
            </a:r>
            <a:r>
              <a:rPr lang="en-US" sz="1600" dirty="0" err="1" smtClean="0"/>
              <a:t>évente</a:t>
            </a:r>
            <a:r>
              <a:rPr lang="hu-HU" sz="1600" dirty="0" smtClean="0"/>
              <a:t>, egyes tagállamokban akár a 100%-</a:t>
            </a:r>
            <a:r>
              <a:rPr lang="hu-HU" sz="1600" dirty="0" err="1" smtClean="0"/>
              <a:t>os</a:t>
            </a:r>
            <a:r>
              <a:rPr lang="hu-HU" sz="1600" dirty="0" smtClean="0"/>
              <a:t> növekedést is elérheti</a:t>
            </a:r>
            <a:r>
              <a:rPr lang="en-US" sz="1600" dirty="0" smtClean="0"/>
              <a:t>)</a:t>
            </a:r>
            <a:endParaRPr lang="hu-HU" sz="1600" dirty="0" smtClean="0"/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/>
              <a:t>2021-re elérheti az 1 milliárd darab csomagot is</a:t>
            </a:r>
            <a:endParaRPr lang="en-US" sz="1600" dirty="0"/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/>
              <a:t>Kockázatelemzés, e</a:t>
            </a:r>
            <a:r>
              <a:rPr lang="en-US" sz="1600" dirty="0" err="1" smtClean="0"/>
              <a:t>llen</a:t>
            </a:r>
            <a:r>
              <a:rPr lang="hu-HU" sz="1600" dirty="0" smtClean="0"/>
              <a:t>ő</a:t>
            </a:r>
            <a:r>
              <a:rPr lang="en-US" sz="1600" dirty="0" err="1" smtClean="0"/>
              <a:t>rzés</a:t>
            </a:r>
            <a:r>
              <a:rPr lang="hu-HU" sz="1600" dirty="0" smtClean="0"/>
              <a:t>:</a:t>
            </a:r>
            <a:r>
              <a:rPr lang="en-US" sz="1600" dirty="0" smtClean="0"/>
              <a:t> </a:t>
            </a:r>
            <a:r>
              <a:rPr lang="en-US" sz="1600" dirty="0" err="1" smtClean="0"/>
              <a:t>majdnem</a:t>
            </a:r>
            <a:r>
              <a:rPr lang="en-US" sz="1600" dirty="0" smtClean="0"/>
              <a:t> </a:t>
            </a:r>
            <a:r>
              <a:rPr lang="en-US" sz="1600" dirty="0" err="1"/>
              <a:t>lehetetlen</a:t>
            </a:r>
            <a:r>
              <a:rPr lang="en-US" sz="1600" dirty="0"/>
              <a:t> </a:t>
            </a:r>
            <a:endParaRPr lang="en-GB" sz="1600" b="0" dirty="0" smtClean="0"/>
          </a:p>
          <a:p>
            <a:pPr marL="581025" lvl="2" indent="0" eaLnBrk="1" hangingPunct="1">
              <a:spcBef>
                <a:spcPts val="0"/>
              </a:spcBef>
              <a:spcAft>
                <a:spcPts val="1200"/>
              </a:spcAft>
              <a:defRPr/>
            </a:pPr>
            <a:endParaRPr lang="en-GB" sz="1800" b="0" dirty="0"/>
          </a:p>
          <a:p>
            <a:pPr lvl="1" eaLnBrk="1" hangingPunct="1">
              <a:defRPr/>
            </a:pPr>
            <a:endParaRPr lang="en-US" sz="1800" dirty="0">
              <a:cs typeface="+mn-cs"/>
            </a:endParaRPr>
          </a:p>
          <a:p>
            <a:pPr lvl="1" eaLnBrk="1" hangingPunct="1">
              <a:defRPr/>
            </a:pPr>
            <a:endParaRPr lang="en-US" sz="1800" i="0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1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256584"/>
          </a:xfrm>
        </p:spPr>
        <p:txBody>
          <a:bodyPr/>
          <a:lstStyle/>
          <a:p>
            <a:pPr marL="542925" lvl="1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 dirty="0" err="1" smtClean="0"/>
              <a:t>Behozatal</a:t>
            </a:r>
            <a:r>
              <a:rPr lang="en-US" sz="1800" b="0" dirty="0" smtClean="0"/>
              <a:t> </a:t>
            </a:r>
          </a:p>
          <a:p>
            <a:pPr marL="942975" lvl="2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 err="1" smtClean="0">
                <a:cs typeface="Arial"/>
              </a:rPr>
              <a:t>Az</a:t>
            </a:r>
            <a:r>
              <a:rPr lang="en-US" b="0" dirty="0" smtClean="0">
                <a:cs typeface="Arial"/>
              </a:rPr>
              <a:t> </a:t>
            </a:r>
            <a:r>
              <a:rPr lang="en-US" b="0" dirty="0" err="1" smtClean="0">
                <a:cs typeface="Arial"/>
              </a:rPr>
              <a:t>alacsony</a:t>
            </a:r>
            <a:r>
              <a:rPr lang="en-US" b="0" dirty="0" smtClean="0">
                <a:cs typeface="Arial"/>
              </a:rPr>
              <a:t> </a:t>
            </a:r>
            <a:r>
              <a:rPr lang="en-US" b="0" dirty="0" err="1" smtClean="0">
                <a:cs typeface="Arial"/>
              </a:rPr>
              <a:t>érték</a:t>
            </a:r>
            <a:r>
              <a:rPr lang="hu-HU" b="0" dirty="0" smtClean="0">
                <a:cs typeface="Arial"/>
              </a:rPr>
              <a:t>ű</a:t>
            </a:r>
            <a:r>
              <a:rPr lang="en-US" b="0" dirty="0" smtClean="0">
                <a:cs typeface="Arial"/>
              </a:rPr>
              <a:t> </a:t>
            </a:r>
            <a:r>
              <a:rPr lang="en-US" b="0" dirty="0" err="1" smtClean="0">
                <a:cs typeface="Arial"/>
              </a:rPr>
              <a:t>csomagok</a:t>
            </a:r>
            <a:r>
              <a:rPr lang="en-US" b="0" dirty="0" smtClean="0">
                <a:cs typeface="Arial"/>
              </a:rPr>
              <a:t> </a:t>
            </a:r>
            <a:r>
              <a:rPr lang="en-US" b="0" dirty="0" err="1" smtClean="0">
                <a:cs typeface="Arial"/>
              </a:rPr>
              <a:t>áfamentesek</a:t>
            </a:r>
            <a:r>
              <a:rPr lang="en-US" b="0" dirty="0" smtClean="0">
                <a:cs typeface="Arial"/>
              </a:rPr>
              <a:t>, ha IOSS </a:t>
            </a:r>
            <a:r>
              <a:rPr lang="en-US" dirty="0" err="1" smtClean="0">
                <a:cs typeface="Arial"/>
              </a:rPr>
              <a:t>azonosító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számmal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rendelkeznek</a:t>
            </a:r>
            <a:endParaRPr lang="en-US" b="0" dirty="0" smtClean="0">
              <a:cs typeface="Arial"/>
            </a:endParaRPr>
          </a:p>
          <a:p>
            <a:pPr marL="942975" lvl="2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>
                <a:cs typeface="Arial"/>
              </a:rPr>
              <a:t>Az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vám-árunyilatkozatb</a:t>
            </a:r>
            <a:r>
              <a:rPr lang="hu-HU" dirty="0" smtClean="0">
                <a:cs typeface="Arial"/>
              </a:rPr>
              <a:t>a</a:t>
            </a:r>
            <a:r>
              <a:rPr lang="en-US" dirty="0" smtClean="0">
                <a:cs typeface="Arial"/>
              </a:rPr>
              <a:t>n </a:t>
            </a:r>
            <a:r>
              <a:rPr lang="en-US" dirty="0" err="1" smtClean="0">
                <a:cs typeface="Arial"/>
              </a:rPr>
              <a:t>fel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kell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tünteni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az</a:t>
            </a:r>
            <a:r>
              <a:rPr lang="en-US" dirty="0" smtClean="0">
                <a:cs typeface="Arial"/>
              </a:rPr>
              <a:t> IOSS </a:t>
            </a:r>
            <a:r>
              <a:rPr lang="en-US" dirty="0" err="1" smtClean="0">
                <a:cs typeface="Arial"/>
              </a:rPr>
              <a:t>azonosító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számot</a:t>
            </a:r>
            <a:r>
              <a:rPr lang="hu-HU" dirty="0" smtClean="0">
                <a:cs typeface="Arial"/>
              </a:rPr>
              <a:t> </a:t>
            </a:r>
            <a:r>
              <a:rPr lang="hu-HU" dirty="0" smtClean="0">
                <a:cs typeface="Arial"/>
                <a:sym typeface="Symbol" panose="05050102010706020507" pitchFamily="18" charset="2"/>
              </a:rPr>
              <a:t> </a:t>
            </a:r>
            <a:r>
              <a:rPr lang="hu-HU" dirty="0" smtClean="0">
                <a:solidFill>
                  <a:srgbClr val="FF0000"/>
                </a:solidFill>
                <a:cs typeface="Arial"/>
                <a:sym typeface="Symbol" panose="05050102010706020507" pitchFamily="18" charset="2"/>
              </a:rPr>
              <a:t>kötelező elektronikus vám</a:t>
            </a:r>
            <a:r>
              <a:rPr lang="fr-BE" dirty="0" smtClean="0">
                <a:solidFill>
                  <a:srgbClr val="FF0000"/>
                </a:solidFill>
                <a:cs typeface="Arial"/>
                <a:sym typeface="Symbol" panose="05050102010706020507" pitchFamily="18" charset="2"/>
              </a:rPr>
              <a:t>-</a:t>
            </a:r>
            <a:r>
              <a:rPr lang="hu-HU" dirty="0" smtClean="0">
                <a:solidFill>
                  <a:srgbClr val="FF0000"/>
                </a:solidFill>
                <a:cs typeface="Arial"/>
                <a:sym typeface="Symbol" panose="05050102010706020507" pitchFamily="18" charset="2"/>
              </a:rPr>
              <a:t>árunyilatkozat minden import árura</a:t>
            </a:r>
            <a:endParaRPr lang="en-US" dirty="0" smtClean="0">
              <a:cs typeface="Arial"/>
            </a:endParaRPr>
          </a:p>
          <a:p>
            <a:pPr marL="942975" lvl="2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>
                <a:cs typeface="Arial"/>
              </a:rPr>
              <a:t>Az</a:t>
            </a:r>
            <a:r>
              <a:rPr lang="en-US" dirty="0" smtClean="0">
                <a:cs typeface="Arial"/>
              </a:rPr>
              <a:t> IOSS </a:t>
            </a:r>
            <a:r>
              <a:rPr lang="en-US" dirty="0" err="1" smtClean="0">
                <a:cs typeface="Arial"/>
              </a:rPr>
              <a:t>azonosító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szám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érvényességét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ellen</a:t>
            </a:r>
            <a:r>
              <a:rPr lang="hu-HU" dirty="0" smtClean="0">
                <a:cs typeface="Arial"/>
              </a:rPr>
              <a:t>ő</a:t>
            </a:r>
            <a:r>
              <a:rPr lang="en-US" dirty="0" err="1" smtClean="0">
                <a:cs typeface="Arial"/>
              </a:rPr>
              <a:t>rizni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 smtClean="0">
                <a:cs typeface="Arial"/>
              </a:rPr>
              <a:t>kell</a:t>
            </a:r>
            <a:r>
              <a:rPr lang="en-US" dirty="0" smtClean="0">
                <a:cs typeface="Arial"/>
              </a:rPr>
              <a:t> a </a:t>
            </a:r>
            <a:r>
              <a:rPr lang="en-US" dirty="0" err="1" smtClean="0">
                <a:cs typeface="Arial"/>
              </a:rPr>
              <a:t>vámhatóságnak</a:t>
            </a:r>
            <a:r>
              <a:rPr lang="en-US" dirty="0" smtClean="0">
                <a:cs typeface="Arial"/>
              </a:rPr>
              <a:t> a </a:t>
            </a:r>
            <a:r>
              <a:rPr lang="en-US" dirty="0" err="1" smtClean="0">
                <a:cs typeface="Arial"/>
              </a:rPr>
              <a:t>behozatalkor</a:t>
            </a:r>
            <a:r>
              <a:rPr lang="en-US" dirty="0" smtClean="0">
                <a:cs typeface="Arial"/>
              </a:rPr>
              <a:t> </a:t>
            </a:r>
            <a:r>
              <a:rPr lang="hu-HU" dirty="0">
                <a:cs typeface="Arial"/>
                <a:sym typeface="Symbol" panose="05050102010706020507" pitchFamily="18" charset="2"/>
              </a:rPr>
              <a:t> </a:t>
            </a:r>
            <a:r>
              <a:rPr lang="hu-HU" dirty="0" smtClean="0">
                <a:solidFill>
                  <a:srgbClr val="FF0000"/>
                </a:solidFill>
                <a:cs typeface="Arial"/>
                <a:sym typeface="Symbol" panose="05050102010706020507" pitchFamily="18" charset="2"/>
              </a:rPr>
              <a:t>automatizált ellenőrzés/jóváhagyás</a:t>
            </a:r>
            <a:endParaRPr lang="en-US" dirty="0" smtClean="0">
              <a:solidFill>
                <a:srgbClr val="FF0000"/>
              </a:solidFill>
              <a:cs typeface="Arial"/>
            </a:endParaRPr>
          </a:p>
          <a:p>
            <a:pPr marL="542925" lvl="1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 dirty="0" smtClean="0"/>
              <a:t> Ellen</a:t>
            </a:r>
            <a:r>
              <a:rPr lang="hu-HU" sz="1800" b="0" dirty="0" smtClean="0"/>
              <a:t>ő</a:t>
            </a:r>
            <a:r>
              <a:rPr lang="en-US" sz="1800" b="0" dirty="0" err="1" smtClean="0"/>
              <a:t>rzés</a:t>
            </a:r>
            <a:endParaRPr lang="en-US" sz="1800" b="0" dirty="0" smtClean="0"/>
          </a:p>
          <a:p>
            <a:pPr marL="942975" lvl="2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Havi</a:t>
            </a:r>
            <a:r>
              <a:rPr lang="en-US" dirty="0" smtClean="0"/>
              <a:t> </a:t>
            </a:r>
            <a:r>
              <a:rPr lang="en-US" dirty="0" err="1" smtClean="0"/>
              <a:t>összesít</a:t>
            </a:r>
            <a:r>
              <a:rPr lang="hu-HU" dirty="0" smtClean="0"/>
              <a:t>ő</a:t>
            </a:r>
            <a:r>
              <a:rPr lang="en-US" dirty="0" smtClean="0"/>
              <a:t> </a:t>
            </a:r>
            <a:r>
              <a:rPr lang="en-US" dirty="0" err="1" smtClean="0"/>
              <a:t>jelentést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készíteni</a:t>
            </a:r>
            <a:r>
              <a:rPr lang="en-US" dirty="0" smtClean="0"/>
              <a:t> a </a:t>
            </a:r>
            <a:r>
              <a:rPr lang="en-US" dirty="0" err="1" smtClean="0"/>
              <a:t>tagállamoknak</a:t>
            </a:r>
            <a:r>
              <a:rPr lang="en-US" dirty="0" smtClean="0"/>
              <a:t> </a:t>
            </a:r>
            <a:r>
              <a:rPr lang="en-US" dirty="0" err="1" smtClean="0"/>
              <a:t>azokról</a:t>
            </a:r>
            <a:r>
              <a:rPr lang="en-US" dirty="0" smtClean="0"/>
              <a:t> a </a:t>
            </a:r>
            <a:r>
              <a:rPr lang="en-US" dirty="0" err="1" smtClean="0"/>
              <a:t>behozatalokról</a:t>
            </a:r>
            <a:r>
              <a:rPr lang="hu-HU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ahol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IOSS </a:t>
            </a:r>
            <a:r>
              <a:rPr lang="en-US" dirty="0" err="1" smtClean="0"/>
              <a:t>azonosító</a:t>
            </a:r>
            <a:r>
              <a:rPr lang="en-US" dirty="0" smtClean="0"/>
              <a:t> </a:t>
            </a:r>
            <a:r>
              <a:rPr lang="en-US" dirty="0" err="1" smtClean="0"/>
              <a:t>szám</a:t>
            </a:r>
            <a:r>
              <a:rPr lang="en-US" dirty="0" smtClean="0"/>
              <a:t> </a:t>
            </a:r>
            <a:r>
              <a:rPr lang="en-US" dirty="0" err="1" smtClean="0"/>
              <a:t>fel</a:t>
            </a:r>
            <a:r>
              <a:rPr lang="en-US" dirty="0" smtClean="0"/>
              <a:t> volt </a:t>
            </a:r>
            <a:r>
              <a:rPr lang="en-US" dirty="0" err="1" smtClean="0"/>
              <a:t>tüntetve</a:t>
            </a:r>
            <a:r>
              <a:rPr lang="en-US" dirty="0" smtClean="0"/>
              <a:t> a </a:t>
            </a:r>
            <a:r>
              <a:rPr lang="en-US" dirty="0" err="1" smtClean="0">
                <a:cs typeface="Arial"/>
              </a:rPr>
              <a:t>vám-árunyilatkozatban</a:t>
            </a:r>
            <a:endParaRPr lang="en-US" dirty="0" smtClean="0"/>
          </a:p>
          <a:p>
            <a:pPr marL="1400175" lvl="3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solidFill>
                  <a:srgbClr val="0F5494"/>
                </a:solidFill>
              </a:rPr>
              <a:t>Tartalmaznia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kell</a:t>
            </a:r>
            <a:r>
              <a:rPr lang="en-US" sz="1600" dirty="0" smtClean="0">
                <a:solidFill>
                  <a:srgbClr val="0F5494"/>
                </a:solidFill>
              </a:rPr>
              <a:t> IOSS </a:t>
            </a:r>
            <a:r>
              <a:rPr lang="en-US" sz="1600" dirty="0" err="1">
                <a:solidFill>
                  <a:srgbClr val="0F5494"/>
                </a:solidFill>
              </a:rPr>
              <a:t>azonosító</a:t>
            </a:r>
            <a:r>
              <a:rPr lang="en-US" sz="1600" dirty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számonként</a:t>
            </a:r>
            <a:r>
              <a:rPr lang="en-US" sz="1600" dirty="0" smtClean="0">
                <a:solidFill>
                  <a:srgbClr val="0F5494"/>
                </a:solidFill>
              </a:rPr>
              <a:t> a </a:t>
            </a:r>
            <a:r>
              <a:rPr lang="en-US" sz="1600" dirty="0" err="1" smtClean="0">
                <a:solidFill>
                  <a:srgbClr val="0F5494"/>
                </a:solidFill>
              </a:rPr>
              <a:t>behozatal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>
                <a:solidFill>
                  <a:srgbClr val="0F5494"/>
                </a:solidFill>
              </a:rPr>
              <a:t>teljes</a:t>
            </a:r>
            <a:r>
              <a:rPr lang="en-US" sz="1600" dirty="0">
                <a:solidFill>
                  <a:srgbClr val="0F5494"/>
                </a:solidFill>
              </a:rPr>
              <a:t> </a:t>
            </a:r>
            <a:r>
              <a:rPr lang="hu-HU" sz="1600" dirty="0" smtClean="0">
                <a:solidFill>
                  <a:srgbClr val="0F5494"/>
                </a:solidFill>
              </a:rPr>
              <a:t>értékét</a:t>
            </a:r>
            <a:endParaRPr lang="en-US" sz="1600" dirty="0" smtClean="0">
              <a:solidFill>
                <a:srgbClr val="0F5494"/>
              </a:solidFill>
            </a:endParaRPr>
          </a:p>
          <a:p>
            <a:pPr marL="1400175" lvl="3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solidFill>
                  <a:srgbClr val="0F5494"/>
                </a:solidFill>
              </a:rPr>
              <a:t>Az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információt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elérhet</a:t>
            </a:r>
            <a:r>
              <a:rPr lang="hu-HU" sz="1600" dirty="0" smtClean="0">
                <a:solidFill>
                  <a:srgbClr val="0F5494"/>
                </a:solidFill>
              </a:rPr>
              <a:t>ő</a:t>
            </a:r>
            <a:r>
              <a:rPr lang="en-US" sz="1600" dirty="0" err="1" smtClean="0">
                <a:solidFill>
                  <a:srgbClr val="0F5494"/>
                </a:solidFill>
              </a:rPr>
              <a:t>vé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kell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tenni</a:t>
            </a:r>
            <a:r>
              <a:rPr lang="en-US" sz="1600" dirty="0" smtClean="0">
                <a:solidFill>
                  <a:srgbClr val="0F5494"/>
                </a:solidFill>
              </a:rPr>
              <a:t> a </a:t>
            </a:r>
            <a:r>
              <a:rPr lang="en-US" sz="1600" dirty="0" err="1" smtClean="0">
                <a:solidFill>
                  <a:srgbClr val="0F5494"/>
                </a:solidFill>
              </a:rPr>
              <a:t>többi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tagállam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számára</a:t>
            </a:r>
            <a:r>
              <a:rPr lang="en-US" sz="1600" dirty="0" smtClean="0">
                <a:solidFill>
                  <a:srgbClr val="0F5494"/>
                </a:solidFill>
              </a:rPr>
              <a:t> (</a:t>
            </a:r>
            <a:r>
              <a:rPr lang="en-US" sz="1600" dirty="0" err="1" smtClean="0">
                <a:solidFill>
                  <a:srgbClr val="0F5494"/>
                </a:solidFill>
              </a:rPr>
              <a:t>különösen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az</a:t>
            </a:r>
            <a:r>
              <a:rPr lang="en-US" sz="1600" dirty="0" smtClean="0">
                <a:solidFill>
                  <a:srgbClr val="0F5494"/>
                </a:solidFill>
              </a:rPr>
              <a:t> MSI </a:t>
            </a:r>
            <a:r>
              <a:rPr lang="en-US" sz="1600" dirty="0" err="1" smtClean="0">
                <a:solidFill>
                  <a:srgbClr val="0F5494"/>
                </a:solidFill>
              </a:rPr>
              <a:t>tagállamnak</a:t>
            </a:r>
            <a:r>
              <a:rPr lang="en-US" sz="1600" dirty="0" smtClean="0">
                <a:solidFill>
                  <a:srgbClr val="0F5494"/>
                </a:solidFill>
              </a:rPr>
              <a:t>)</a:t>
            </a:r>
            <a:r>
              <a:rPr lang="hu-HU" sz="1600" dirty="0" smtClean="0">
                <a:solidFill>
                  <a:srgbClr val="0F5494"/>
                </a:solidFill>
              </a:rPr>
              <a:t>,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hogy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összevethessék</a:t>
            </a:r>
            <a:r>
              <a:rPr lang="en-US" sz="1600" dirty="0" smtClean="0">
                <a:solidFill>
                  <a:srgbClr val="0F5494"/>
                </a:solidFill>
              </a:rPr>
              <a:t> a </a:t>
            </a:r>
            <a:r>
              <a:rPr lang="en-US" sz="1600" dirty="0" err="1" smtClean="0">
                <a:solidFill>
                  <a:srgbClr val="0F5494"/>
                </a:solidFill>
              </a:rPr>
              <a:t>behozatal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és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az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áfa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befizetés</a:t>
            </a:r>
            <a:r>
              <a:rPr lang="en-US" sz="1600" dirty="0" smtClean="0">
                <a:solidFill>
                  <a:srgbClr val="0F5494"/>
                </a:solidFill>
              </a:rPr>
              <a:t> </a:t>
            </a:r>
            <a:r>
              <a:rPr lang="en-US" sz="1600" dirty="0" err="1" smtClean="0">
                <a:solidFill>
                  <a:srgbClr val="0F5494"/>
                </a:solidFill>
              </a:rPr>
              <a:t>adatait</a:t>
            </a:r>
            <a:endParaRPr lang="hu-HU" sz="1600" dirty="0" smtClean="0">
              <a:solidFill>
                <a:srgbClr val="0F5494"/>
              </a:solidFill>
            </a:endParaRPr>
          </a:p>
          <a:p>
            <a:pPr marL="1400175" lvl="3" indent="-36195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hu-HU" sz="1600" dirty="0" smtClean="0">
                <a:solidFill>
                  <a:srgbClr val="0F5494"/>
                </a:solidFill>
                <a:cs typeface="+mn-cs"/>
              </a:rPr>
              <a:t>A már működő </a:t>
            </a:r>
            <a:r>
              <a:rPr lang="hu-HU" sz="1600" dirty="0" err="1" smtClean="0">
                <a:solidFill>
                  <a:srgbClr val="FF0000"/>
                </a:solidFill>
                <a:cs typeface="+mn-cs"/>
              </a:rPr>
              <a:t>Surveillance</a:t>
            </a:r>
            <a:r>
              <a:rPr lang="hu-HU" sz="1600" dirty="0" smtClean="0">
                <a:solidFill>
                  <a:srgbClr val="0F5494"/>
                </a:solidFill>
                <a:cs typeface="+mn-cs"/>
              </a:rPr>
              <a:t> rendszer használata – a Bizottság segítségével</a:t>
            </a:r>
            <a:endParaRPr lang="en-US" sz="1800" dirty="0">
              <a:cs typeface="+mn-cs"/>
            </a:endParaRPr>
          </a:p>
          <a:p>
            <a:pPr lvl="1" eaLnBrk="1" hangingPunct="1">
              <a:defRPr/>
            </a:pPr>
            <a:endParaRPr lang="en-US" sz="1800" i="0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-19050" y="114806"/>
            <a:ext cx="36145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0" algn="ctr">
              <a:defRPr/>
            </a:pPr>
            <a:r>
              <a:rPr lang="hu-HU" sz="2400" dirty="0">
                <a:solidFill>
                  <a:srgbClr val="FFFFFF"/>
                </a:solidFill>
                <a:latin typeface="Verdana" pitchFamily="34" charset="0"/>
              </a:rPr>
              <a:t>IOSS –Vámügyi következmények</a:t>
            </a:r>
            <a:endParaRPr lang="en-GB" sz="2400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7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392166"/>
              </p:ext>
            </p:extLst>
          </p:nvPr>
        </p:nvGraphicFramePr>
        <p:xfrm>
          <a:off x="251520" y="1143145"/>
          <a:ext cx="8640960" cy="5340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107504" y="-11430"/>
            <a:ext cx="47160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50" dirty="0" err="1" smtClean="0">
                <a:solidFill>
                  <a:schemeClr val="bg1"/>
                </a:solidFill>
              </a:rPr>
              <a:t>Az</a:t>
            </a:r>
            <a:r>
              <a:rPr lang="en-GB" sz="2150" dirty="0" smtClean="0">
                <a:solidFill>
                  <a:schemeClr val="bg1"/>
                </a:solidFill>
              </a:rPr>
              <a:t> import </a:t>
            </a:r>
            <a:r>
              <a:rPr lang="hu-HU" sz="2150" dirty="0" smtClean="0">
                <a:solidFill>
                  <a:schemeClr val="bg1"/>
                </a:solidFill>
              </a:rPr>
              <a:t>ÁFA megfizetésére vonatkozó különös szabályozások</a:t>
            </a:r>
            <a:endParaRPr lang="en-GB" sz="215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6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980728"/>
          </a:xfrm>
        </p:spPr>
        <p:txBody>
          <a:bodyPr/>
          <a:lstStyle/>
          <a:p>
            <a:pPr algn="ctr"/>
            <a:r>
              <a:rPr lang="hu-HU" sz="2200" dirty="0" smtClean="0">
                <a:solidFill>
                  <a:schemeClr val="bg1"/>
                </a:solidFill>
              </a:rPr>
              <a:t>Különleges szabályozás </a:t>
            </a:r>
            <a:r>
              <a:rPr lang="en-IE" sz="2200" dirty="0" smtClean="0">
                <a:solidFill>
                  <a:schemeClr val="bg1"/>
                </a:solidFill>
              </a:rPr>
              <a:t>– </a:t>
            </a:r>
            <a:r>
              <a:rPr lang="hu-HU" sz="2200" dirty="0" smtClean="0">
                <a:solidFill>
                  <a:schemeClr val="bg1"/>
                </a:solidFill>
              </a:rPr>
              <a:t>részletek</a:t>
            </a:r>
            <a:endParaRPr lang="en-GB" sz="22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3978756"/>
              </p:ext>
            </p:extLst>
          </p:nvPr>
        </p:nvGraphicFramePr>
        <p:xfrm>
          <a:off x="457200" y="1340768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8" y="0"/>
            <a:ext cx="4499992" cy="1053257"/>
          </a:xfrm>
        </p:spPr>
        <p:txBody>
          <a:bodyPr/>
          <a:lstStyle/>
          <a:p>
            <a:pPr algn="r"/>
            <a:r>
              <a:rPr lang="hu-HU" dirty="0" smtClean="0">
                <a:solidFill>
                  <a:schemeClr val="bg1"/>
                </a:solidFill>
              </a:rPr>
              <a:t>Kisértékű küldemények az UVK-</a:t>
            </a:r>
            <a:r>
              <a:rPr lang="hu-HU" dirty="0" err="1" smtClean="0">
                <a:solidFill>
                  <a:schemeClr val="bg1"/>
                </a:solidFill>
              </a:rPr>
              <a:t>ban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16" y="1196752"/>
            <a:ext cx="8229600" cy="5048473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hu-HU" i="0" dirty="0" smtClean="0"/>
              <a:t>Az UVK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u-HU" b="1" i="0" dirty="0" err="1" smtClean="0"/>
              <a:t>Eltörölt</a:t>
            </a:r>
            <a:r>
              <a:rPr lang="hu-HU" b="1" i="0" dirty="0" smtClean="0"/>
              <a:t> bizonyos mentességeket </a:t>
            </a:r>
            <a:r>
              <a:rPr lang="hu-HU" dirty="0" smtClean="0"/>
              <a:t>(pl. belépési gyűjtő árunyilatkozat-mentesség postai küldeményekre)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u-HU" b="1" i="0" dirty="0" smtClean="0"/>
              <a:t>Új szabályokat vezetett be a kisértékű küldemények exportja és szabad forgalomba helyezése tekintetében</a:t>
            </a:r>
            <a:r>
              <a:rPr lang="hu-HU" dirty="0" smtClean="0"/>
              <a:t>: jelentős eltérések a postai és expressz küldemények szabályaiban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u-HU" b="1" i="0" dirty="0" smtClean="0"/>
              <a:t>További módosítások az új, e-kereskedelemre vonatkozó ÁFA szabályok végrehajtására</a:t>
            </a:r>
            <a:r>
              <a:rPr lang="hu-HU" dirty="0" smtClean="0"/>
              <a:t>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u-HU" dirty="0" smtClean="0"/>
              <a:t>Elektronikus árunyilatkozat küldeményenként (</a:t>
            </a:r>
            <a:r>
              <a:rPr lang="hu-HU" dirty="0" smtClean="0">
                <a:sym typeface="Symbol" panose="05050102010706020507" pitchFamily="18" charset="2"/>
              </a:rPr>
              <a:t> 1 milliárd új árunyilatkozat) </a:t>
            </a:r>
            <a:r>
              <a:rPr lang="hu-HU" dirty="0">
                <a:sym typeface="Symbol" panose="05050102010706020507" pitchFamily="18" charset="2"/>
              </a:rPr>
              <a:t>postai küldeményekre is </a:t>
            </a:r>
            <a:r>
              <a:rPr lang="hu-HU" dirty="0"/>
              <a:t>→ egyszerűsített </a:t>
            </a:r>
            <a:r>
              <a:rPr lang="hu-HU" dirty="0" smtClean="0"/>
              <a:t>adat-tartalmú </a:t>
            </a:r>
            <a:r>
              <a:rPr lang="hu-HU" dirty="0"/>
              <a:t>árunyilatkozat (B melléklet </a:t>
            </a:r>
            <a:r>
              <a:rPr lang="hu-HU" dirty="0" smtClean="0"/>
              <a:t>H7 adatszett)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u-HU" dirty="0" smtClean="0">
                <a:sym typeface="Symbol" panose="05050102010706020507" pitchFamily="18" charset="2"/>
              </a:rPr>
              <a:t>Havi összesítő jelentés készítése és megosztása az érintett adóhatóságokkal </a:t>
            </a:r>
            <a:r>
              <a:rPr lang="hu-HU" sz="1800" b="0" i="1" dirty="0" smtClean="0">
                <a:latin typeface="Garamond" panose="02020404030301010803" pitchFamily="18" charset="0"/>
                <a:ea typeface="+mn-ea"/>
                <a:cs typeface="+mn-cs"/>
              </a:rPr>
              <a:t>→ </a:t>
            </a:r>
            <a:r>
              <a:rPr lang="es-ES" dirty="0" err="1" smtClean="0"/>
              <a:t>Surveillance</a:t>
            </a:r>
            <a:r>
              <a:rPr lang="hu-HU" dirty="0" smtClean="0"/>
              <a:t> rendszer használata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9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r>
              <a:rPr lang="hu-HU" dirty="0" smtClean="0"/>
              <a:t>Aktuális vámszabályok – 2020. december 31-ig</a:t>
            </a:r>
            <a:endParaRPr lang="en-GB" dirty="0"/>
          </a:p>
        </p:txBody>
      </p:sp>
      <p:sp>
        <p:nvSpPr>
          <p:cNvPr id="17" name="Freeform 16"/>
          <p:cNvSpPr/>
          <p:nvPr/>
        </p:nvSpPr>
        <p:spPr>
          <a:xfrm>
            <a:off x="2222063" y="4531293"/>
            <a:ext cx="2385814" cy="1778027"/>
          </a:xfrm>
          <a:custGeom>
            <a:avLst/>
            <a:gdLst>
              <a:gd name="connsiteX0" fmla="*/ 0 w 2203065"/>
              <a:gd name="connsiteY0" fmla="*/ 0 h 1469444"/>
              <a:gd name="connsiteX1" fmla="*/ 2203065 w 2203065"/>
              <a:gd name="connsiteY1" fmla="*/ 0 h 1469444"/>
              <a:gd name="connsiteX2" fmla="*/ 2203065 w 2203065"/>
              <a:gd name="connsiteY2" fmla="*/ 1469444 h 1469444"/>
              <a:gd name="connsiteX3" fmla="*/ 0 w 2203065"/>
              <a:gd name="connsiteY3" fmla="*/ 1469444 h 1469444"/>
              <a:gd name="connsiteX4" fmla="*/ 0 w 2203065"/>
              <a:gd name="connsiteY4" fmla="*/ 0 h 146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065" h="1469444">
                <a:moveTo>
                  <a:pt x="0" y="0"/>
                </a:moveTo>
                <a:lnTo>
                  <a:pt x="2203065" y="0"/>
                </a:lnTo>
                <a:lnTo>
                  <a:pt x="2203065" y="1469444"/>
                </a:lnTo>
                <a:lnTo>
                  <a:pt x="0" y="14694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2490" tIns="284480" rIns="284480" bIns="284480" numCol="1" spcCol="1270" anchor="ctr" anchorCtr="0">
            <a:noAutofit/>
          </a:bodyPr>
          <a:lstStyle/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ÁFA-mentes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Vámmentes</a:t>
            </a:r>
            <a:r>
              <a:rPr lang="en-US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 (CN 22 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vagy</a:t>
            </a:r>
            <a:r>
              <a:rPr lang="en-US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 </a:t>
            </a:r>
            <a:r>
              <a:rPr lang="en-US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CN 23)</a:t>
            </a:r>
          </a:p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sym typeface="Symbol" panose="05050102010706020507" pitchFamily="18" charset="2"/>
              </a:rPr>
              <a:t> 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Belépési </a:t>
            </a:r>
            <a:r>
              <a:rPr lang="hu-HU" sz="1600" b="1" dirty="0" err="1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gy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. árunyilatkozat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783873" y="1844824"/>
            <a:ext cx="3020849" cy="892178"/>
          </a:xfrm>
          <a:custGeom>
            <a:avLst/>
            <a:gdLst>
              <a:gd name="connsiteX0" fmla="*/ 0 w 1468710"/>
              <a:gd name="connsiteY0" fmla="*/ 734355 h 1468710"/>
              <a:gd name="connsiteX1" fmla="*/ 734355 w 1468710"/>
              <a:gd name="connsiteY1" fmla="*/ 0 h 1468710"/>
              <a:gd name="connsiteX2" fmla="*/ 1468710 w 1468710"/>
              <a:gd name="connsiteY2" fmla="*/ 734355 h 1468710"/>
              <a:gd name="connsiteX3" fmla="*/ 734355 w 1468710"/>
              <a:gd name="connsiteY3" fmla="*/ 1468710 h 1468710"/>
              <a:gd name="connsiteX4" fmla="*/ 0 w 1468710"/>
              <a:gd name="connsiteY4" fmla="*/ 734355 h 146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710" h="1468710">
                <a:moveTo>
                  <a:pt x="0" y="734355"/>
                </a:moveTo>
                <a:cubicBezTo>
                  <a:pt x="0" y="328782"/>
                  <a:pt x="328782" y="0"/>
                  <a:pt x="734355" y="0"/>
                </a:cubicBezTo>
                <a:cubicBezTo>
                  <a:pt x="1139928" y="0"/>
                  <a:pt x="1468710" y="328782"/>
                  <a:pt x="1468710" y="734355"/>
                </a:cubicBezTo>
                <a:cubicBezTo>
                  <a:pt x="1468710" y="1139928"/>
                  <a:pt x="1139928" y="1468710"/>
                  <a:pt x="734355" y="1468710"/>
                </a:cubicBezTo>
                <a:cubicBezTo>
                  <a:pt x="328782" y="1468710"/>
                  <a:pt x="0" y="1139928"/>
                  <a:pt x="0" y="73435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088" tIns="215088" rIns="215088" bIns="215088" numCol="1" spcCol="1270" anchor="ctr" anchorCtr="0">
            <a:noAutofit/>
          </a:bodyPr>
          <a:lstStyle/>
          <a:p>
            <a:pPr marL="0" marR="0" lvl="0" indent="0" algn="ctr" defTabSz="889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</a:t>
            </a:r>
            <a:r>
              <a:rPr kumimoji="0" lang="hu-H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ostai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küldemények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222063" y="2780928"/>
            <a:ext cx="2385814" cy="1769694"/>
          </a:xfrm>
          <a:custGeom>
            <a:avLst/>
            <a:gdLst>
              <a:gd name="connsiteX0" fmla="*/ 0 w 2203065"/>
              <a:gd name="connsiteY0" fmla="*/ 0 h 1469444"/>
              <a:gd name="connsiteX1" fmla="*/ 2203065 w 2203065"/>
              <a:gd name="connsiteY1" fmla="*/ 0 h 1469444"/>
              <a:gd name="connsiteX2" fmla="*/ 2203065 w 2203065"/>
              <a:gd name="connsiteY2" fmla="*/ 1469444 h 1469444"/>
              <a:gd name="connsiteX3" fmla="*/ 0 w 2203065"/>
              <a:gd name="connsiteY3" fmla="*/ 1469444 h 1469444"/>
              <a:gd name="connsiteX4" fmla="*/ 0 w 2203065"/>
              <a:gd name="connsiteY4" fmla="*/ 0 h 146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065" h="1469444">
                <a:moveTo>
                  <a:pt x="0" y="0"/>
                </a:moveTo>
                <a:lnTo>
                  <a:pt x="2203065" y="0"/>
                </a:lnTo>
                <a:lnTo>
                  <a:pt x="2203065" y="1469444"/>
                </a:lnTo>
                <a:lnTo>
                  <a:pt x="0" y="14694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2490" tIns="284480" rIns="284480" bIns="284480" numCol="1" spcCol="1270" anchor="ctr" anchorCtr="0">
            <a:noAutofit/>
          </a:bodyPr>
          <a:lstStyle/>
          <a:p>
            <a:pPr marL="0" marR="0" lvl="0" indent="0" algn="l" defTabSz="1778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ÁFA-köteles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778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Vámmentes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(CN 22 </a:t>
            </a: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vagy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CN 23)</a:t>
            </a:r>
          </a:p>
          <a:p>
            <a:pPr lvl="0" defTabSz="1778000">
              <a:lnSpc>
                <a:spcPct val="90000"/>
              </a:lnSpc>
              <a:spcAft>
                <a:spcPct val="35000"/>
              </a:spcAft>
            </a:pPr>
            <a:r>
              <a:rPr lang="hu-HU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sym typeface="Symbol" panose="05050102010706020507" pitchFamily="18" charset="2"/>
              </a:rPr>
              <a:t> </a:t>
            </a: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Belépési </a:t>
            </a:r>
            <a:r>
              <a:rPr kumimoji="0" lang="hu-H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gy</a:t>
            </a: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 árunyilatkozat nem kötelező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893839" y="4506951"/>
            <a:ext cx="2422577" cy="1778027"/>
          </a:xfrm>
          <a:custGeom>
            <a:avLst/>
            <a:gdLst>
              <a:gd name="connsiteX0" fmla="*/ 0 w 2203065"/>
              <a:gd name="connsiteY0" fmla="*/ 0 h 1469444"/>
              <a:gd name="connsiteX1" fmla="*/ 2203065 w 2203065"/>
              <a:gd name="connsiteY1" fmla="*/ 0 h 1469444"/>
              <a:gd name="connsiteX2" fmla="*/ 2203065 w 2203065"/>
              <a:gd name="connsiteY2" fmla="*/ 1469444 h 1469444"/>
              <a:gd name="connsiteX3" fmla="*/ 0 w 2203065"/>
              <a:gd name="connsiteY3" fmla="*/ 1469444 h 1469444"/>
              <a:gd name="connsiteX4" fmla="*/ 0 w 2203065"/>
              <a:gd name="connsiteY4" fmla="*/ 0 h 146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065" h="1469444">
                <a:moveTo>
                  <a:pt x="0" y="0"/>
                </a:moveTo>
                <a:lnTo>
                  <a:pt x="2203065" y="0"/>
                </a:lnTo>
                <a:lnTo>
                  <a:pt x="2203065" y="1469444"/>
                </a:lnTo>
                <a:lnTo>
                  <a:pt x="0" y="14694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2490" tIns="284480" rIns="284480" bIns="284480" numCol="1" spcCol="1270" anchor="ctr" anchorCtr="0">
            <a:noAutofit/>
          </a:bodyPr>
          <a:lstStyle/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ÁFA-mentes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Vámmentes (vám elé állítás)</a:t>
            </a:r>
            <a:r>
              <a:rPr lang="en-US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 </a:t>
            </a:r>
            <a:endParaRPr lang="hu-HU" sz="16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lvl="0" defTabSz="1778000">
              <a:lnSpc>
                <a:spcPct val="90000"/>
              </a:lnSpc>
              <a:spcAft>
                <a:spcPct val="35000"/>
              </a:spcAft>
              <a:defRPr/>
            </a:pP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sym typeface="Symbol" panose="05050102010706020507" pitchFamily="18" charset="2"/>
              </a:rPr>
              <a:t> </a:t>
            </a:r>
            <a:r>
              <a:rPr lang="hu-HU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Belépési </a:t>
            </a:r>
            <a:r>
              <a:rPr lang="hu-HU" sz="1600" b="1" dirty="0" err="1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gy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. árunyilatkozat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495519" y="1813069"/>
            <a:ext cx="3165497" cy="892178"/>
          </a:xfrm>
          <a:custGeom>
            <a:avLst/>
            <a:gdLst>
              <a:gd name="connsiteX0" fmla="*/ 0 w 1468710"/>
              <a:gd name="connsiteY0" fmla="*/ 734355 h 1468710"/>
              <a:gd name="connsiteX1" fmla="*/ 734355 w 1468710"/>
              <a:gd name="connsiteY1" fmla="*/ 0 h 1468710"/>
              <a:gd name="connsiteX2" fmla="*/ 1468710 w 1468710"/>
              <a:gd name="connsiteY2" fmla="*/ 734355 h 1468710"/>
              <a:gd name="connsiteX3" fmla="*/ 734355 w 1468710"/>
              <a:gd name="connsiteY3" fmla="*/ 1468710 h 1468710"/>
              <a:gd name="connsiteX4" fmla="*/ 0 w 1468710"/>
              <a:gd name="connsiteY4" fmla="*/ 734355 h 146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8710" h="1468710">
                <a:moveTo>
                  <a:pt x="0" y="734355"/>
                </a:moveTo>
                <a:cubicBezTo>
                  <a:pt x="0" y="328782"/>
                  <a:pt x="328782" y="0"/>
                  <a:pt x="734355" y="0"/>
                </a:cubicBezTo>
                <a:cubicBezTo>
                  <a:pt x="1139928" y="0"/>
                  <a:pt x="1468710" y="328782"/>
                  <a:pt x="1468710" y="734355"/>
                </a:cubicBezTo>
                <a:cubicBezTo>
                  <a:pt x="1468710" y="1139928"/>
                  <a:pt x="1139928" y="1468710"/>
                  <a:pt x="734355" y="1468710"/>
                </a:cubicBezTo>
                <a:cubicBezTo>
                  <a:pt x="328782" y="1468710"/>
                  <a:pt x="0" y="1139928"/>
                  <a:pt x="0" y="73435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5088" tIns="215088" rIns="215088" bIns="215088" numCol="1" spcCol="1270" anchor="ctr" anchorCtr="0">
            <a:noAutofit/>
          </a:bodyPr>
          <a:lstStyle/>
          <a:p>
            <a:pPr marL="0" marR="0" lvl="0" indent="0" algn="ctr" defTabSz="889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Express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z küldemények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893839" y="2780928"/>
            <a:ext cx="2422577" cy="1769694"/>
          </a:xfrm>
          <a:custGeom>
            <a:avLst/>
            <a:gdLst>
              <a:gd name="connsiteX0" fmla="*/ 0 w 2203065"/>
              <a:gd name="connsiteY0" fmla="*/ 0 h 1469444"/>
              <a:gd name="connsiteX1" fmla="*/ 2203065 w 2203065"/>
              <a:gd name="connsiteY1" fmla="*/ 0 h 1469444"/>
              <a:gd name="connsiteX2" fmla="*/ 2203065 w 2203065"/>
              <a:gd name="connsiteY2" fmla="*/ 1469444 h 1469444"/>
              <a:gd name="connsiteX3" fmla="*/ 0 w 2203065"/>
              <a:gd name="connsiteY3" fmla="*/ 1469444 h 1469444"/>
              <a:gd name="connsiteX4" fmla="*/ 0 w 2203065"/>
              <a:gd name="connsiteY4" fmla="*/ 0 h 146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065" h="1469444">
                <a:moveTo>
                  <a:pt x="0" y="0"/>
                </a:moveTo>
                <a:lnTo>
                  <a:pt x="2203065" y="0"/>
                </a:lnTo>
                <a:lnTo>
                  <a:pt x="2203065" y="1469444"/>
                </a:lnTo>
                <a:lnTo>
                  <a:pt x="0" y="146944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2490" tIns="284480" rIns="284480" bIns="284480" numCol="1" spcCol="1270" anchor="ctr" anchorCtr="0">
            <a:noAutofit/>
          </a:bodyPr>
          <a:lstStyle/>
          <a:p>
            <a:pPr lvl="0" defTabSz="1778000">
              <a:lnSpc>
                <a:spcPct val="90000"/>
              </a:lnSpc>
              <a:spcAft>
                <a:spcPct val="35000"/>
              </a:spcAft>
            </a:pPr>
            <a:r>
              <a:rPr lang="en-US" sz="1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ÁFA-</a:t>
            </a:r>
            <a:r>
              <a:rPr lang="en-US" sz="1600" b="1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köteles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lvl="0" defTabSz="1778000">
              <a:lnSpc>
                <a:spcPct val="90000"/>
              </a:lnSpc>
              <a:spcAft>
                <a:spcPct val="35000"/>
              </a:spcAft>
            </a:pPr>
            <a:r>
              <a:rPr lang="en-US" sz="1600" b="1" dirty="0" err="1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Vámmentes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 (</a:t>
            </a:r>
            <a:r>
              <a:rPr lang="hu-HU" sz="1600" b="1" dirty="0" smtClean="0">
                <a:solidFill>
                  <a:srgbClr val="FFC000"/>
                </a:solidFill>
              </a:rPr>
              <a:t>vám</a:t>
            </a:r>
            <a:r>
              <a:rPr lang="fr-BE" sz="1600" b="1" dirty="0" smtClean="0">
                <a:solidFill>
                  <a:srgbClr val="FFC000"/>
                </a:solidFill>
              </a:rPr>
              <a:t>-</a:t>
            </a:r>
            <a:r>
              <a:rPr lang="hu-HU" sz="1600" b="1" dirty="0" smtClean="0">
                <a:solidFill>
                  <a:srgbClr val="FFC000"/>
                </a:solidFill>
              </a:rPr>
              <a:t>áru-nyilatkozat</a:t>
            </a:r>
            <a:r>
              <a:rPr lang="hu-HU" sz="16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)</a:t>
            </a:r>
            <a:endParaRPr lang="en-US" sz="16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lvl="0" defTabSz="1778000">
              <a:lnSpc>
                <a:spcPct val="90000"/>
              </a:lnSpc>
              <a:spcAft>
                <a:spcPct val="35000"/>
              </a:spcAft>
            </a:pPr>
            <a:r>
              <a:rPr lang="en-US" sz="1600" b="1" dirty="0" err="1">
                <a:solidFill>
                  <a:srgbClr val="FFC000"/>
                </a:solidFill>
              </a:rPr>
              <a:t>Belépési</a:t>
            </a:r>
            <a:r>
              <a:rPr lang="en-US" sz="1600" b="1" dirty="0">
                <a:solidFill>
                  <a:srgbClr val="FFC000"/>
                </a:solidFill>
              </a:rPr>
              <a:t> </a:t>
            </a:r>
            <a:r>
              <a:rPr lang="hu-HU" sz="1600" b="1" dirty="0" smtClean="0">
                <a:solidFill>
                  <a:srgbClr val="FFC000"/>
                </a:solidFill>
              </a:rPr>
              <a:t>gyűjtő </a:t>
            </a:r>
            <a:r>
              <a:rPr lang="en-US" sz="1600" b="1" dirty="0" err="1" smtClean="0">
                <a:solidFill>
                  <a:srgbClr val="FFC000"/>
                </a:solidFill>
              </a:rPr>
              <a:t>árunyilatkozat</a:t>
            </a:r>
            <a:r>
              <a:rPr lang="en-US" sz="1600" b="1" dirty="0" smtClean="0">
                <a:solidFill>
                  <a:srgbClr val="FFC000"/>
                </a:solidFill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123728" y="4581128"/>
            <a:ext cx="5973176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endCxn id="19" idx="1"/>
          </p:cNvCxnSpPr>
          <p:nvPr/>
        </p:nvCxnSpPr>
        <p:spPr bwMode="auto">
          <a:xfrm flipV="1">
            <a:off x="2222063" y="2780928"/>
            <a:ext cx="6094353" cy="1601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8157921" y="4409096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22€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4369" y="4405688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22€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66200" y="2627660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150€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56741" y="2603318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150€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97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2856"/>
            <a:ext cx="3851920" cy="936625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Belépési gyűjtő-árunyilatkozat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lvl="1"/>
            <a:r>
              <a:rPr lang="hu-HU" sz="1800" b="0" dirty="0" smtClean="0"/>
              <a:t>2021-től folyamatosan bevezetésre kerül postai küldemények tekintetében a belépési gyűjtőárunyilatkozat benyújtási kötelezettség</a:t>
            </a:r>
            <a:r>
              <a:rPr lang="en-US" sz="1800" b="0" dirty="0" smtClean="0"/>
              <a:t>: </a:t>
            </a:r>
          </a:p>
          <a:p>
            <a:pPr marL="971550" lvl="2" indent="-285750">
              <a:buFont typeface="Wingdings" panose="05000000000000000000" pitchFamily="2" charset="2"/>
              <a:buChar char="§"/>
            </a:pPr>
            <a:r>
              <a:rPr lang="hu-HU" sz="1800" b="1" dirty="0" smtClean="0"/>
              <a:t>Légi fuvarozás </a:t>
            </a:r>
            <a:r>
              <a:rPr lang="hu-HU" sz="1800" dirty="0" smtClean="0"/>
              <a:t>keretében az EU-ba végleges rendeltetési célból behozott postai és expressz küldemények tekintetében (értékhatártól függetlenül) </a:t>
            </a:r>
            <a:r>
              <a:rPr lang="hu-HU" sz="1800" b="1" dirty="0" smtClean="0"/>
              <a:t>2021</a:t>
            </a:r>
            <a:r>
              <a:rPr lang="hu-HU" sz="1800" dirty="0" smtClean="0"/>
              <a:t> </a:t>
            </a:r>
            <a:r>
              <a:rPr lang="hu-HU" sz="1800" b="1" dirty="0" smtClean="0"/>
              <a:t>március</a:t>
            </a:r>
            <a:r>
              <a:rPr lang="en-US" sz="1800" b="1" dirty="0" smtClean="0"/>
              <a:t> 15</a:t>
            </a:r>
            <a:r>
              <a:rPr lang="hu-HU" sz="1800" b="0" dirty="0" smtClean="0"/>
              <a:t>-</a:t>
            </a:r>
            <a:r>
              <a:rPr lang="hu-HU" sz="1800" b="0" dirty="0" err="1" smtClean="0"/>
              <a:t>től</a:t>
            </a:r>
            <a:r>
              <a:rPr lang="hu-HU" sz="1800" b="0" dirty="0" smtClean="0"/>
              <a:t> októberig</a:t>
            </a:r>
            <a:r>
              <a:rPr lang="en-US" sz="1800" b="0" dirty="0" smtClean="0"/>
              <a:t> </a:t>
            </a:r>
            <a:r>
              <a:rPr lang="en-US" sz="1800" b="0" i="1" dirty="0" smtClean="0"/>
              <a:t>(deployment window ICS2 –release 1)</a:t>
            </a:r>
          </a:p>
          <a:p>
            <a:pPr marL="971550" lvl="2" indent="-285750">
              <a:buFont typeface="Wingdings" panose="05000000000000000000" pitchFamily="2" charset="2"/>
              <a:buChar char="§"/>
            </a:pPr>
            <a:r>
              <a:rPr lang="en-US" sz="1800" b="1" dirty="0" err="1"/>
              <a:t>Légi</a:t>
            </a:r>
            <a:r>
              <a:rPr lang="en-US" sz="1800" b="1" dirty="0"/>
              <a:t> </a:t>
            </a:r>
            <a:r>
              <a:rPr lang="en-US" sz="1800" b="1" dirty="0" err="1"/>
              <a:t>fuvarozás</a:t>
            </a:r>
            <a:r>
              <a:rPr lang="en-US" sz="1800" b="1" dirty="0"/>
              <a:t> </a:t>
            </a:r>
            <a:r>
              <a:rPr lang="en-US" sz="1800" dirty="0" err="1" smtClean="0"/>
              <a:t>keretében</a:t>
            </a:r>
            <a:r>
              <a:rPr lang="hu-HU" sz="1800" dirty="0" smtClean="0"/>
              <a:t> behozott, de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smtClean="0"/>
              <a:t>EU-</a:t>
            </a:r>
            <a:r>
              <a:rPr lang="hu-HU" sz="1800" dirty="0" smtClean="0"/>
              <a:t>n kívüli</a:t>
            </a:r>
            <a:r>
              <a:rPr lang="en-US" sz="1800" dirty="0" smtClean="0"/>
              <a:t> </a:t>
            </a:r>
            <a:r>
              <a:rPr lang="en-US" sz="1800" dirty="0" err="1"/>
              <a:t>végleges</a:t>
            </a:r>
            <a:r>
              <a:rPr lang="en-US" sz="1800" dirty="0"/>
              <a:t> </a:t>
            </a:r>
            <a:r>
              <a:rPr lang="en-US" sz="1800" dirty="0" err="1" smtClean="0"/>
              <a:t>rendeltetési</a:t>
            </a:r>
            <a:r>
              <a:rPr lang="en-US" sz="1800" dirty="0" smtClean="0"/>
              <a:t> </a:t>
            </a:r>
            <a:r>
              <a:rPr lang="hu-HU" sz="1800" dirty="0" smtClean="0"/>
              <a:t>hellyel rendelkező </a:t>
            </a:r>
            <a:r>
              <a:rPr lang="en-US" sz="1800" dirty="0" err="1" smtClean="0"/>
              <a:t>postai</a:t>
            </a:r>
            <a:r>
              <a:rPr lang="en-US" sz="1800" dirty="0" smtClean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expressz</a:t>
            </a:r>
            <a:r>
              <a:rPr lang="en-US" sz="1800" dirty="0"/>
              <a:t> </a:t>
            </a:r>
            <a:r>
              <a:rPr lang="en-US" sz="1800" dirty="0" err="1"/>
              <a:t>küldemények</a:t>
            </a:r>
            <a:r>
              <a:rPr lang="en-US" sz="1800" dirty="0"/>
              <a:t> </a:t>
            </a:r>
            <a:r>
              <a:rPr lang="en-US" sz="1800" dirty="0" err="1"/>
              <a:t>tekintetében</a:t>
            </a:r>
            <a:r>
              <a:rPr lang="en-US" sz="1800" dirty="0"/>
              <a:t> </a:t>
            </a:r>
            <a:r>
              <a:rPr lang="en-US" sz="1800" dirty="0" smtClean="0"/>
              <a:t>2023</a:t>
            </a:r>
            <a:r>
              <a:rPr lang="hu-HU" sz="1800" dirty="0" smtClean="0"/>
              <a:t>. március 1-től</a:t>
            </a:r>
            <a:r>
              <a:rPr lang="en-US" sz="1800" dirty="0" smtClean="0"/>
              <a:t> </a:t>
            </a:r>
            <a:r>
              <a:rPr lang="en-US" sz="1800" i="1" dirty="0" smtClean="0"/>
              <a:t>(ICS2- release 2)</a:t>
            </a:r>
          </a:p>
          <a:p>
            <a:pPr marL="971550" lvl="2" indent="-285750">
              <a:buFont typeface="Wingdings" panose="05000000000000000000" pitchFamily="2" charset="2"/>
              <a:buChar char="§"/>
            </a:pPr>
            <a:r>
              <a:rPr lang="hu-HU" sz="1800" b="1" dirty="0" smtClean="0"/>
              <a:t>Tengeri, vasúti </a:t>
            </a:r>
            <a:r>
              <a:rPr lang="hu-HU" sz="1800" b="0" dirty="0" smtClean="0"/>
              <a:t>vagy </a:t>
            </a:r>
            <a:r>
              <a:rPr lang="hu-HU" sz="1800" b="1" dirty="0" smtClean="0"/>
              <a:t>közúti fuvarozás </a:t>
            </a:r>
            <a:r>
              <a:rPr lang="hu-HU" sz="1800" b="0" dirty="0" smtClean="0"/>
              <a:t>keretében behozott p</a:t>
            </a:r>
            <a:r>
              <a:rPr lang="en-US" sz="1800" dirty="0" err="1" smtClean="0"/>
              <a:t>ostai</a:t>
            </a:r>
            <a:r>
              <a:rPr lang="en-US" sz="1800" dirty="0" smtClean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expressz</a:t>
            </a:r>
            <a:r>
              <a:rPr lang="en-US" sz="1800" dirty="0"/>
              <a:t> </a:t>
            </a:r>
            <a:r>
              <a:rPr lang="en-US" sz="1800" dirty="0" err="1"/>
              <a:t>küldemények</a:t>
            </a:r>
            <a:r>
              <a:rPr lang="en-US" sz="1800" dirty="0"/>
              <a:t> </a:t>
            </a:r>
            <a:r>
              <a:rPr lang="en-US" sz="1800" dirty="0" err="1" smtClean="0"/>
              <a:t>tekintetében</a:t>
            </a:r>
            <a:r>
              <a:rPr lang="en-US" sz="1800" b="0" dirty="0" smtClean="0"/>
              <a:t> 2024</a:t>
            </a:r>
            <a:r>
              <a:rPr lang="hu-HU" sz="1800" b="0" dirty="0" smtClean="0"/>
              <a:t>. márciusától</a:t>
            </a:r>
            <a:r>
              <a:rPr lang="en-US" sz="1800" b="0" dirty="0" smtClean="0"/>
              <a:t> </a:t>
            </a:r>
            <a:r>
              <a:rPr lang="en-US" sz="1800" b="0" i="1" dirty="0" smtClean="0"/>
              <a:t>(ICS2-release 3)</a:t>
            </a:r>
          </a:p>
          <a:p>
            <a:pPr lvl="1"/>
            <a:r>
              <a:rPr lang="hu-HU" sz="1800" b="0" dirty="0" smtClean="0"/>
              <a:t>A belépési gyűjtőárunyilatkozatot az ICS-2 rendszerbe kell benyújtani (STI – </a:t>
            </a:r>
            <a:r>
              <a:rPr lang="hu-HU" sz="1800" b="0" dirty="0" err="1" smtClean="0"/>
              <a:t>Shared</a:t>
            </a:r>
            <a:r>
              <a:rPr lang="hu-HU" sz="1800" b="0" dirty="0" smtClean="0"/>
              <a:t> </a:t>
            </a:r>
            <a:r>
              <a:rPr lang="hu-HU" sz="1800" b="0" dirty="0" err="1" smtClean="0"/>
              <a:t>Trader</a:t>
            </a:r>
            <a:r>
              <a:rPr lang="hu-HU" sz="1800" b="0" dirty="0" smtClean="0"/>
              <a:t> </a:t>
            </a:r>
            <a:r>
              <a:rPr lang="hu-HU" sz="1800" b="0" dirty="0" err="1" smtClean="0"/>
              <a:t>Interface</a:t>
            </a:r>
            <a:r>
              <a:rPr lang="hu-HU" sz="1800" b="0" dirty="0" smtClean="0"/>
              <a:t>)</a:t>
            </a:r>
            <a:endParaRPr lang="en-US" sz="1800" b="0" dirty="0" smtClean="0"/>
          </a:p>
          <a:p>
            <a:pPr lvl="1"/>
            <a:r>
              <a:rPr lang="hu-HU" sz="1800" b="0" dirty="0" smtClean="0"/>
              <a:t>Erős lobbitevékenység a BEGYA és az árunyilatkozat együttes benyújtására.</a:t>
            </a:r>
            <a:endParaRPr lang="en-GB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08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344210"/>
              </p:ext>
            </p:extLst>
          </p:nvPr>
        </p:nvGraphicFramePr>
        <p:xfrm>
          <a:off x="457200" y="2204864"/>
          <a:ext cx="836327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BD8AB8-B61E-4C62-BCCA-BC9B30F539C5}" type="slidenum">
              <a:rPr kumimoji="0" lang="en-GB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7" name="CustomShape 3"/>
          <p:cNvSpPr/>
          <p:nvPr/>
        </p:nvSpPr>
        <p:spPr>
          <a:xfrm>
            <a:off x="323528" y="1331316"/>
            <a:ext cx="8496944" cy="729532"/>
          </a:xfrm>
          <a:prstGeom prst="rect">
            <a:avLst/>
          </a:prstGeom>
          <a:noFill/>
          <a:ln w="12600">
            <a:noFill/>
          </a:ln>
          <a:effectLst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200" b="1" spc="-1" dirty="0" smtClean="0"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  <a:t>Kisértékű</a:t>
            </a:r>
            <a:r>
              <a:rPr kumimoji="0" lang="en-US" sz="2200" b="1" i="0" u="none" strike="noStrike" kern="1200" cap="none" spc="-1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  <a:t> </a:t>
            </a:r>
            <a:r>
              <a:rPr kumimoji="0" lang="hu-HU" sz="2200" b="1" i="0" u="none" strike="noStrike" kern="1200" cap="none" spc="-1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  <a:t>küldemények</a:t>
            </a:r>
            <a:br>
              <a:rPr kumimoji="0" lang="hu-HU" sz="2200" b="1" i="0" u="none" strike="noStrike" kern="1200" cap="none" spc="-1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</a:br>
            <a:r>
              <a:rPr kumimoji="0" lang="hu-HU" sz="2200" b="1" i="0" u="none" strike="noStrike" kern="1200" cap="none" spc="-1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  <a:t>szabad forgalomba helyezése</a:t>
            </a:r>
            <a:r>
              <a:rPr kumimoji="0" lang="en-US" sz="2200" b="1" i="0" u="none" strike="noStrike" kern="1200" cap="none" spc="-1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Verdana"/>
                <a:ea typeface="Calibri"/>
                <a:cs typeface="+mn-cs"/>
              </a:rPr>
              <a:t> </a:t>
            </a:r>
            <a:endParaRPr kumimoji="0" lang="en-US" sz="2200" b="0" i="0" u="none" strike="noStrike" kern="1200" cap="none" spc="-1" normalizeH="0" baseline="0" noProof="0" dirty="0">
              <a:ln>
                <a:noFill/>
              </a:ln>
              <a:effectLst/>
              <a:uLnTx/>
              <a:uFill>
                <a:solidFill>
                  <a:srgbClr val="FFFFFF"/>
                </a:solidFill>
              </a:u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8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174910"/>
              </p:ext>
            </p:extLst>
          </p:nvPr>
        </p:nvGraphicFramePr>
        <p:xfrm>
          <a:off x="457200" y="1314052"/>
          <a:ext cx="8229600" cy="4504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0"/>
            </a:endParaRPr>
          </a:p>
        </p:txBody>
      </p:sp>
      <p:sp>
        <p:nvSpPr>
          <p:cNvPr id="7" name="CustomShape 3"/>
          <p:cNvSpPr/>
          <p:nvPr/>
        </p:nvSpPr>
        <p:spPr>
          <a:xfrm>
            <a:off x="4788024" y="44624"/>
            <a:ext cx="4248472" cy="792088"/>
          </a:xfrm>
          <a:prstGeom prst="rect">
            <a:avLst/>
          </a:prstGeom>
          <a:noFill/>
          <a:ln w="12600">
            <a:noFill/>
          </a:ln>
          <a:effectLst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S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z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uper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-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csökkentett </a:t>
            </a:r>
            <a:r>
              <a:rPr kumimoji="0" lang="hu-H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adattartalmú</a:t>
            </a:r>
            <a:r>
              <a:rPr kumimoji="0" lang="hu-H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 árunyilatkozat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 – 14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3a.</a:t>
            </a:r>
            <a:r>
              <a:rPr kumimoji="0" lang="hu-H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 cikk </a:t>
            </a:r>
            <a:r>
              <a:rPr kumimoji="0" lang="hu-H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charset="0"/>
                <a:cs typeface="+mn-cs"/>
              </a:rPr>
              <a:t>FaR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itchFamily="34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6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52736"/>
            <a:ext cx="8229600" cy="936625"/>
          </a:xfrm>
        </p:spPr>
        <p:txBody>
          <a:bodyPr/>
          <a:lstStyle/>
          <a:p>
            <a:r>
              <a:rPr lang="hu-HU" dirty="0" smtClean="0"/>
              <a:t>Vámkezelés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101662"/>
              </p:ext>
            </p:extLst>
          </p:nvPr>
        </p:nvGraphicFramePr>
        <p:xfrm>
          <a:off x="457200" y="3140968"/>
          <a:ext cx="8229600" cy="2520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1763688" y="2830929"/>
            <a:ext cx="1728192" cy="237626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7600" b="1" i="0" u="none" strike="noStrike" kern="1200" cap="none" spc="0" normalizeH="0" baseline="0" noProof="0" smtClean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20230" y="2861414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400" b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Vám</a:t>
            </a:r>
            <a:r>
              <a:rPr lang="fr-BE" sz="1400" b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400" b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árunyilatkozat </a:t>
            </a:r>
            <a:endParaRPr lang="fr-BE" sz="1400" b="1" dirty="0" smtClean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400" b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(H7)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67544" y="2420888"/>
            <a:ext cx="3240360" cy="3888432"/>
          </a:xfrm>
          <a:prstGeom prst="ellipse">
            <a:avLst/>
          </a:prstGeom>
          <a:noFill/>
          <a:ln w="76200" cap="flat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7600" b="1" i="0" u="none" strike="noStrike" kern="1200" cap="none" spc="0" normalizeH="0" baseline="0" noProof="0" smtClean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851920" y="2420888"/>
            <a:ext cx="3168352" cy="3888432"/>
          </a:xfrm>
          <a:prstGeom prst="ellipse">
            <a:avLst/>
          </a:prstGeom>
          <a:noFill/>
          <a:ln w="57150" cap="flat" cmpd="sng" algn="ctr">
            <a:solidFill>
              <a:srgbClr val="00B05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7600" b="1" i="0" u="none" strike="noStrike" kern="1200" cap="none" spc="0" normalizeH="0" baseline="0" noProof="0" smtClean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2057333"/>
            <a:ext cx="1790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GAZDÁLKODÓ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046453"/>
            <a:ext cx="1810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600" b="1" dirty="0" smtClean="0">
                <a:solidFill>
                  <a:srgbClr val="00B050"/>
                </a:solidFill>
                <a:latin typeface="Verdana" pitchFamily="34" charset="0"/>
                <a:ea typeface="+mn-ea"/>
                <a:cs typeface="+mn-cs"/>
              </a:rPr>
              <a:t>VÁMHATÓSÁG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4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Versenyképesség kiegyenlítése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319026"/>
              </p:ext>
            </p:extLst>
          </p:nvPr>
        </p:nvGraphicFramePr>
        <p:xfrm>
          <a:off x="457200" y="2492375"/>
          <a:ext cx="82296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21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/>
          <a:lstStyle/>
          <a:p>
            <a:pPr marL="180975" lvl="1" indent="0" algn="ctr" eaLnBrk="1" hangingPunct="1">
              <a:spcAft>
                <a:spcPts val="600"/>
              </a:spcAft>
              <a:buNone/>
              <a:defRPr/>
            </a:pPr>
            <a:endParaRPr lang="hu-HU" sz="1200" dirty="0" smtClean="0">
              <a:latin typeface="+mj-lt"/>
              <a:cs typeface="ＭＳ Ｐゴシック" charset="0"/>
            </a:endParaRPr>
          </a:p>
          <a:p>
            <a:pPr marL="180975" lvl="1" indent="0" algn="ctr" eaLnBrk="1" hangingPunct="1">
              <a:spcAft>
                <a:spcPts val="600"/>
              </a:spcAft>
              <a:buNone/>
              <a:defRPr/>
            </a:pPr>
            <a:r>
              <a:rPr lang="en-US" sz="3000" dirty="0" err="1" smtClean="0">
                <a:latin typeface="+mj-lt"/>
                <a:cs typeface="ＭＳ Ｐゴシック" charset="0"/>
              </a:rPr>
              <a:t>Miért</a:t>
            </a:r>
            <a:r>
              <a:rPr lang="en-US" sz="3000" dirty="0" smtClean="0">
                <a:latin typeface="+mj-lt"/>
                <a:cs typeface="ＭＳ Ｐゴシック" charset="0"/>
              </a:rPr>
              <a:t>?</a:t>
            </a:r>
            <a:endParaRPr lang="en-GB" sz="3000" dirty="0">
              <a:latin typeface="+mj-lt"/>
              <a:cs typeface="ＭＳ Ｐゴシック" charset="0"/>
            </a:endParaRPr>
          </a:p>
          <a:p>
            <a:pPr marL="466725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b="0" dirty="0" err="1" smtClean="0"/>
              <a:t>Az</a:t>
            </a:r>
            <a:r>
              <a:rPr lang="en-US" sz="1800" b="0" dirty="0" smtClean="0"/>
              <a:t> e-</a:t>
            </a:r>
            <a:r>
              <a:rPr lang="en-US" sz="1800" b="0" dirty="0" err="1" smtClean="0"/>
              <a:t>kereskedelem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robbanásszer</a:t>
            </a:r>
            <a:r>
              <a:rPr lang="hu-HU" sz="1800" b="0" dirty="0"/>
              <a:t>ű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növekedése</a:t>
            </a:r>
            <a:r>
              <a:rPr lang="hu-HU" sz="1800" b="0" dirty="0"/>
              <a:t> </a:t>
            </a:r>
            <a:r>
              <a:rPr lang="hu-HU" sz="1800" b="0" dirty="0" smtClean="0">
                <a:sym typeface="Symbol" panose="05050102010706020507" pitchFamily="18" charset="2"/>
              </a:rPr>
              <a:t> megfelelő jogszabályi környezet hiánya</a:t>
            </a:r>
            <a:endParaRPr lang="en-US" sz="1800" b="0" dirty="0" smtClean="0"/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dirty="0" smtClean="0"/>
              <a:t>Vám- és áfaszabályok a hagyományos kereskedelem üzleti modelljére épülnek (nagymennyiségű, nagyértékű küldemények, rendszeres szállítás, keretszerződések, viszonylag állandó beszerzési lánc)</a:t>
            </a:r>
            <a:r>
              <a:rPr lang="en-US" dirty="0" smtClean="0"/>
              <a:t> </a:t>
            </a:r>
            <a:endParaRPr lang="en-US" b="0" dirty="0" smtClean="0">
              <a:solidFill>
                <a:schemeClr val="tx1"/>
              </a:solidFill>
            </a:endParaRPr>
          </a:p>
          <a:p>
            <a:pPr marL="466725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b="0" dirty="0" smtClean="0"/>
              <a:t>ÁFA </a:t>
            </a:r>
            <a:r>
              <a:rPr lang="en-US" sz="1800" b="0" dirty="0" err="1" smtClean="0"/>
              <a:t>bevétel</a:t>
            </a:r>
            <a:r>
              <a:rPr lang="hu-HU" sz="1800" b="0" dirty="0"/>
              <a:t>-</a:t>
            </a:r>
            <a:r>
              <a:rPr lang="en-US" sz="1800" b="0" dirty="0" err="1" smtClean="0"/>
              <a:t>kiesés</a:t>
            </a:r>
            <a:r>
              <a:rPr lang="en-US" sz="1800" b="0" dirty="0" smtClean="0"/>
              <a:t> a 22 EUR </a:t>
            </a:r>
            <a:r>
              <a:rPr lang="en-US" sz="1800" b="0" dirty="0" err="1" smtClean="0"/>
              <a:t>alatti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csomagok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áfamentessége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miatt</a:t>
            </a:r>
            <a:r>
              <a:rPr lang="en-US" sz="1800" b="0" dirty="0" smtClean="0"/>
              <a:t> </a:t>
            </a:r>
          </a:p>
          <a:p>
            <a:pPr marL="923925" lvl="2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 err="1" smtClean="0"/>
              <a:t>Legalább</a:t>
            </a:r>
            <a:r>
              <a:rPr lang="en-US" b="0" dirty="0" smtClean="0"/>
              <a:t> 1 </a:t>
            </a:r>
            <a:r>
              <a:rPr lang="en-US" b="0" dirty="0" err="1" smtClean="0"/>
              <a:t>milli</a:t>
            </a:r>
            <a:r>
              <a:rPr lang="hu-HU" b="0" dirty="0" smtClean="0"/>
              <a:t>á</a:t>
            </a:r>
            <a:r>
              <a:rPr lang="en-US" b="0" dirty="0" err="1" smtClean="0"/>
              <a:t>rd</a:t>
            </a:r>
            <a:r>
              <a:rPr lang="en-US" b="0" dirty="0" smtClean="0"/>
              <a:t> </a:t>
            </a:r>
            <a:r>
              <a:rPr lang="en-US" b="0" dirty="0" err="1" smtClean="0"/>
              <a:t>euró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becsülik</a:t>
            </a:r>
            <a:r>
              <a:rPr lang="en-US" dirty="0" smtClean="0"/>
              <a:t> </a:t>
            </a:r>
            <a:r>
              <a:rPr lang="en-US" dirty="0" err="1" smtClean="0"/>
              <a:t>évente</a:t>
            </a:r>
            <a:r>
              <a:rPr lang="en-US" dirty="0" smtClean="0"/>
              <a:t> </a:t>
            </a:r>
            <a:r>
              <a:rPr lang="en-US" b="0" dirty="0" err="1" smtClean="0"/>
              <a:t>az</a:t>
            </a:r>
            <a:r>
              <a:rPr lang="en-US" b="0" dirty="0" smtClean="0"/>
              <a:t> </a:t>
            </a:r>
            <a:r>
              <a:rPr lang="en-US" b="0" dirty="0" err="1" smtClean="0"/>
              <a:t>áfamentesség</a:t>
            </a:r>
            <a:r>
              <a:rPr lang="en-US" b="0" dirty="0" smtClean="0"/>
              <a:t> </a:t>
            </a:r>
            <a:r>
              <a:rPr lang="en-US" b="0" dirty="0" err="1" smtClean="0"/>
              <a:t>miatt</a:t>
            </a:r>
            <a:r>
              <a:rPr lang="en-US" b="0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4 </a:t>
            </a:r>
            <a:r>
              <a:rPr lang="en-US" dirty="0" err="1" smtClean="0"/>
              <a:t>milli</a:t>
            </a:r>
            <a:r>
              <a:rPr lang="hu-HU" dirty="0" smtClean="0"/>
              <a:t>á</a:t>
            </a:r>
            <a:r>
              <a:rPr lang="en-US" dirty="0" err="1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euróra</a:t>
            </a:r>
            <a:r>
              <a:rPr lang="en-US" dirty="0" smtClean="0"/>
              <a:t> a </a:t>
            </a:r>
            <a:r>
              <a:rPr lang="en-US" dirty="0" err="1" smtClean="0"/>
              <a:t>csalás</a:t>
            </a:r>
            <a:r>
              <a:rPr lang="en-US" dirty="0" smtClean="0"/>
              <a:t> </a:t>
            </a:r>
            <a:r>
              <a:rPr lang="en-US" dirty="0" err="1" smtClean="0"/>
              <a:t>miatt</a:t>
            </a:r>
            <a:r>
              <a:rPr lang="hu-HU" dirty="0" smtClean="0"/>
              <a:t>i</a:t>
            </a:r>
            <a:r>
              <a:rPr lang="en-US" dirty="0" smtClean="0"/>
              <a:t> (</a:t>
            </a:r>
            <a:r>
              <a:rPr lang="en-US" dirty="0" err="1" smtClean="0"/>
              <a:t>alulértékelés</a:t>
            </a:r>
            <a:r>
              <a:rPr lang="en-US" dirty="0" smtClean="0"/>
              <a:t>, </a:t>
            </a:r>
            <a:r>
              <a:rPr lang="en-US" dirty="0" err="1" smtClean="0"/>
              <a:t>ajándékként</a:t>
            </a:r>
            <a:r>
              <a:rPr lang="en-US" dirty="0" smtClean="0"/>
              <a:t> </a:t>
            </a:r>
            <a:r>
              <a:rPr lang="en-US" dirty="0" err="1" smtClean="0"/>
              <a:t>való</a:t>
            </a:r>
            <a:r>
              <a:rPr lang="en-US" dirty="0" smtClean="0"/>
              <a:t> </a:t>
            </a:r>
            <a:r>
              <a:rPr lang="en-US" dirty="0" err="1" smtClean="0"/>
              <a:t>behozatal</a:t>
            </a:r>
            <a:r>
              <a:rPr lang="en-US" dirty="0" smtClean="0"/>
              <a:t>) </a:t>
            </a:r>
            <a:r>
              <a:rPr lang="hu-HU" dirty="0" smtClean="0"/>
              <a:t>bevétel-</a:t>
            </a:r>
            <a:r>
              <a:rPr lang="en-US" dirty="0" err="1" smtClean="0"/>
              <a:t>kiesést</a:t>
            </a:r>
            <a:r>
              <a:rPr lang="en-US" dirty="0" smtClean="0"/>
              <a:t> </a:t>
            </a:r>
            <a:endParaRPr lang="en-US" b="0" dirty="0" smtClean="0"/>
          </a:p>
          <a:p>
            <a:pPr marL="466725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b="0" dirty="0" err="1" smtClean="0"/>
              <a:t>Versenyképesség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korlátozása</a:t>
            </a:r>
            <a:endParaRPr lang="en-US" sz="1800" b="0" dirty="0" smtClean="0"/>
          </a:p>
          <a:p>
            <a:pPr marL="942975" lvl="2" indent="-3619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Európai</a:t>
            </a:r>
            <a:r>
              <a:rPr lang="en-US" dirty="0" smtClean="0"/>
              <a:t> </a:t>
            </a:r>
            <a:r>
              <a:rPr lang="en-US" dirty="0" err="1" smtClean="0"/>
              <a:t>Unióban</a:t>
            </a:r>
            <a:r>
              <a:rPr lang="en-US" dirty="0" smtClean="0"/>
              <a:t> </a:t>
            </a:r>
            <a:r>
              <a:rPr lang="en-US" dirty="0" err="1" smtClean="0"/>
              <a:t>értékesített</a:t>
            </a:r>
            <a:r>
              <a:rPr lang="en-US" dirty="0" smtClean="0"/>
              <a:t> </a:t>
            </a:r>
            <a:r>
              <a:rPr lang="en-US" dirty="0" err="1" smtClean="0"/>
              <a:t>áruk</a:t>
            </a:r>
            <a:r>
              <a:rPr lang="en-US" dirty="0" smtClean="0"/>
              <a:t> </a:t>
            </a:r>
            <a:r>
              <a:rPr lang="en-US" dirty="0" err="1" smtClean="0"/>
              <a:t>után</a:t>
            </a:r>
            <a:r>
              <a:rPr lang="en-US" dirty="0" smtClean="0"/>
              <a:t> </a:t>
            </a:r>
            <a:r>
              <a:rPr lang="en-US" dirty="0" err="1" smtClean="0"/>
              <a:t>áfát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fizetni</a:t>
            </a:r>
            <a:endParaRPr lang="en-US" dirty="0" smtClean="0"/>
          </a:p>
          <a:p>
            <a:pPr marL="942975" lvl="2" indent="-3619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áfamentesség</a:t>
            </a:r>
            <a:r>
              <a:rPr lang="en-US" dirty="0" smtClean="0"/>
              <a:t>, </a:t>
            </a:r>
            <a:r>
              <a:rPr lang="en-US" dirty="0" err="1" smtClean="0"/>
              <a:t>nehezen</a:t>
            </a:r>
            <a:r>
              <a:rPr lang="en-US" dirty="0" smtClean="0"/>
              <a:t> </a:t>
            </a:r>
            <a:r>
              <a:rPr lang="hu-HU" dirty="0" smtClean="0"/>
              <a:t>e</a:t>
            </a:r>
            <a:r>
              <a:rPr lang="en-US" dirty="0" err="1" smtClean="0"/>
              <a:t>llen</a:t>
            </a:r>
            <a:r>
              <a:rPr lang="hu-HU" dirty="0" smtClean="0"/>
              <a:t>ő</a:t>
            </a:r>
            <a:r>
              <a:rPr lang="en-US" dirty="0" err="1" smtClean="0"/>
              <a:t>riz</a:t>
            </a:r>
            <a:r>
              <a:rPr lang="hu-HU" dirty="0" err="1" smtClean="0"/>
              <a:t>hető</a:t>
            </a:r>
            <a:r>
              <a:rPr lang="hu-HU" dirty="0" smtClean="0"/>
              <a:t>, ráadásul</a:t>
            </a:r>
            <a:r>
              <a:rPr lang="en-US" dirty="0" smtClean="0"/>
              <a:t> </a:t>
            </a:r>
            <a:r>
              <a:rPr lang="en-US" dirty="0" err="1" smtClean="0"/>
              <a:t>tovább</a:t>
            </a:r>
            <a:r>
              <a:rPr lang="en-US" dirty="0" smtClean="0"/>
              <a:t> </a:t>
            </a:r>
            <a:r>
              <a:rPr lang="en-US" dirty="0" err="1" smtClean="0"/>
              <a:t>torzítja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uniós</a:t>
            </a:r>
            <a:r>
              <a:rPr lang="en-US" dirty="0" smtClean="0"/>
              <a:t> </a:t>
            </a:r>
            <a:r>
              <a:rPr lang="en-US" dirty="0" err="1" smtClean="0"/>
              <a:t>kereskedök</a:t>
            </a:r>
            <a:r>
              <a:rPr lang="en-US" dirty="0" smtClean="0"/>
              <a:t> </a:t>
            </a:r>
            <a:r>
              <a:rPr lang="en-US" dirty="0" err="1" smtClean="0"/>
              <a:t>versenyképességét</a:t>
            </a:r>
            <a:r>
              <a:rPr lang="en-US" dirty="0" smtClean="0"/>
              <a:t>  </a:t>
            </a:r>
          </a:p>
          <a:p>
            <a:pPr marL="942975" lvl="2" indent="-3619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Vállalkozások</a:t>
            </a:r>
            <a:r>
              <a:rPr lang="en-US" dirty="0" smtClean="0"/>
              <a:t> </a:t>
            </a:r>
            <a:r>
              <a:rPr lang="en-US" dirty="0" err="1" smtClean="0"/>
              <a:t>kitelepülhetnek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Európai</a:t>
            </a:r>
            <a:r>
              <a:rPr lang="en-US" dirty="0" smtClean="0"/>
              <a:t> </a:t>
            </a:r>
            <a:r>
              <a:rPr lang="en-US" dirty="0" err="1" smtClean="0"/>
              <a:t>Unióból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áfamentesség</a:t>
            </a:r>
            <a:r>
              <a:rPr lang="en-US" dirty="0" smtClean="0"/>
              <a:t> </a:t>
            </a:r>
            <a:r>
              <a:rPr lang="en-US" dirty="0" err="1" smtClean="0"/>
              <a:t>érdekében</a:t>
            </a:r>
            <a:endParaRPr lang="en-US" dirty="0" smtClean="0"/>
          </a:p>
          <a:p>
            <a:pPr marL="180975" lvl="1" indent="0" eaLnBrk="1" hangingPunct="1">
              <a:spcAft>
                <a:spcPts val="1200"/>
              </a:spcAft>
              <a:buNone/>
              <a:defRPr/>
            </a:pPr>
            <a:endParaRPr lang="en-GB" b="0" dirty="0" smtClean="0"/>
          </a:p>
          <a:p>
            <a:pPr marL="581025" lvl="2" indent="0" eaLnBrk="1" hangingPunct="1">
              <a:spcBef>
                <a:spcPts val="0"/>
              </a:spcBef>
              <a:spcAft>
                <a:spcPts val="1200"/>
              </a:spcAft>
              <a:defRPr/>
            </a:pPr>
            <a:endParaRPr lang="en-GB" sz="1800" b="0" dirty="0"/>
          </a:p>
          <a:p>
            <a:pPr lvl="1" eaLnBrk="1" hangingPunct="1">
              <a:defRPr/>
            </a:pPr>
            <a:endParaRPr lang="en-US" sz="1800" dirty="0">
              <a:cs typeface="+mn-cs"/>
            </a:endParaRPr>
          </a:p>
          <a:p>
            <a:pPr lvl="1" eaLnBrk="1" hangingPunct="1">
              <a:defRPr/>
            </a:pPr>
            <a:endParaRPr lang="en-US" sz="1800" i="0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39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90137292"/>
              </p:ext>
            </p:extLst>
          </p:nvPr>
        </p:nvGraphicFramePr>
        <p:xfrm>
          <a:off x="395640" y="1745480"/>
          <a:ext cx="8352000" cy="503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2" name="CustomShape 2"/>
          <p:cNvSpPr/>
          <p:nvPr/>
        </p:nvSpPr>
        <p:spPr>
          <a:xfrm>
            <a:off x="8384760" y="6245280"/>
            <a:ext cx="30096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3"/>
          <p:cNvSpPr/>
          <p:nvPr/>
        </p:nvSpPr>
        <p:spPr>
          <a:xfrm>
            <a:off x="518760" y="1312400"/>
            <a:ext cx="8228880" cy="676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4"/>
          <p:cNvSpPr/>
          <p:nvPr/>
        </p:nvSpPr>
        <p:spPr>
          <a:xfrm>
            <a:off x="457200" y="1312400"/>
            <a:ext cx="8228880" cy="433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</a:rPr>
              <a:t>Függőben lévő kérdések</a:t>
            </a:r>
            <a:endParaRPr kumimoji="0" lang="en-GB" sz="26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708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17697447"/>
              </p:ext>
            </p:extLst>
          </p:nvPr>
        </p:nvGraphicFramePr>
        <p:xfrm>
          <a:off x="414447" y="1916832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14447" y="1196752"/>
            <a:ext cx="8229600" cy="720080"/>
          </a:xfrm>
        </p:spPr>
        <p:txBody>
          <a:bodyPr/>
          <a:lstStyle/>
          <a:p>
            <a:pPr algn="ctr"/>
            <a:r>
              <a:rPr lang="hu-HU" sz="2600" dirty="0" smtClean="0"/>
              <a:t>Az ÁFA</a:t>
            </a:r>
            <a:r>
              <a:rPr lang="en-US" sz="2600" dirty="0" smtClean="0"/>
              <a:t> &amp; </a:t>
            </a:r>
            <a:r>
              <a:rPr lang="hu-HU" sz="2600" dirty="0" smtClean="0"/>
              <a:t>vám </a:t>
            </a:r>
            <a:r>
              <a:rPr lang="en-US" sz="2600" dirty="0" smtClean="0"/>
              <a:t>e-</a:t>
            </a:r>
            <a:r>
              <a:rPr lang="hu-HU" sz="2600" dirty="0" smtClean="0"/>
              <a:t>kereskedelmi szabályok ütemterve</a:t>
            </a:r>
            <a:endParaRPr lang="en-GB" sz="2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0C8D7-4C61-504B-9640-74CD0CFE1512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E-kereskedelem 2.0: Megoldásra váró további problémák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</a:pPr>
            <a:r>
              <a:rPr lang="hu-HU" sz="1800" b="0" dirty="0" smtClean="0"/>
              <a:t>Gyakorlati végrehajtás (átváltási árfolyam, időbeli különbségek, fuvarköltség, stb.)</a:t>
            </a:r>
          </a:p>
          <a:p>
            <a:pPr lvl="1">
              <a:spcBef>
                <a:spcPts val="1200"/>
              </a:spcBef>
            </a:pPr>
            <a:r>
              <a:rPr lang="hu-HU" sz="1800" b="0" dirty="0" smtClean="0"/>
              <a:t>Tiltások és korlátozások érvényesítése</a:t>
            </a:r>
          </a:p>
          <a:p>
            <a:pPr lvl="1">
              <a:spcBef>
                <a:spcPts val="1200"/>
              </a:spcBef>
            </a:pPr>
            <a:r>
              <a:rPr lang="hu-HU" sz="1800" b="0" dirty="0" err="1" smtClean="0"/>
              <a:t>Alulértékelés</a:t>
            </a:r>
            <a:endParaRPr lang="hu-HU" sz="1800" b="0" dirty="0" smtClean="0"/>
          </a:p>
          <a:p>
            <a:pPr lvl="1">
              <a:spcBef>
                <a:spcPts val="1200"/>
              </a:spcBef>
            </a:pPr>
            <a:r>
              <a:rPr lang="hu-HU" sz="1800" b="0" dirty="0" smtClean="0"/>
              <a:t>45 eurós áfamentesség ajándékokra</a:t>
            </a:r>
          </a:p>
          <a:p>
            <a:pPr lvl="1">
              <a:spcBef>
                <a:spcPts val="1200"/>
              </a:spcBef>
            </a:pPr>
            <a:r>
              <a:rPr lang="hu-HU" sz="1800" b="0" dirty="0" smtClean="0"/>
              <a:t>A platformok vámjogi felelőssége</a:t>
            </a:r>
          </a:p>
          <a:p>
            <a:pPr lvl="1">
              <a:spcBef>
                <a:spcPts val="1200"/>
              </a:spcBef>
            </a:pPr>
            <a:r>
              <a:rPr lang="hu-HU" sz="1800" b="0" dirty="0" smtClean="0"/>
              <a:t>Vámmentes küszöb</a:t>
            </a:r>
          </a:p>
          <a:p>
            <a:pPr lvl="1">
              <a:spcBef>
                <a:spcPts val="1200"/>
              </a:spcBef>
            </a:pPr>
            <a:r>
              <a:rPr lang="hu-HU" sz="1800" b="0" dirty="0" smtClean="0"/>
              <a:t>Adatelemzés racionalizálása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664302-2ADB-49C5-ABC6-765AA1907B5C}" type="slidenum"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0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2810500" cy="2859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4437112"/>
            <a:ext cx="6528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DG TAXUD </a:t>
            </a:r>
            <a:endParaRPr lang="en-GB" sz="2000" b="1" dirty="0"/>
          </a:p>
          <a:p>
            <a:r>
              <a:rPr lang="hu-HU" sz="1800" b="1" dirty="0"/>
              <a:t>Áfa</a:t>
            </a:r>
            <a:r>
              <a:rPr lang="en-GB" sz="1800" b="1" dirty="0"/>
              <a:t>: </a:t>
            </a:r>
            <a:r>
              <a:rPr lang="en-GB" sz="1800" b="1" dirty="0">
                <a:hlinkClick r:id="rId4"/>
              </a:rPr>
              <a:t>agnes.fekete@ec.europa.eu</a:t>
            </a:r>
            <a:r>
              <a:rPr lang="en-GB" sz="1800" b="1" dirty="0"/>
              <a:t>  </a:t>
            </a:r>
          </a:p>
          <a:p>
            <a:r>
              <a:rPr lang="hu-HU" sz="1800" b="1" dirty="0" smtClean="0"/>
              <a:t>Vám</a:t>
            </a:r>
            <a:r>
              <a:rPr lang="en-IE" sz="1800" b="1" dirty="0" smtClean="0"/>
              <a:t>: </a:t>
            </a:r>
            <a:r>
              <a:rPr lang="en-GB" sz="1800" b="1" dirty="0" smtClean="0">
                <a:hlinkClick r:id="rId5"/>
              </a:rPr>
              <a:t>agnes.nagy@ec.europa.eu</a:t>
            </a:r>
            <a:endParaRPr lang="en-GB" sz="1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525343"/>
            <a:ext cx="2133600" cy="315817"/>
          </a:xfrm>
        </p:spPr>
        <p:txBody>
          <a:bodyPr/>
          <a:lstStyle/>
          <a:p>
            <a:pPr>
              <a:defRPr/>
            </a:pPr>
            <a:fld id="{58725D4E-B3A9-8843-A30A-12D12A89ED33}" type="slidenum">
              <a:rPr lang="en-GB" smtClean="0">
                <a:latin typeface="+mn-lt"/>
              </a:rPr>
              <a:pPr>
                <a:defRPr/>
              </a:pPr>
              <a:t>33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52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569200" cy="720998"/>
          </a:xfrm>
        </p:spPr>
        <p:txBody>
          <a:bodyPr/>
          <a:lstStyle/>
          <a:p>
            <a:r>
              <a:rPr lang="hu-HU" sz="2800" dirty="0" smtClean="0"/>
              <a:t>Az e-kereskedelem </a:t>
            </a:r>
            <a:r>
              <a:rPr lang="hu-HU" sz="2800" dirty="0"/>
              <a:t>uniós </a:t>
            </a:r>
            <a:r>
              <a:rPr lang="fr-BE" sz="2800" dirty="0" smtClean="0"/>
              <a:t>ÁFA </a:t>
            </a:r>
            <a:r>
              <a:rPr lang="hu-HU" sz="2800" dirty="0" smtClean="0"/>
              <a:t>szabályai</a:t>
            </a:r>
            <a:endParaRPr lang="en-GB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6916385"/>
              </p:ext>
            </p:extLst>
          </p:nvPr>
        </p:nvGraphicFramePr>
        <p:xfrm>
          <a:off x="457200" y="2276475"/>
          <a:ext cx="8229600" cy="4248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25184" cy="793007"/>
          </a:xfrm>
        </p:spPr>
        <p:txBody>
          <a:bodyPr/>
          <a:lstStyle/>
          <a:p>
            <a:pPr algn="ctr"/>
            <a:r>
              <a:rPr lang="en-GB" sz="2800" dirty="0" smtClean="0"/>
              <a:t>ÁFA e-</a:t>
            </a:r>
            <a:r>
              <a:rPr lang="en-GB" sz="2800" dirty="0" err="1" smtClean="0"/>
              <a:t>kereskedelem</a:t>
            </a:r>
            <a:r>
              <a:rPr lang="en-GB" sz="2800" dirty="0" smtClean="0"/>
              <a:t> </a:t>
            </a:r>
            <a:r>
              <a:rPr lang="en-GB" sz="2800" dirty="0" err="1" smtClean="0"/>
              <a:t>importszabályozása</a:t>
            </a:r>
            <a:endParaRPr lang="en-GB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507438"/>
              </p:ext>
            </p:extLst>
          </p:nvPr>
        </p:nvGraphicFramePr>
        <p:xfrm>
          <a:off x="457200" y="2132857"/>
          <a:ext cx="82296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2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7544" y="2852936"/>
            <a:ext cx="7992002" cy="2664296"/>
            <a:chOff x="0" y="576063"/>
            <a:chExt cx="8229600" cy="1159200"/>
          </a:xfrm>
        </p:grpSpPr>
        <p:sp>
          <p:nvSpPr>
            <p:cNvPr id="13" name="Rectangle 12"/>
            <p:cNvSpPr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8708" tIns="333248" rIns="638708" bIns="113792" numCol="1" spcCol="1270" anchor="t" anchorCtr="0">
              <a:noAutofit/>
            </a:bodyPr>
            <a:lstStyle/>
            <a:p>
              <a:pPr lvl="0"/>
              <a:r>
                <a:rPr lang="en-GB" sz="1600" dirty="0">
                  <a:solidFill>
                    <a:srgbClr val="0F5494"/>
                  </a:solidFill>
                </a:rPr>
                <a:t>A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keresked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en-GB" sz="1600" dirty="0" smtClean="0">
                  <a:solidFill>
                    <a:srgbClr val="0F5494"/>
                  </a:solidFill>
                </a:rPr>
                <a:t>t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nyilvántartásba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veszik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az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>
                  <a:solidFill>
                    <a:srgbClr val="0F5494"/>
                  </a:solidFill>
                </a:rPr>
                <a:t>IOSS </a:t>
              </a:r>
              <a:r>
                <a:rPr lang="en-GB" sz="1600" dirty="0" err="1">
                  <a:solidFill>
                    <a:srgbClr val="0F5494"/>
                  </a:solidFill>
                </a:rPr>
                <a:t>rendszerben</a:t>
              </a:r>
              <a:r>
                <a:rPr lang="en-GB" sz="1600" dirty="0">
                  <a:solidFill>
                    <a:srgbClr val="0F5494"/>
                  </a:solidFill>
                </a:rPr>
                <a:t> </a:t>
              </a:r>
              <a:r>
                <a:rPr lang="en-GB" sz="1600" dirty="0" err="1">
                  <a:solidFill>
                    <a:srgbClr val="0F5494"/>
                  </a:solidFill>
                </a:rPr>
                <a:t>az</a:t>
              </a:r>
              <a:r>
                <a:rPr lang="en-GB" sz="1600" dirty="0">
                  <a:solidFill>
                    <a:srgbClr val="0F5494"/>
                  </a:solidFill>
                </a:rPr>
                <a:t> </a:t>
              </a:r>
              <a:r>
                <a:rPr lang="en-GB" sz="1600" dirty="0" err="1">
                  <a:solidFill>
                    <a:srgbClr val="0F5494"/>
                  </a:solidFill>
                </a:rPr>
                <a:t>egyik</a:t>
              </a:r>
              <a:r>
                <a:rPr lang="en-GB" sz="1600" dirty="0">
                  <a:solidFill>
                    <a:srgbClr val="0F5494"/>
                  </a:solidFill>
                </a:rPr>
                <a:t> EU </a:t>
              </a:r>
              <a:r>
                <a:rPr lang="en-GB" sz="1600" dirty="0" err="1">
                  <a:solidFill>
                    <a:srgbClr val="0F5494"/>
                  </a:solidFill>
                </a:rPr>
                <a:t>tagállamban</a:t>
              </a:r>
              <a:r>
                <a:rPr lang="en-GB" sz="1600" dirty="0">
                  <a:solidFill>
                    <a:srgbClr val="0F5494"/>
                  </a:solidFill>
                </a:rPr>
                <a:t>: 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F5494"/>
                  </a:solidFill>
                </a:rPr>
                <a:t> -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uniós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keresked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en-US" sz="1600" dirty="0" smtClean="0">
                  <a:solidFill>
                    <a:srgbClr val="0F5494"/>
                  </a:solidFill>
                </a:rPr>
                <a:t>k </a:t>
              </a:r>
              <a:r>
                <a:rPr lang="en-US" sz="1600" dirty="0" err="1">
                  <a:solidFill>
                    <a:srgbClr val="0F5494"/>
                  </a:solidFill>
                </a:rPr>
                <a:t>és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bizonyos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nem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uniós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kereskedök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kérhetnek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közvetlen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nyilvántartásba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vételt</a:t>
              </a:r>
              <a:r>
                <a:rPr lang="en-US" sz="1600" dirty="0" smtClean="0">
                  <a:solidFill>
                    <a:srgbClr val="0F5494"/>
                  </a:solidFill>
                </a:rPr>
                <a:t>,</a:t>
              </a:r>
              <a:endParaRPr lang="en-US" sz="1600" dirty="0">
                <a:solidFill>
                  <a:srgbClr val="0F5494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F5494"/>
                  </a:solidFill>
                </a:rPr>
                <a:t> - </a:t>
              </a:r>
              <a:r>
                <a:rPr lang="en-US" sz="1600" dirty="0" err="1">
                  <a:solidFill>
                    <a:srgbClr val="0F5494"/>
                  </a:solidFill>
                </a:rPr>
                <a:t>nem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uniós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keresked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en-US" sz="1600" dirty="0" smtClean="0">
                  <a:solidFill>
                    <a:srgbClr val="0F5494"/>
                  </a:solidFill>
                </a:rPr>
                <a:t>k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közvetítő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személyen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keresztül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kérhetik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nyilvántartásba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vételüket</a:t>
              </a:r>
              <a:r>
                <a:rPr lang="en-US" sz="1600" dirty="0" smtClean="0">
                  <a:solidFill>
                    <a:srgbClr val="0F5494"/>
                  </a:solidFill>
                </a:rPr>
                <a:t>,</a:t>
              </a:r>
              <a:endParaRPr lang="en-US" sz="1600" dirty="0">
                <a:solidFill>
                  <a:srgbClr val="0F5494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F5494"/>
                  </a:solidFill>
                </a:rPr>
                <a:t> - </a:t>
              </a:r>
              <a:r>
                <a:rPr lang="en-US" sz="1600" dirty="0" smtClean="0">
                  <a:solidFill>
                    <a:srgbClr val="0F5494"/>
                  </a:solidFill>
                </a:rPr>
                <a:t>a </a:t>
              </a:r>
              <a:r>
                <a:rPr lang="en-US" sz="1600" dirty="0" err="1">
                  <a:solidFill>
                    <a:srgbClr val="0F5494"/>
                  </a:solidFill>
                </a:rPr>
                <a:t>nyilvántartásba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vétel</a:t>
              </a:r>
              <a:r>
                <a:rPr lang="en-US" sz="1600" dirty="0" smtClean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az</a:t>
              </a:r>
              <a:r>
                <a:rPr lang="en-US" sz="1600" dirty="0">
                  <a:solidFill>
                    <a:srgbClr val="0F5494"/>
                  </a:solidFill>
                </a:rPr>
                <a:t> EU 28 </a:t>
              </a:r>
              <a:r>
                <a:rPr lang="en-US" sz="1600" dirty="0" err="1">
                  <a:solidFill>
                    <a:srgbClr val="0F5494"/>
                  </a:solidFill>
                </a:rPr>
                <a:t>tagállamába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behozott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összes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>
                  <a:solidFill>
                    <a:srgbClr val="0F5494"/>
                  </a:solidFill>
                </a:rPr>
                <a:t>termékre</a:t>
              </a:r>
              <a:r>
                <a:rPr lang="en-US" sz="1600" dirty="0">
                  <a:solidFill>
                    <a:srgbClr val="0F5494"/>
                  </a:solidFill>
                </a:rPr>
                <a:t>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érvényes</a:t>
              </a:r>
              <a:r>
                <a:rPr lang="en-US" sz="1600" dirty="0" smtClean="0">
                  <a:solidFill>
                    <a:srgbClr val="0F5494"/>
                  </a:solidFill>
                </a:rPr>
                <a:t>.</a:t>
              </a:r>
              <a:endParaRPr lang="en-GB" sz="1600" dirty="0">
                <a:solidFill>
                  <a:srgbClr val="0F549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/>
          <a:lstStyle/>
          <a:p>
            <a:pPr algn="ctr"/>
            <a:r>
              <a:rPr lang="en-GB" dirty="0"/>
              <a:t>Import One Stop </a:t>
            </a:r>
            <a:r>
              <a:rPr lang="en-GB" dirty="0" smtClean="0"/>
              <a:t>Shop (IOSS)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755576" y="2223138"/>
            <a:ext cx="7741318" cy="989838"/>
            <a:chOff x="373707" y="27015"/>
            <a:chExt cx="7849791" cy="989838"/>
          </a:xfrm>
        </p:grpSpPr>
        <p:sp>
          <p:nvSpPr>
            <p:cNvPr id="6" name="Rounded Rectangle 5"/>
            <p:cNvSpPr/>
            <p:nvPr/>
          </p:nvSpPr>
          <p:spPr>
            <a:xfrm>
              <a:off x="373707" y="27015"/>
              <a:ext cx="7849791" cy="765073"/>
            </a:xfrm>
            <a:prstGeom prst="roundRect">
              <a:avLst/>
            </a:prstGeom>
            <a:solidFill>
              <a:srgbClr val="0F549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 txBox="1"/>
            <p:nvPr/>
          </p:nvSpPr>
          <p:spPr>
            <a:xfrm>
              <a:off x="411055" y="64363"/>
              <a:ext cx="7775095" cy="9524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742" tIns="0" rIns="217742" bIns="0" numCol="1" spcCol="127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dirty="0" err="1" smtClean="0"/>
                <a:t>Uniós</a:t>
              </a:r>
              <a:r>
                <a:rPr lang="en-US" sz="2200" dirty="0" smtClean="0"/>
                <a:t> </a:t>
              </a:r>
              <a:r>
                <a:rPr lang="en-US" sz="2200" dirty="0"/>
                <a:t>online </a:t>
              </a:r>
              <a:r>
                <a:rPr lang="en-US" sz="2200" dirty="0" err="1" smtClean="0"/>
                <a:t>rendszer</a:t>
              </a:r>
              <a:r>
                <a:rPr lang="en-US" sz="2200" dirty="0" smtClean="0"/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dirty="0" err="1" smtClean="0"/>
                <a:t>áfa</a:t>
              </a:r>
              <a:r>
                <a:rPr lang="en-US" sz="2200" dirty="0" smtClean="0"/>
                <a:t> </a:t>
              </a:r>
              <a:r>
                <a:rPr lang="en-US" sz="2200" dirty="0" err="1"/>
                <a:t>bevallására</a:t>
              </a:r>
              <a:r>
                <a:rPr lang="en-US" sz="2200" dirty="0"/>
                <a:t> </a:t>
              </a:r>
              <a:r>
                <a:rPr lang="en-US" sz="2200" dirty="0" err="1"/>
                <a:t>és</a:t>
              </a:r>
              <a:r>
                <a:rPr lang="en-US" sz="2200" dirty="0"/>
                <a:t> </a:t>
              </a:r>
              <a:r>
                <a:rPr lang="en-US" sz="2200" dirty="0" err="1"/>
                <a:t>befizetésére</a:t>
              </a:r>
              <a:endParaRPr lang="en-US" sz="22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 smtClean="0"/>
                <a:t> </a:t>
              </a:r>
              <a:endParaRPr lang="en-US" sz="2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1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7544" y="2852936"/>
            <a:ext cx="7992002" cy="1368152"/>
            <a:chOff x="0" y="576063"/>
            <a:chExt cx="8229600" cy="1159200"/>
          </a:xfrm>
        </p:grpSpPr>
        <p:sp>
          <p:nvSpPr>
            <p:cNvPr id="13" name="Rectangle 12"/>
            <p:cNvSpPr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8708" tIns="333248" rIns="638708" bIns="113792" numCol="1" spcCol="1270" anchor="t" anchorCtr="0">
              <a:noAutofit/>
            </a:bodyPr>
            <a:lstStyle/>
            <a:p>
              <a:pPr lvl="0"/>
              <a:r>
                <a:rPr lang="en-GB" sz="1600" dirty="0">
                  <a:solidFill>
                    <a:srgbClr val="0F5494"/>
                  </a:solidFill>
                </a:rPr>
                <a:t>A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keresked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en-GB" sz="1600" dirty="0" smtClean="0">
                  <a:solidFill>
                    <a:srgbClr val="0F5494"/>
                  </a:solidFill>
                </a:rPr>
                <a:t> a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fizetés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elfogadásakor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számítja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fel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az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áfát</a:t>
              </a:r>
              <a:r>
                <a:rPr lang="en-GB" sz="1600" dirty="0" smtClean="0">
                  <a:solidFill>
                    <a:srgbClr val="0F5494"/>
                  </a:solidFill>
                </a:rPr>
                <a:t>.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endParaRPr lang="en-GB" sz="1600" dirty="0" smtClean="0">
                <a:solidFill>
                  <a:srgbClr val="0F5494"/>
                </a:solidFill>
              </a:endParaRPr>
            </a:p>
            <a:p>
              <a:pPr lvl="0"/>
              <a:r>
                <a:rPr lang="fr-BE" sz="1600" b="1" dirty="0" smtClean="0">
                  <a:solidFill>
                    <a:srgbClr val="FF0000"/>
                  </a:solidFill>
                </a:rPr>
                <a:t>!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Kizárólag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legfeljebb</a:t>
              </a:r>
              <a:r>
                <a:rPr lang="fr-BE" sz="1600" dirty="0" smtClean="0">
                  <a:solidFill>
                    <a:srgbClr val="0F5494"/>
                  </a:solidFill>
                </a:rPr>
                <a:t> 150 EUR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érték</a:t>
              </a:r>
              <a:r>
                <a:rPr lang="hu-HU" sz="1600" dirty="0" smtClean="0">
                  <a:solidFill>
                    <a:srgbClr val="0F5494"/>
                  </a:solidFill>
                </a:rPr>
                <a:t>ű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csomagokra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b="1" dirty="0" smtClean="0">
                  <a:solidFill>
                    <a:srgbClr val="FF0000"/>
                  </a:solidFill>
                </a:rPr>
                <a:t>!</a:t>
              </a:r>
            </a:p>
            <a:p>
              <a:pPr lvl="0"/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/>
          <a:lstStyle/>
          <a:p>
            <a:pPr algn="ctr"/>
            <a:r>
              <a:rPr lang="en-GB" dirty="0"/>
              <a:t>Import One Stop </a:t>
            </a:r>
            <a:r>
              <a:rPr lang="en-GB" dirty="0" smtClean="0"/>
              <a:t>Shop (IOSS)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755576" y="2223138"/>
            <a:ext cx="7741318" cy="989838"/>
            <a:chOff x="373707" y="27015"/>
            <a:chExt cx="7849791" cy="989838"/>
          </a:xfrm>
        </p:grpSpPr>
        <p:sp>
          <p:nvSpPr>
            <p:cNvPr id="6" name="Rounded Rectangle 5"/>
            <p:cNvSpPr/>
            <p:nvPr/>
          </p:nvSpPr>
          <p:spPr>
            <a:xfrm>
              <a:off x="373707" y="27015"/>
              <a:ext cx="7849791" cy="765073"/>
            </a:xfrm>
            <a:prstGeom prst="roundRect">
              <a:avLst/>
            </a:prstGeom>
            <a:solidFill>
              <a:srgbClr val="0F549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 txBox="1"/>
            <p:nvPr/>
          </p:nvSpPr>
          <p:spPr>
            <a:xfrm>
              <a:off x="411055" y="64363"/>
              <a:ext cx="7775095" cy="9524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742" tIns="0" rIns="217742" bIns="0" numCol="1" spcCol="127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dirty="0" err="1" smtClean="0"/>
                <a:t>Uniós</a:t>
              </a:r>
              <a:r>
                <a:rPr lang="en-US" sz="2200" dirty="0" smtClean="0"/>
                <a:t> </a:t>
              </a:r>
              <a:r>
                <a:rPr lang="en-US" sz="2200" dirty="0"/>
                <a:t>online </a:t>
              </a:r>
              <a:r>
                <a:rPr lang="en-US" sz="2200" dirty="0" err="1" smtClean="0"/>
                <a:t>rendszer</a:t>
              </a:r>
              <a:r>
                <a:rPr lang="en-US" sz="2200" dirty="0" smtClean="0"/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dirty="0" err="1" smtClean="0"/>
                <a:t>áfa</a:t>
              </a:r>
              <a:r>
                <a:rPr lang="en-US" sz="2200" dirty="0" smtClean="0"/>
                <a:t> </a:t>
              </a:r>
              <a:r>
                <a:rPr lang="en-US" sz="2200" dirty="0" err="1"/>
                <a:t>bevallására</a:t>
              </a:r>
              <a:r>
                <a:rPr lang="en-US" sz="2200" dirty="0"/>
                <a:t> </a:t>
              </a:r>
              <a:r>
                <a:rPr lang="en-US" sz="2200" dirty="0" err="1"/>
                <a:t>és</a:t>
              </a:r>
              <a:r>
                <a:rPr lang="en-US" sz="2200" dirty="0"/>
                <a:t> </a:t>
              </a:r>
              <a:r>
                <a:rPr lang="en-US" sz="2200" dirty="0" err="1"/>
                <a:t>befizetésére</a:t>
              </a:r>
              <a:endParaRPr lang="en-US" sz="22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 smtClean="0"/>
                <a:t> </a:t>
              </a:r>
              <a:endParaRPr lang="en-US" sz="2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93235" y="4509120"/>
            <a:ext cx="7992002" cy="1728192"/>
            <a:chOff x="0" y="576063"/>
            <a:chExt cx="8229600" cy="1159200"/>
          </a:xfrm>
        </p:grpSpPr>
        <p:sp>
          <p:nvSpPr>
            <p:cNvPr id="16" name="Rectangle 15"/>
            <p:cNvSpPr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TextBox 16"/>
            <p:cNvSpPr txBox="1"/>
            <p:nvPr/>
          </p:nvSpPr>
          <p:spPr>
            <a:xfrm>
              <a:off x="0" y="576063"/>
              <a:ext cx="8229600" cy="115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8708" tIns="333248" rIns="638708" bIns="113792" numCol="1" spcCol="1270" anchor="t" anchorCtr="0">
              <a:noAutofit/>
            </a:bodyPr>
            <a:lstStyle/>
            <a:p>
              <a:pPr lvl="0"/>
              <a:r>
                <a:rPr lang="en-GB" sz="1600" dirty="0">
                  <a:solidFill>
                    <a:srgbClr val="0F5494"/>
                  </a:solidFill>
                </a:rPr>
                <a:t>A </a:t>
              </a:r>
              <a:r>
                <a:rPr lang="en-GB" sz="1600" dirty="0" err="1" smtClean="0">
                  <a:solidFill>
                    <a:srgbClr val="0F5494"/>
                  </a:solidFill>
                </a:rPr>
                <a:t>keresked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en-GB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és</a:t>
              </a:r>
              <a:r>
                <a:rPr lang="fr-BE" sz="1600" dirty="0" smtClean="0">
                  <a:solidFill>
                    <a:srgbClr val="0F5494"/>
                  </a:solidFill>
                </a:rPr>
                <a:t> a </a:t>
              </a:r>
              <a:r>
                <a:rPr lang="en-US" sz="1600" dirty="0" err="1" smtClean="0">
                  <a:solidFill>
                    <a:srgbClr val="0F5494"/>
                  </a:solidFill>
                </a:rPr>
                <a:t>közvetítő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áfakötelezettségei</a:t>
              </a:r>
              <a:r>
                <a:rPr lang="fr-BE" sz="1600" dirty="0" smtClean="0">
                  <a:solidFill>
                    <a:srgbClr val="0F5494"/>
                  </a:solidFill>
                </a:rPr>
                <a:t>: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fr-BE" sz="1600" dirty="0" smtClean="0">
                  <a:solidFill>
                    <a:srgbClr val="0F5494"/>
                  </a:solidFill>
                </a:rPr>
                <a:t>Havi IOSS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áfa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bevallás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az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azonosítót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kiadó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tagállamban</a:t>
              </a:r>
              <a:r>
                <a:rPr lang="fr-BE" sz="1600" dirty="0" smtClean="0">
                  <a:solidFill>
                    <a:srgbClr val="0F5494"/>
                  </a:solidFill>
                </a:rPr>
                <a:t>,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fr-BE" sz="1600" dirty="0" smtClean="0">
                  <a:solidFill>
                    <a:srgbClr val="0F5494"/>
                  </a:solidFill>
                </a:rPr>
                <a:t>Havi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áfa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befizetés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az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>
                  <a:solidFill>
                    <a:srgbClr val="0F5494"/>
                  </a:solidFill>
                </a:rPr>
                <a:t>azonosítót</a:t>
              </a:r>
              <a:r>
                <a:rPr lang="fr-BE" sz="1600" dirty="0">
                  <a:solidFill>
                    <a:srgbClr val="0F5494"/>
                  </a:solidFill>
                </a:rPr>
                <a:t> </a:t>
              </a:r>
              <a:r>
                <a:rPr lang="fr-BE" sz="1600" dirty="0" err="1">
                  <a:solidFill>
                    <a:srgbClr val="0F5494"/>
                  </a:solidFill>
                </a:rPr>
                <a:t>kiadó</a:t>
              </a:r>
              <a:r>
                <a:rPr lang="fr-BE" sz="1600" dirty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tagállamnak</a:t>
              </a:r>
              <a:r>
                <a:rPr lang="fr-BE" sz="1600" dirty="0" smtClean="0">
                  <a:solidFill>
                    <a:srgbClr val="0F5494"/>
                  </a:solidFill>
                </a:rPr>
                <a:t>,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fr-BE" sz="1600" dirty="0" err="1" smtClean="0">
                  <a:solidFill>
                    <a:srgbClr val="0F5494"/>
                  </a:solidFill>
                </a:rPr>
                <a:t>Nyilvántartást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vezet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az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ügyletekr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fr-BE" sz="1600" dirty="0" smtClean="0">
                  <a:solidFill>
                    <a:srgbClr val="0F5494"/>
                  </a:solidFill>
                </a:rPr>
                <a:t>l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esetleges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jöv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beni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ellen</a:t>
              </a:r>
              <a:r>
                <a:rPr lang="hu-HU" sz="1600" dirty="0" smtClean="0">
                  <a:solidFill>
                    <a:srgbClr val="0F5494"/>
                  </a:solidFill>
                </a:rPr>
                <a:t>ő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rzés</a:t>
              </a:r>
              <a:r>
                <a:rPr lang="fr-BE" sz="1600" dirty="0" smtClean="0">
                  <a:solidFill>
                    <a:srgbClr val="0F5494"/>
                  </a:solidFill>
                </a:rPr>
                <a:t> </a:t>
              </a:r>
              <a:r>
                <a:rPr lang="fr-BE" sz="1600" dirty="0" err="1" smtClean="0">
                  <a:solidFill>
                    <a:srgbClr val="0F5494"/>
                  </a:solidFill>
                </a:rPr>
                <a:t>céljából</a:t>
              </a:r>
              <a:r>
                <a:rPr lang="fr-BE" sz="1600" dirty="0" smtClean="0">
                  <a:solidFill>
                    <a:srgbClr val="0F5494"/>
                  </a:solidFill>
                </a:rPr>
                <a:t>.</a:t>
              </a:r>
            </a:p>
            <a:p>
              <a:pPr lvl="0"/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98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25184" cy="793007"/>
          </a:xfrm>
        </p:spPr>
        <p:txBody>
          <a:bodyPr/>
          <a:lstStyle/>
          <a:p>
            <a:pPr algn="ctr"/>
            <a:r>
              <a:rPr lang="en-GB" dirty="0"/>
              <a:t>IOSS &amp; </a:t>
            </a:r>
            <a:r>
              <a:rPr lang="en-GB" dirty="0" err="1" smtClean="0"/>
              <a:t>vámkezelés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4689211"/>
              </p:ext>
            </p:extLst>
          </p:nvPr>
        </p:nvGraphicFramePr>
        <p:xfrm>
          <a:off x="466187" y="2132857"/>
          <a:ext cx="8229600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25D4E-B3A9-8843-A30A-12D12A89ED3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07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08912" cy="1440160"/>
          </a:xfrm>
        </p:spPr>
        <p:txBody>
          <a:bodyPr/>
          <a:lstStyle/>
          <a:p>
            <a:pPr algn="ctr"/>
            <a:r>
              <a:rPr lang="en-GB" sz="3200" cap="small" dirty="0" smtClean="0"/>
              <a:t>Import One-Stop Shop (IOSS)</a:t>
            </a:r>
            <a:br>
              <a:rPr lang="en-GB" sz="3200" cap="small" dirty="0" smtClean="0"/>
            </a:br>
            <a:r>
              <a:rPr lang="en-GB" sz="3200" cap="small" dirty="0" smtClean="0"/>
              <a:t>m</a:t>
            </a:r>
            <a:r>
              <a:rPr lang="hu-HU" sz="3200" cap="small" dirty="0" smtClean="0"/>
              <a:t>ű</a:t>
            </a:r>
            <a:r>
              <a:rPr lang="en-GB" sz="3200" cap="small" dirty="0" err="1" smtClean="0"/>
              <a:t>ködése</a:t>
            </a:r>
            <a:r>
              <a:rPr lang="en-GB" sz="3200" cap="small" dirty="0" smtClean="0"/>
              <a:t/>
            </a:r>
            <a:br>
              <a:rPr lang="en-GB" sz="3200" cap="small" dirty="0" smtClean="0"/>
            </a:br>
            <a:r>
              <a:rPr lang="en-GB" sz="3200" cap="small" dirty="0"/>
              <a:t/>
            </a:r>
            <a:br>
              <a:rPr lang="en-GB" sz="3200" cap="small" dirty="0"/>
            </a:br>
            <a:r>
              <a:rPr lang="en-GB" sz="2000" cap="small" dirty="0" smtClean="0"/>
              <a:t>2021.01.01-t</a:t>
            </a:r>
            <a:r>
              <a:rPr lang="hu-HU" sz="2000" cap="small" dirty="0" smtClean="0"/>
              <a:t>ő</a:t>
            </a:r>
            <a:r>
              <a:rPr lang="en-GB" sz="2000" cap="small" dirty="0" smtClean="0"/>
              <a:t>l</a:t>
            </a:r>
            <a:r>
              <a:rPr lang="en-GB" sz="2000" cap="small" dirty="0" smtClean="0">
                <a:solidFill>
                  <a:srgbClr val="FF0000"/>
                </a:solidFill>
              </a:rPr>
              <a:t/>
            </a:r>
            <a:br>
              <a:rPr lang="en-GB" sz="2000" cap="small" dirty="0" smtClean="0">
                <a:solidFill>
                  <a:srgbClr val="FF0000"/>
                </a:solidFill>
              </a:rPr>
            </a:br>
            <a:endParaRPr lang="en-GB" sz="3200" cap="small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530120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1" algn="ctr" eaLnBrk="0" hangingPunct="0">
              <a:spcBef>
                <a:spcPct val="20000"/>
              </a:spcBef>
              <a:defRPr/>
            </a:pP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Példa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hu-HU" sz="1800" b="1" kern="0" dirty="0" smtClean="0">
                <a:solidFill>
                  <a:srgbClr val="000000"/>
                </a:solidFill>
                <a:latin typeface="Arial" charset="0"/>
              </a:rPr>
              <a:t>kis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érték</a:t>
            </a:r>
            <a:r>
              <a:rPr lang="hu-HU" sz="1800" b="1" kern="0" dirty="0" smtClean="0">
                <a:solidFill>
                  <a:srgbClr val="000000"/>
                </a:solidFill>
                <a:latin typeface="Arial" charset="0"/>
              </a:rPr>
              <a:t>ű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 h</a:t>
            </a:r>
            <a:r>
              <a:rPr lang="hu-HU" sz="1800" b="1" kern="0" dirty="0" err="1" smtClean="0">
                <a:solidFill>
                  <a:srgbClr val="000000"/>
                </a:solidFill>
                <a:latin typeface="Arial" charset="0"/>
              </a:rPr>
              <a:t>áztartási</a:t>
            </a:r>
            <a:r>
              <a:rPr lang="hu-HU" sz="1800" b="1" kern="0" dirty="0" smtClean="0">
                <a:solidFill>
                  <a:srgbClr val="000000"/>
                </a:solidFill>
                <a:latin typeface="Arial" charset="0"/>
              </a:rPr>
              <a:t> felszerelés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értékesítése</a:t>
            </a:r>
            <a:r>
              <a:rPr lang="hu-HU" sz="1800" b="1" kern="0" dirty="0" smtClean="0">
                <a:solidFill>
                  <a:srgbClr val="000000"/>
                </a:solidFill>
                <a:latin typeface="Arial" charset="0"/>
              </a:rPr>
              <a:t> Szerbiából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az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Eur</a:t>
            </a:r>
            <a:r>
              <a:rPr lang="hu-HU" sz="1800" b="1" kern="0" dirty="0" smtClean="0">
                <a:solidFill>
                  <a:srgbClr val="000000"/>
                </a:solidFill>
                <a:latin typeface="Arial" charset="0"/>
              </a:rPr>
              <a:t>ó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pai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b="1" kern="0" dirty="0" err="1" smtClean="0">
                <a:solidFill>
                  <a:srgbClr val="000000"/>
                </a:solidFill>
                <a:latin typeface="Arial" charset="0"/>
              </a:rPr>
              <a:t>Unióba</a:t>
            </a:r>
            <a:endParaRPr lang="en-IE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A9545-6E0D-B94E-959E-B0FB2207BA7F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6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2330</Words>
  <Application>Microsoft Office PowerPoint</Application>
  <PresentationFormat>Diavetítés a képernyőre (4:3 oldalarány)</PresentationFormat>
  <Paragraphs>378</Paragraphs>
  <Slides>33</Slides>
  <Notes>33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6</vt:i4>
      </vt:variant>
      <vt:variant>
        <vt:lpstr>Diacímek</vt:lpstr>
      </vt:variant>
      <vt:variant>
        <vt:i4>33</vt:i4>
      </vt:variant>
    </vt:vector>
  </HeadingPairs>
  <TitlesOfParts>
    <vt:vector size="48" baseType="lpstr">
      <vt:lpstr>ＭＳ Ｐゴシック</vt:lpstr>
      <vt:lpstr>Arial</vt:lpstr>
      <vt:lpstr>Calibri</vt:lpstr>
      <vt:lpstr>DejaVu Sans</vt:lpstr>
      <vt:lpstr>EC Square Sans Pro</vt:lpstr>
      <vt:lpstr>Garamond</vt:lpstr>
      <vt:lpstr>Symbol</vt:lpstr>
      <vt:lpstr>Verdana</vt:lpstr>
      <vt:lpstr>Wingdings</vt:lpstr>
      <vt:lpstr>Blank</vt:lpstr>
      <vt:lpstr>Default Design</vt:lpstr>
      <vt:lpstr>2_Blank</vt:lpstr>
      <vt:lpstr>Slide_Master</vt:lpstr>
      <vt:lpstr>Office Theme</vt:lpstr>
      <vt:lpstr>1_Slide_Master</vt:lpstr>
      <vt:lpstr>Az e-kereskedelem uniós szabályai</vt:lpstr>
      <vt:lpstr>PowerPoint bemutató</vt:lpstr>
      <vt:lpstr>PowerPoint bemutató</vt:lpstr>
      <vt:lpstr>Az e-kereskedelem uniós ÁFA szabályai</vt:lpstr>
      <vt:lpstr>ÁFA e-kereskedelem importszabályozása</vt:lpstr>
      <vt:lpstr>Import One Stop Shop (IOSS)</vt:lpstr>
      <vt:lpstr>Import One Stop Shop (IOSS)</vt:lpstr>
      <vt:lpstr>IOSS &amp; vámkezelés</vt:lpstr>
      <vt:lpstr>Import One-Stop Shop (IOSS) működése  2021.01.01-től </vt:lpstr>
      <vt:lpstr>PowerPoint bemutató</vt:lpstr>
      <vt:lpstr>PowerPoint bemutató</vt:lpstr>
      <vt:lpstr>Import One Stop Shop (IOSS)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Különleges szabályozás – részletek</vt:lpstr>
      <vt:lpstr>Kisértékű küldemények az UVK-ban</vt:lpstr>
      <vt:lpstr>Aktuális vámszabályok – 2020. december 31-ig</vt:lpstr>
      <vt:lpstr>Belépési gyűjtő-árunyilatkozat</vt:lpstr>
      <vt:lpstr>PowerPoint bemutató</vt:lpstr>
      <vt:lpstr>PowerPoint bemutató</vt:lpstr>
      <vt:lpstr>Vámkezelés</vt:lpstr>
      <vt:lpstr>Versenyképesség kiegyenlítése</vt:lpstr>
      <vt:lpstr>PowerPoint bemutató</vt:lpstr>
      <vt:lpstr>Az ÁFA &amp; vám e-kereskedelmi szabályok ütemterve</vt:lpstr>
      <vt:lpstr>E-kereskedelem 2.0: Megoldásra váró további problémák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2015-03-09T13:53:17Z</dcterms:created>
  <dcterms:modified xsi:type="dcterms:W3CDTF">2019-11-19T08:54:40Z</dcterms:modified>
</cp:coreProperties>
</file>