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82" r:id="rId6"/>
    <p:sldId id="280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D23B"/>
    <a:srgbClr val="596E7F"/>
    <a:srgbClr val="EB9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0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617B3F2-1597-4C94-8141-5A438769A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B0A702A4-53AB-4F58-8BA4-FD94F0DE93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A237772-AFAC-4715-8FC0-AC64D52D1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5EC3A0C-7870-404F-9BD9-E61953488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AC17D95-DBBC-4EA6-80C8-5680CF325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005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86331B-95FE-4353-AA70-879B183FC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D29ABA7-9A2B-4C83-9A8B-3B02F9736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4FAEC6E-F83D-4038-B97C-9D323583D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F425B00-7760-44DB-AE52-D0975F52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6CCB399-B9E9-4AF3-A84B-D7F5272B4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221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4CFCF297-4792-46E4-9A10-5515561131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FC6C1BD1-84D3-44CB-921A-1626DF94E0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441C178-A1E7-40E1-B2A8-71B9503E2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053EAA6-109B-4F6A-A451-01F9B4E20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F655B5B-C1F1-4EAA-8C7C-319186E9E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6667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9E78706-02AE-4411-9D0A-4D2E601A7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211ADE7-1787-4ED0-ABF4-93921C00C7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7E79C3D-5FAF-4B5A-9987-24F982D6D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DA5E32D-7179-42FD-BF1D-8A0A539A6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78E4D3F-A1D2-4D25-B010-402E8B61D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81941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99C1231-9F90-4F41-ACD1-B2B73BFC1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48C33C-1024-405B-A595-D25019EFD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1A4A646-8A9E-4B23-B8D2-C3F45C53E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F924CE0-7610-4CE7-8C65-59C17DC8B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A35A2F0-F416-443A-9AB8-30F869021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52364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2944B31-2062-4397-AB14-9549DB27A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7974CC8-883E-452A-B1A8-206735C44F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33807E49-57A6-48A1-BB4B-412ABF5BA2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27719B7D-FA77-4534-946F-073D5BE48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299E66A-BD47-4DF9-AEB8-0C2A4AFE2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563131D-5489-4A45-9E06-9750F9897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3968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790E00A-F555-41E5-B32D-7E24BFD75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C4E4EB7-92F2-459C-A45D-1EE5941AF9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FA7A4CBB-9060-4F3C-8B9D-7C0C634BA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A06ED8A0-71BC-4D31-8401-DEA4FC632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0FE5C626-91C1-43FB-8090-938FC06126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87880BF7-6BD2-428F-B1F1-26A75A7E4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84CD93F3-CCDA-4A14-AAD4-2A741FA44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23105D12-9167-4707-A77C-82453B4FE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0630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7068432-2585-45AD-A422-CB0BF5188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ECB24203-8F5C-45CD-80E6-B33946416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89E80F61-9095-417F-9256-15641ED7F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98CD499-6264-4E78-9898-75B091E4D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0224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3A3D9B39-FC5F-4461-BE95-BA8E31B11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FA9D9B0C-21CA-47DC-B18A-1E9964823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5CF7AB0-2C03-48EF-B790-CB580655D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3677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C06E2E5-530D-43E9-890D-F1A8AD182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F371C20-5169-488F-A4B6-3150A1F92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3E0F2622-5604-4778-8DF3-E4A52EC17A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5AE99B47-DC13-42A6-A17F-D5F4D078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1898B2C-BB73-4F21-ACA7-3A5C96D54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CCAC3E18-19AC-46F3-9C0E-C0A290D57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7793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A681223-6AD4-4919-B461-37A586812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2D00E2BA-C8CD-408F-A900-A890E9D2B6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9F2BDCC6-3D83-44BC-B02A-8B0B4B30DA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6058FE3E-5FAE-43A1-9B2C-AF359BE05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06C21E4-82B7-42BA-A1A2-3205BAE04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D777F67-014F-46ED-8704-1937F08C4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3452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BF78B81-C1BC-4A19-852F-EBB8B9AA7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15799382-BF60-4776-9B34-7B6D0139C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FDE762E-983C-419D-8046-D6BCE29C60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DF569-169F-4CA0-9F9E-1DEAACD38967}" type="datetimeFigureOut">
              <a:rPr lang="hu-HU" smtClean="0"/>
              <a:t>2024.07.24.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D44A07A-E985-47DD-A6FC-D51BEC46B7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DBE446E-5752-46AF-AD0B-6538D714C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20D18-726F-43FA-AB4C-E9ED7CC6D52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94433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>
            <a:extLst>
              <a:ext uri="{FF2B5EF4-FFF2-40B4-BE49-F238E27FC236}">
                <a16:creationId xmlns:a16="http://schemas.microsoft.com/office/drawing/2014/main" id="{FB736D25-01BD-40A9-819B-D28F4C7261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33" b="5670"/>
          <a:stretch/>
        </p:blipFill>
        <p:spPr>
          <a:xfrm>
            <a:off x="0" y="0"/>
            <a:ext cx="12192000" cy="4324350"/>
          </a:xfrm>
          <a:prstGeom prst="rect">
            <a:avLst/>
          </a:prstGeom>
        </p:spPr>
      </p:pic>
      <p:sp>
        <p:nvSpPr>
          <p:cNvPr id="10" name="Ábra 7">
            <a:extLst>
              <a:ext uri="{FF2B5EF4-FFF2-40B4-BE49-F238E27FC236}">
                <a16:creationId xmlns:a16="http://schemas.microsoft.com/office/drawing/2014/main" id="{8C8D8884-FDCB-4B6B-8C71-44768E9EBF61}"/>
              </a:ext>
            </a:extLst>
          </p:cNvPr>
          <p:cNvSpPr/>
          <p:nvPr/>
        </p:nvSpPr>
        <p:spPr>
          <a:xfrm>
            <a:off x="3231060" y="4055197"/>
            <a:ext cx="9009320" cy="1098089"/>
          </a:xfrm>
          <a:custGeom>
            <a:avLst/>
            <a:gdLst>
              <a:gd name="connsiteX0" fmla="*/ 8983742 w 9009319"/>
              <a:gd name="connsiteY0" fmla="*/ 49042 h 1098088"/>
              <a:gd name="connsiteX1" fmla="*/ 8983742 w 9009319"/>
              <a:gd name="connsiteY1" fmla="*/ 769039 h 1098088"/>
              <a:gd name="connsiteX2" fmla="*/ 6136198 w 9009319"/>
              <a:gd name="connsiteY2" fmla="*/ 863125 h 1098088"/>
              <a:gd name="connsiteX3" fmla="*/ 6135199 w 9009319"/>
              <a:gd name="connsiteY3" fmla="*/ 863125 h 1098088"/>
              <a:gd name="connsiteX4" fmla="*/ 49042 w 9009319"/>
              <a:gd name="connsiteY4" fmla="*/ 1063276 h 1098088"/>
              <a:gd name="connsiteX5" fmla="*/ 3876630 w 9009319"/>
              <a:gd name="connsiteY5" fmla="*/ 628533 h 1098088"/>
              <a:gd name="connsiteX6" fmla="*/ 3895098 w 9009319"/>
              <a:gd name="connsiteY6" fmla="*/ 626786 h 1098088"/>
              <a:gd name="connsiteX7" fmla="*/ 8983742 w 9009319"/>
              <a:gd name="connsiteY7" fmla="*/ 49042 h 109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09319" h="1098088">
                <a:moveTo>
                  <a:pt x="8983742" y="49042"/>
                </a:moveTo>
                <a:lnTo>
                  <a:pt x="8983742" y="769039"/>
                </a:lnTo>
                <a:lnTo>
                  <a:pt x="6136198" y="863125"/>
                </a:lnTo>
                <a:lnTo>
                  <a:pt x="6135199" y="863125"/>
                </a:lnTo>
                <a:lnTo>
                  <a:pt x="49042" y="1063276"/>
                </a:lnTo>
                <a:lnTo>
                  <a:pt x="3876630" y="628533"/>
                </a:lnTo>
                <a:lnTo>
                  <a:pt x="3895098" y="626786"/>
                </a:lnTo>
                <a:lnTo>
                  <a:pt x="8983742" y="49042"/>
                </a:lnTo>
                <a:close/>
              </a:path>
            </a:pathLst>
          </a:custGeom>
          <a:solidFill>
            <a:srgbClr val="AAD23B"/>
          </a:solidFill>
          <a:ln w="24957" cap="flat">
            <a:noFill/>
            <a:prstDash val="solid"/>
            <a:miter/>
          </a:ln>
        </p:spPr>
        <p:txBody>
          <a:bodyPr rtlCol="0" anchor="ctr"/>
          <a:lstStyle/>
          <a:p>
            <a:endParaRPr lang="hu-HU"/>
          </a:p>
        </p:txBody>
      </p:sp>
      <p:sp>
        <p:nvSpPr>
          <p:cNvPr id="9" name="Ábra 6">
            <a:extLst>
              <a:ext uri="{FF2B5EF4-FFF2-40B4-BE49-F238E27FC236}">
                <a16:creationId xmlns:a16="http://schemas.microsoft.com/office/drawing/2014/main" id="{E969A205-5B33-40AC-A9E6-53BDB98FFAC8}"/>
              </a:ext>
            </a:extLst>
          </p:cNvPr>
          <p:cNvSpPr/>
          <p:nvPr/>
        </p:nvSpPr>
        <p:spPr>
          <a:xfrm rot="330697">
            <a:off x="-85319" y="3387778"/>
            <a:ext cx="12234378" cy="3270039"/>
          </a:xfrm>
          <a:custGeom>
            <a:avLst/>
            <a:gdLst>
              <a:gd name="connsiteX0" fmla="*/ 12450809 w 12494478"/>
              <a:gd name="connsiteY0" fmla="*/ 46690 h 3409799"/>
              <a:gd name="connsiteX1" fmla="*/ 12450809 w 12494478"/>
              <a:gd name="connsiteY1" fmla="*/ 100759 h 3409799"/>
              <a:gd name="connsiteX2" fmla="*/ 9671823 w 12494478"/>
              <a:gd name="connsiteY2" fmla="*/ 833379 h 3409799"/>
              <a:gd name="connsiteX3" fmla="*/ 9671092 w 12494478"/>
              <a:gd name="connsiteY3" fmla="*/ 833379 h 3409799"/>
              <a:gd name="connsiteX4" fmla="*/ 46690 w 12494478"/>
              <a:gd name="connsiteY4" fmla="*/ 3369540 h 3409799"/>
              <a:gd name="connsiteX5" fmla="*/ 46690 w 12494478"/>
              <a:gd name="connsiteY5" fmla="*/ 1436183 h 3409799"/>
              <a:gd name="connsiteX6" fmla="*/ 7466900 w 12494478"/>
              <a:gd name="connsiteY6" fmla="*/ 604679 h 3409799"/>
              <a:gd name="connsiteX7" fmla="*/ 7484923 w 12494478"/>
              <a:gd name="connsiteY7" fmla="*/ 602974 h 3409799"/>
              <a:gd name="connsiteX8" fmla="*/ 12450809 w 12494478"/>
              <a:gd name="connsiteY8" fmla="*/ 46690 h 3409799"/>
              <a:gd name="connsiteX0" fmla="*/ 12404119 w 12404119"/>
              <a:gd name="connsiteY0" fmla="*/ 0 h 3322850"/>
              <a:gd name="connsiteX1" fmla="*/ 12404119 w 12404119"/>
              <a:gd name="connsiteY1" fmla="*/ 54069 h 3322850"/>
              <a:gd name="connsiteX2" fmla="*/ 9625133 w 12404119"/>
              <a:gd name="connsiteY2" fmla="*/ 786689 h 3322850"/>
              <a:gd name="connsiteX3" fmla="*/ 9624402 w 12404119"/>
              <a:gd name="connsiteY3" fmla="*/ 786689 h 3322850"/>
              <a:gd name="connsiteX4" fmla="*/ 0 w 12404119"/>
              <a:gd name="connsiteY4" fmla="*/ 3322850 h 3322850"/>
              <a:gd name="connsiteX5" fmla="*/ 103958 w 12404119"/>
              <a:gd name="connsiteY5" fmla="*/ 1475154 h 3322850"/>
              <a:gd name="connsiteX6" fmla="*/ 7420210 w 12404119"/>
              <a:gd name="connsiteY6" fmla="*/ 557989 h 3322850"/>
              <a:gd name="connsiteX7" fmla="*/ 7438233 w 12404119"/>
              <a:gd name="connsiteY7" fmla="*/ 556284 h 3322850"/>
              <a:gd name="connsiteX8" fmla="*/ 12404119 w 12404119"/>
              <a:gd name="connsiteY8" fmla="*/ 0 h 3322850"/>
              <a:gd name="connsiteX0" fmla="*/ 12300161 w 12300161"/>
              <a:gd name="connsiteY0" fmla="*/ 0 h 3297234"/>
              <a:gd name="connsiteX1" fmla="*/ 12300161 w 12300161"/>
              <a:gd name="connsiteY1" fmla="*/ 54069 h 3297234"/>
              <a:gd name="connsiteX2" fmla="*/ 9521175 w 12300161"/>
              <a:gd name="connsiteY2" fmla="*/ 786689 h 3297234"/>
              <a:gd name="connsiteX3" fmla="*/ 9520444 w 12300161"/>
              <a:gd name="connsiteY3" fmla="*/ 786689 h 3297234"/>
              <a:gd name="connsiteX4" fmla="*/ 161509 w 12300161"/>
              <a:gd name="connsiteY4" fmla="*/ 3297234 h 3297234"/>
              <a:gd name="connsiteX5" fmla="*/ 0 w 12300161"/>
              <a:gd name="connsiteY5" fmla="*/ 1475154 h 3297234"/>
              <a:gd name="connsiteX6" fmla="*/ 7316252 w 12300161"/>
              <a:gd name="connsiteY6" fmla="*/ 557989 h 3297234"/>
              <a:gd name="connsiteX7" fmla="*/ 7334275 w 12300161"/>
              <a:gd name="connsiteY7" fmla="*/ 556284 h 3297234"/>
              <a:gd name="connsiteX8" fmla="*/ 12300161 w 12300161"/>
              <a:gd name="connsiteY8" fmla="*/ 0 h 3297234"/>
              <a:gd name="connsiteX0" fmla="*/ 12300161 w 12300161"/>
              <a:gd name="connsiteY0" fmla="*/ 0 h 3297234"/>
              <a:gd name="connsiteX1" fmla="*/ 12234377 w 12300161"/>
              <a:gd name="connsiteY1" fmla="*/ 165679 h 3297234"/>
              <a:gd name="connsiteX2" fmla="*/ 9521175 w 12300161"/>
              <a:gd name="connsiteY2" fmla="*/ 786689 h 3297234"/>
              <a:gd name="connsiteX3" fmla="*/ 9520444 w 12300161"/>
              <a:gd name="connsiteY3" fmla="*/ 786689 h 3297234"/>
              <a:gd name="connsiteX4" fmla="*/ 161509 w 12300161"/>
              <a:gd name="connsiteY4" fmla="*/ 3297234 h 3297234"/>
              <a:gd name="connsiteX5" fmla="*/ 0 w 12300161"/>
              <a:gd name="connsiteY5" fmla="*/ 1475154 h 3297234"/>
              <a:gd name="connsiteX6" fmla="*/ 7316252 w 12300161"/>
              <a:gd name="connsiteY6" fmla="*/ 557989 h 3297234"/>
              <a:gd name="connsiteX7" fmla="*/ 7334275 w 12300161"/>
              <a:gd name="connsiteY7" fmla="*/ 556284 h 3297234"/>
              <a:gd name="connsiteX8" fmla="*/ 12300161 w 12300161"/>
              <a:gd name="connsiteY8" fmla="*/ 0 h 3297234"/>
              <a:gd name="connsiteX0" fmla="*/ 12216662 w 12234377"/>
              <a:gd name="connsiteY0" fmla="*/ 0 h 3270038"/>
              <a:gd name="connsiteX1" fmla="*/ 12234377 w 12234377"/>
              <a:gd name="connsiteY1" fmla="*/ 138483 h 3270038"/>
              <a:gd name="connsiteX2" fmla="*/ 9521175 w 12234377"/>
              <a:gd name="connsiteY2" fmla="*/ 759493 h 3270038"/>
              <a:gd name="connsiteX3" fmla="*/ 9520444 w 12234377"/>
              <a:gd name="connsiteY3" fmla="*/ 759493 h 3270038"/>
              <a:gd name="connsiteX4" fmla="*/ 161509 w 12234377"/>
              <a:gd name="connsiteY4" fmla="*/ 3270038 h 3270038"/>
              <a:gd name="connsiteX5" fmla="*/ 0 w 12234377"/>
              <a:gd name="connsiteY5" fmla="*/ 1447958 h 3270038"/>
              <a:gd name="connsiteX6" fmla="*/ 7316252 w 12234377"/>
              <a:gd name="connsiteY6" fmla="*/ 530793 h 3270038"/>
              <a:gd name="connsiteX7" fmla="*/ 7334275 w 12234377"/>
              <a:gd name="connsiteY7" fmla="*/ 529088 h 3270038"/>
              <a:gd name="connsiteX8" fmla="*/ 12216662 w 12234377"/>
              <a:gd name="connsiteY8" fmla="*/ 0 h 3270038"/>
              <a:gd name="connsiteX0" fmla="*/ 12216662 w 12234377"/>
              <a:gd name="connsiteY0" fmla="*/ 0 h 3270038"/>
              <a:gd name="connsiteX1" fmla="*/ 12234377 w 12234377"/>
              <a:gd name="connsiteY1" fmla="*/ 138483 h 3270038"/>
              <a:gd name="connsiteX2" fmla="*/ 9521175 w 12234377"/>
              <a:gd name="connsiteY2" fmla="*/ 759493 h 3270038"/>
              <a:gd name="connsiteX3" fmla="*/ 9520444 w 12234377"/>
              <a:gd name="connsiteY3" fmla="*/ 759493 h 3270038"/>
              <a:gd name="connsiteX4" fmla="*/ 161509 w 12234377"/>
              <a:gd name="connsiteY4" fmla="*/ 3270038 h 3270038"/>
              <a:gd name="connsiteX5" fmla="*/ 0 w 12234377"/>
              <a:gd name="connsiteY5" fmla="*/ 1447958 h 3270038"/>
              <a:gd name="connsiteX6" fmla="*/ 7316252 w 12234377"/>
              <a:gd name="connsiteY6" fmla="*/ 530793 h 3270038"/>
              <a:gd name="connsiteX7" fmla="*/ 7334275 w 12234377"/>
              <a:gd name="connsiteY7" fmla="*/ 529088 h 3270038"/>
              <a:gd name="connsiteX8" fmla="*/ 12216662 w 12234377"/>
              <a:gd name="connsiteY8" fmla="*/ 0 h 327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34377" h="3270038">
                <a:moveTo>
                  <a:pt x="12216662" y="0"/>
                </a:moveTo>
                <a:lnTo>
                  <a:pt x="12234377" y="138483"/>
                </a:lnTo>
                <a:lnTo>
                  <a:pt x="9521175" y="759493"/>
                </a:lnTo>
                <a:lnTo>
                  <a:pt x="9520444" y="759493"/>
                </a:lnTo>
                <a:lnTo>
                  <a:pt x="161509" y="3270038"/>
                </a:lnTo>
                <a:lnTo>
                  <a:pt x="0" y="1447958"/>
                </a:lnTo>
                <a:lnTo>
                  <a:pt x="7316252" y="530793"/>
                </a:lnTo>
                <a:lnTo>
                  <a:pt x="7334275" y="529088"/>
                </a:lnTo>
                <a:lnTo>
                  <a:pt x="12216662" y="0"/>
                </a:lnTo>
                <a:close/>
              </a:path>
            </a:pathLst>
          </a:custGeom>
          <a:solidFill>
            <a:srgbClr val="596E7F"/>
          </a:solidFill>
          <a:ln w="24346" cap="flat">
            <a:noFill/>
            <a:prstDash val="solid"/>
            <a:miter/>
          </a:ln>
        </p:spPr>
        <p:txBody>
          <a:bodyPr rtlCol="0" anchor="ctr"/>
          <a:lstStyle/>
          <a:p>
            <a:endParaRPr lang="hu-HU"/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D2792E74-9285-4B30-AC7A-A341B0FBDA5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2950" y="1868621"/>
            <a:ext cx="5093682" cy="2546841"/>
          </a:xfrm>
          <a:prstGeom prst="rect">
            <a:avLst/>
          </a:prstGeom>
        </p:spPr>
      </p:pic>
      <p:sp>
        <p:nvSpPr>
          <p:cNvPr id="13" name="Cím 1">
            <a:extLst>
              <a:ext uri="{FF2B5EF4-FFF2-40B4-BE49-F238E27FC236}">
                <a16:creationId xmlns:a16="http://schemas.microsoft.com/office/drawing/2014/main" id="{212E5ACD-695D-4D03-93B0-32CF0DA240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64810" y="5153286"/>
            <a:ext cx="6979490" cy="1335484"/>
          </a:xfrm>
        </p:spPr>
        <p:txBody>
          <a:bodyPr>
            <a:normAutofit fontScale="90000"/>
          </a:bodyPr>
          <a:lstStyle/>
          <a:p>
            <a:pPr algn="r">
              <a:lnSpc>
                <a:spcPct val="90000"/>
              </a:lnSpc>
            </a:pPr>
            <a:r>
              <a:rPr lang="hu-HU" sz="4800" b="1" dirty="0" smtClean="0">
                <a:solidFill>
                  <a:srgbClr val="596E7F"/>
                </a:solidFill>
                <a:latin typeface="Calibri (Szövegtörzs)"/>
                <a:ea typeface="Inter SemiBold" panose="020B0502030000000004" pitchFamily="34" charset="0"/>
                <a:cs typeface="Open Sans" panose="020B0606030504020204" pitchFamily="34" charset="0"/>
              </a:rPr>
              <a:t>DAC7 adatszolgáltatás ellenőrzése</a:t>
            </a:r>
            <a:endParaRPr lang="hu-HU" sz="4800" b="1" dirty="0">
              <a:solidFill>
                <a:srgbClr val="596E7F"/>
              </a:solidFill>
              <a:latin typeface="Calibri (Szövegtörzs)"/>
              <a:ea typeface="Inter SemiBold" panose="020B05020300000000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Alcím 2">
            <a:extLst>
              <a:ext uri="{FF2B5EF4-FFF2-40B4-BE49-F238E27FC236}">
                <a16:creationId xmlns:a16="http://schemas.microsoft.com/office/drawing/2014/main" id="{8B8BA851-0EFF-4C17-B13C-775A6071B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6303" y="5994400"/>
            <a:ext cx="3425122" cy="8636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hu-HU" sz="2000" cap="none" dirty="0" smtClean="0">
                <a:solidFill>
                  <a:srgbClr val="AAD23B"/>
                </a:solidFill>
                <a:latin typeface="Calibri (Szövegtörzs)"/>
                <a:ea typeface="Inter" panose="020B0502030000000004" pitchFamily="34" charset="0"/>
              </a:rPr>
              <a:t>Rencenji Dénes János alezredes</a:t>
            </a:r>
          </a:p>
          <a:p>
            <a:pPr algn="l"/>
            <a:r>
              <a:rPr lang="hu-HU" sz="2000" cap="none" dirty="0" smtClean="0">
                <a:solidFill>
                  <a:srgbClr val="AAD23B"/>
                </a:solidFill>
                <a:latin typeface="Calibri (Szövegtörzs)"/>
                <a:ea typeface="Inter" panose="020B0502030000000004" pitchFamily="34" charset="0"/>
              </a:rPr>
              <a:t>Innovációs igazgatóhelyettes</a:t>
            </a:r>
          </a:p>
          <a:p>
            <a:pPr algn="l"/>
            <a:r>
              <a:rPr lang="hu-HU" sz="2000" dirty="0">
                <a:solidFill>
                  <a:srgbClr val="AAD23B"/>
                </a:solidFill>
                <a:latin typeface="Calibri (Szövegtörzs)"/>
                <a:ea typeface="Inter" panose="020B0502030000000004" pitchFamily="34" charset="0"/>
              </a:rPr>
              <a:t>NAV INIT</a:t>
            </a:r>
          </a:p>
          <a:p>
            <a:pPr algn="l"/>
            <a:endParaRPr lang="hu-HU" sz="2000" cap="none" dirty="0" smtClean="0">
              <a:solidFill>
                <a:srgbClr val="AAD23B"/>
              </a:solidFill>
              <a:latin typeface="Calibri (Szövegtörzs)"/>
              <a:ea typeface="Inter" panose="020B0502030000000004" pitchFamily="34" charset="0"/>
            </a:endParaRPr>
          </a:p>
          <a:p>
            <a:pPr algn="l"/>
            <a:endParaRPr lang="hu-HU" sz="2000" cap="none" dirty="0">
              <a:solidFill>
                <a:srgbClr val="AAD23B"/>
              </a:solidFill>
              <a:latin typeface="Calibri (Szövegtörzs)"/>
              <a:ea typeface="Inter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38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>
            <a:extLst>
              <a:ext uri="{FF2B5EF4-FFF2-40B4-BE49-F238E27FC236}">
                <a16:creationId xmlns:a16="http://schemas.microsoft.com/office/drawing/2014/main" id="{AD1E8159-4FC2-4EEA-BBC0-816A7AAFBF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8796" y="0"/>
            <a:ext cx="10653204" cy="6858000"/>
          </a:xfrm>
          <a:prstGeom prst="rect">
            <a:avLst/>
          </a:prstGeom>
        </p:spPr>
      </p:pic>
      <p:sp>
        <p:nvSpPr>
          <p:cNvPr id="9" name="Ábra 6">
            <a:extLst>
              <a:ext uri="{FF2B5EF4-FFF2-40B4-BE49-F238E27FC236}">
                <a16:creationId xmlns:a16="http://schemas.microsoft.com/office/drawing/2014/main" id="{AC57C94A-6377-4D83-A44D-70A38A4A02C8}"/>
              </a:ext>
            </a:extLst>
          </p:cNvPr>
          <p:cNvSpPr/>
          <p:nvPr/>
        </p:nvSpPr>
        <p:spPr>
          <a:xfrm rot="330697">
            <a:off x="-39968" y="5266"/>
            <a:ext cx="12117077" cy="3270039"/>
          </a:xfrm>
          <a:custGeom>
            <a:avLst/>
            <a:gdLst>
              <a:gd name="connsiteX0" fmla="*/ 12450809 w 12494478"/>
              <a:gd name="connsiteY0" fmla="*/ 46690 h 3409799"/>
              <a:gd name="connsiteX1" fmla="*/ 12450809 w 12494478"/>
              <a:gd name="connsiteY1" fmla="*/ 100759 h 3409799"/>
              <a:gd name="connsiteX2" fmla="*/ 9671823 w 12494478"/>
              <a:gd name="connsiteY2" fmla="*/ 833379 h 3409799"/>
              <a:gd name="connsiteX3" fmla="*/ 9671092 w 12494478"/>
              <a:gd name="connsiteY3" fmla="*/ 833379 h 3409799"/>
              <a:gd name="connsiteX4" fmla="*/ 46690 w 12494478"/>
              <a:gd name="connsiteY4" fmla="*/ 3369540 h 3409799"/>
              <a:gd name="connsiteX5" fmla="*/ 46690 w 12494478"/>
              <a:gd name="connsiteY5" fmla="*/ 1436183 h 3409799"/>
              <a:gd name="connsiteX6" fmla="*/ 7466900 w 12494478"/>
              <a:gd name="connsiteY6" fmla="*/ 604679 h 3409799"/>
              <a:gd name="connsiteX7" fmla="*/ 7484923 w 12494478"/>
              <a:gd name="connsiteY7" fmla="*/ 602974 h 3409799"/>
              <a:gd name="connsiteX8" fmla="*/ 12450809 w 12494478"/>
              <a:gd name="connsiteY8" fmla="*/ 46690 h 3409799"/>
              <a:gd name="connsiteX0" fmla="*/ 12404119 w 12404119"/>
              <a:gd name="connsiteY0" fmla="*/ 0 h 3322850"/>
              <a:gd name="connsiteX1" fmla="*/ 12404119 w 12404119"/>
              <a:gd name="connsiteY1" fmla="*/ 54069 h 3322850"/>
              <a:gd name="connsiteX2" fmla="*/ 9625133 w 12404119"/>
              <a:gd name="connsiteY2" fmla="*/ 786689 h 3322850"/>
              <a:gd name="connsiteX3" fmla="*/ 9624402 w 12404119"/>
              <a:gd name="connsiteY3" fmla="*/ 786689 h 3322850"/>
              <a:gd name="connsiteX4" fmla="*/ 0 w 12404119"/>
              <a:gd name="connsiteY4" fmla="*/ 3322850 h 3322850"/>
              <a:gd name="connsiteX5" fmla="*/ 103958 w 12404119"/>
              <a:gd name="connsiteY5" fmla="*/ 1475154 h 3322850"/>
              <a:gd name="connsiteX6" fmla="*/ 7420210 w 12404119"/>
              <a:gd name="connsiteY6" fmla="*/ 557989 h 3322850"/>
              <a:gd name="connsiteX7" fmla="*/ 7438233 w 12404119"/>
              <a:gd name="connsiteY7" fmla="*/ 556284 h 3322850"/>
              <a:gd name="connsiteX8" fmla="*/ 12404119 w 12404119"/>
              <a:gd name="connsiteY8" fmla="*/ 0 h 3322850"/>
              <a:gd name="connsiteX0" fmla="*/ 12300161 w 12300161"/>
              <a:gd name="connsiteY0" fmla="*/ 0 h 3297234"/>
              <a:gd name="connsiteX1" fmla="*/ 12300161 w 12300161"/>
              <a:gd name="connsiteY1" fmla="*/ 54069 h 3297234"/>
              <a:gd name="connsiteX2" fmla="*/ 9521175 w 12300161"/>
              <a:gd name="connsiteY2" fmla="*/ 786689 h 3297234"/>
              <a:gd name="connsiteX3" fmla="*/ 9520444 w 12300161"/>
              <a:gd name="connsiteY3" fmla="*/ 786689 h 3297234"/>
              <a:gd name="connsiteX4" fmla="*/ 161509 w 12300161"/>
              <a:gd name="connsiteY4" fmla="*/ 3297234 h 3297234"/>
              <a:gd name="connsiteX5" fmla="*/ 0 w 12300161"/>
              <a:gd name="connsiteY5" fmla="*/ 1475154 h 3297234"/>
              <a:gd name="connsiteX6" fmla="*/ 7316252 w 12300161"/>
              <a:gd name="connsiteY6" fmla="*/ 557989 h 3297234"/>
              <a:gd name="connsiteX7" fmla="*/ 7334275 w 12300161"/>
              <a:gd name="connsiteY7" fmla="*/ 556284 h 3297234"/>
              <a:gd name="connsiteX8" fmla="*/ 12300161 w 12300161"/>
              <a:gd name="connsiteY8" fmla="*/ 0 h 3297234"/>
              <a:gd name="connsiteX0" fmla="*/ 12300161 w 12300161"/>
              <a:gd name="connsiteY0" fmla="*/ 0 h 3297234"/>
              <a:gd name="connsiteX1" fmla="*/ 12234377 w 12300161"/>
              <a:gd name="connsiteY1" fmla="*/ 165679 h 3297234"/>
              <a:gd name="connsiteX2" fmla="*/ 9521175 w 12300161"/>
              <a:gd name="connsiteY2" fmla="*/ 786689 h 3297234"/>
              <a:gd name="connsiteX3" fmla="*/ 9520444 w 12300161"/>
              <a:gd name="connsiteY3" fmla="*/ 786689 h 3297234"/>
              <a:gd name="connsiteX4" fmla="*/ 161509 w 12300161"/>
              <a:gd name="connsiteY4" fmla="*/ 3297234 h 3297234"/>
              <a:gd name="connsiteX5" fmla="*/ 0 w 12300161"/>
              <a:gd name="connsiteY5" fmla="*/ 1475154 h 3297234"/>
              <a:gd name="connsiteX6" fmla="*/ 7316252 w 12300161"/>
              <a:gd name="connsiteY6" fmla="*/ 557989 h 3297234"/>
              <a:gd name="connsiteX7" fmla="*/ 7334275 w 12300161"/>
              <a:gd name="connsiteY7" fmla="*/ 556284 h 3297234"/>
              <a:gd name="connsiteX8" fmla="*/ 12300161 w 12300161"/>
              <a:gd name="connsiteY8" fmla="*/ 0 h 3297234"/>
              <a:gd name="connsiteX0" fmla="*/ 12216662 w 12234377"/>
              <a:gd name="connsiteY0" fmla="*/ 0 h 3270038"/>
              <a:gd name="connsiteX1" fmla="*/ 12234377 w 12234377"/>
              <a:gd name="connsiteY1" fmla="*/ 138483 h 3270038"/>
              <a:gd name="connsiteX2" fmla="*/ 9521175 w 12234377"/>
              <a:gd name="connsiteY2" fmla="*/ 759493 h 3270038"/>
              <a:gd name="connsiteX3" fmla="*/ 9520444 w 12234377"/>
              <a:gd name="connsiteY3" fmla="*/ 759493 h 3270038"/>
              <a:gd name="connsiteX4" fmla="*/ 161509 w 12234377"/>
              <a:gd name="connsiteY4" fmla="*/ 3270038 h 3270038"/>
              <a:gd name="connsiteX5" fmla="*/ 0 w 12234377"/>
              <a:gd name="connsiteY5" fmla="*/ 1447958 h 3270038"/>
              <a:gd name="connsiteX6" fmla="*/ 7316252 w 12234377"/>
              <a:gd name="connsiteY6" fmla="*/ 530793 h 3270038"/>
              <a:gd name="connsiteX7" fmla="*/ 7334275 w 12234377"/>
              <a:gd name="connsiteY7" fmla="*/ 529088 h 3270038"/>
              <a:gd name="connsiteX8" fmla="*/ 12216662 w 12234377"/>
              <a:gd name="connsiteY8" fmla="*/ 0 h 3270038"/>
              <a:gd name="connsiteX0" fmla="*/ 12216662 w 12234377"/>
              <a:gd name="connsiteY0" fmla="*/ 0 h 3270038"/>
              <a:gd name="connsiteX1" fmla="*/ 12234377 w 12234377"/>
              <a:gd name="connsiteY1" fmla="*/ 138483 h 3270038"/>
              <a:gd name="connsiteX2" fmla="*/ 9521175 w 12234377"/>
              <a:gd name="connsiteY2" fmla="*/ 759493 h 3270038"/>
              <a:gd name="connsiteX3" fmla="*/ 9520444 w 12234377"/>
              <a:gd name="connsiteY3" fmla="*/ 759493 h 3270038"/>
              <a:gd name="connsiteX4" fmla="*/ 161509 w 12234377"/>
              <a:gd name="connsiteY4" fmla="*/ 3270038 h 3270038"/>
              <a:gd name="connsiteX5" fmla="*/ 0 w 12234377"/>
              <a:gd name="connsiteY5" fmla="*/ 1447958 h 3270038"/>
              <a:gd name="connsiteX6" fmla="*/ 7316252 w 12234377"/>
              <a:gd name="connsiteY6" fmla="*/ 530793 h 3270038"/>
              <a:gd name="connsiteX7" fmla="*/ 7334275 w 12234377"/>
              <a:gd name="connsiteY7" fmla="*/ 529088 h 3270038"/>
              <a:gd name="connsiteX8" fmla="*/ 12216662 w 12234377"/>
              <a:gd name="connsiteY8" fmla="*/ 0 h 327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34377" h="3270038">
                <a:moveTo>
                  <a:pt x="12216662" y="0"/>
                </a:moveTo>
                <a:lnTo>
                  <a:pt x="12234377" y="138483"/>
                </a:lnTo>
                <a:lnTo>
                  <a:pt x="9521175" y="759493"/>
                </a:lnTo>
                <a:lnTo>
                  <a:pt x="9520444" y="759493"/>
                </a:lnTo>
                <a:lnTo>
                  <a:pt x="161509" y="3270038"/>
                </a:lnTo>
                <a:lnTo>
                  <a:pt x="0" y="1447958"/>
                </a:lnTo>
                <a:lnTo>
                  <a:pt x="7316252" y="530793"/>
                </a:lnTo>
                <a:lnTo>
                  <a:pt x="7334275" y="529088"/>
                </a:lnTo>
                <a:lnTo>
                  <a:pt x="12216662" y="0"/>
                </a:lnTo>
                <a:close/>
              </a:path>
            </a:pathLst>
          </a:custGeom>
          <a:solidFill>
            <a:srgbClr val="596E7F"/>
          </a:solidFill>
          <a:ln w="24346" cap="flat">
            <a:noFill/>
            <a:prstDash val="solid"/>
            <a:miter/>
          </a:ln>
        </p:spPr>
        <p:txBody>
          <a:bodyPr rtlCol="0" anchor="ctr"/>
          <a:lstStyle/>
          <a:p>
            <a:endParaRPr lang="hu-HU"/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A94AC888-893E-42E4-9C9A-28C695D50EBD}"/>
              </a:ext>
            </a:extLst>
          </p:cNvPr>
          <p:cNvSpPr/>
          <p:nvPr/>
        </p:nvSpPr>
        <p:spPr>
          <a:xfrm>
            <a:off x="0" y="0"/>
            <a:ext cx="12192000" cy="1645920"/>
          </a:xfrm>
          <a:prstGeom prst="rect">
            <a:avLst/>
          </a:prstGeom>
          <a:solidFill>
            <a:srgbClr val="596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5D6F9471-B3E7-4E0D-A9A1-DC6BEC9B1FC2}"/>
              </a:ext>
            </a:extLst>
          </p:cNvPr>
          <p:cNvSpPr txBox="1">
            <a:spLocks/>
          </p:cNvSpPr>
          <p:nvPr/>
        </p:nvSpPr>
        <p:spPr>
          <a:xfrm>
            <a:off x="567417" y="474345"/>
            <a:ext cx="6857849" cy="7829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6000" cap="all" dirty="0" smtClean="0">
                <a:solidFill>
                  <a:schemeClr val="bg1"/>
                </a:solidFill>
                <a:ea typeface="Inter ExtraLight" panose="020B0502030000000004" pitchFamily="34" charset="0"/>
              </a:rPr>
              <a:t>Tartalom </a:t>
            </a:r>
            <a:endParaRPr lang="hu-HU" sz="6000" cap="all" dirty="0">
              <a:solidFill>
                <a:schemeClr val="bg1"/>
              </a:solidFill>
              <a:ea typeface="Inter ExtraLight" panose="020B0502030000000004" pitchFamily="34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325AC65-5004-4396-91E4-BBE7B6E1D565}"/>
              </a:ext>
            </a:extLst>
          </p:cNvPr>
          <p:cNvSpPr txBox="1">
            <a:spLocks/>
          </p:cNvSpPr>
          <p:nvPr/>
        </p:nvSpPr>
        <p:spPr>
          <a:xfrm>
            <a:off x="1978253" y="2749530"/>
            <a:ext cx="6762761" cy="36341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>
              <a:spcBef>
                <a:spcPts val="1200"/>
              </a:spcBef>
              <a:buFont typeface="+mj-lt"/>
              <a:buAutoNum type="arabicPeriod"/>
            </a:pPr>
            <a:r>
              <a:rPr lang="hu-HU" sz="2400" b="1" dirty="0" smtClean="0">
                <a:solidFill>
                  <a:srgbClr val="596E7F"/>
                </a:solidFill>
                <a:ea typeface="Inter Medium" panose="020B0502030000000004" pitchFamily="34" charset="0"/>
              </a:rPr>
              <a:t>Validációs folyamat</a:t>
            </a:r>
          </a:p>
          <a:p>
            <a:pPr marL="360000" indent="-360000">
              <a:spcBef>
                <a:spcPts val="1200"/>
              </a:spcBef>
              <a:buFont typeface="+mj-lt"/>
              <a:buAutoNum type="arabicPeriod"/>
            </a:pPr>
            <a:r>
              <a:rPr lang="hu-HU" sz="2400" b="1" dirty="0" smtClean="0">
                <a:solidFill>
                  <a:srgbClr val="596E7F"/>
                </a:solidFill>
                <a:ea typeface="Inter Medium" panose="020B0502030000000004" pitchFamily="34" charset="0"/>
              </a:rPr>
              <a:t>Általános hibák</a:t>
            </a:r>
            <a:endParaRPr lang="hu-HU" dirty="0" smtClean="0">
              <a:solidFill>
                <a:srgbClr val="596E7F"/>
              </a:solidFill>
              <a:latin typeface="+mj-lt"/>
              <a:ea typeface="Inter Light" panose="020B0502030000000004" pitchFamily="34" charset="0"/>
            </a:endParaRPr>
          </a:p>
          <a:p>
            <a:pPr marL="360000" indent="-360000">
              <a:spcBef>
                <a:spcPts val="1200"/>
              </a:spcBef>
              <a:buFont typeface="+mj-lt"/>
              <a:buAutoNum type="arabicPeriod"/>
            </a:pPr>
            <a:r>
              <a:rPr lang="hu-HU" sz="2400" b="1" dirty="0" smtClean="0">
                <a:solidFill>
                  <a:srgbClr val="596E7F"/>
                </a:solidFill>
                <a:ea typeface="Inter Medium" panose="020B0502030000000004" pitchFamily="34" charset="0"/>
              </a:rPr>
              <a:t>Mire kell figyelni</a:t>
            </a:r>
          </a:p>
          <a:p>
            <a:pPr marL="360000" indent="-360000">
              <a:spcBef>
                <a:spcPts val="1200"/>
              </a:spcBef>
              <a:buFont typeface="+mj-lt"/>
              <a:buAutoNum type="arabicPeriod"/>
            </a:pPr>
            <a:r>
              <a:rPr lang="hu-HU" sz="2400" b="1" dirty="0" smtClean="0">
                <a:solidFill>
                  <a:srgbClr val="596E7F"/>
                </a:solidFill>
                <a:ea typeface="Inter Medium" panose="020B0502030000000004" pitchFamily="34" charset="0"/>
              </a:rPr>
              <a:t>Kérdések és válaszok</a:t>
            </a:r>
            <a:endParaRPr lang="hu-HU" sz="2400" b="1" dirty="0">
              <a:solidFill>
                <a:srgbClr val="596E7F"/>
              </a:solidFill>
              <a:ea typeface="Inter Medium" panose="020B0502030000000004" pitchFamily="34" charset="0"/>
            </a:endParaRPr>
          </a:p>
        </p:txBody>
      </p:sp>
      <p:sp>
        <p:nvSpPr>
          <p:cNvPr id="10" name="Ábra 7">
            <a:extLst>
              <a:ext uri="{FF2B5EF4-FFF2-40B4-BE49-F238E27FC236}">
                <a16:creationId xmlns:a16="http://schemas.microsoft.com/office/drawing/2014/main" id="{E4CA4E40-8F40-4A93-AAD9-095A41115BFE}"/>
              </a:ext>
            </a:extLst>
          </p:cNvPr>
          <p:cNvSpPr/>
          <p:nvPr/>
        </p:nvSpPr>
        <p:spPr>
          <a:xfrm rot="21367628">
            <a:off x="3233492" y="837450"/>
            <a:ext cx="9010083" cy="1191944"/>
          </a:xfrm>
          <a:custGeom>
            <a:avLst/>
            <a:gdLst>
              <a:gd name="connsiteX0" fmla="*/ 8983742 w 9009319"/>
              <a:gd name="connsiteY0" fmla="*/ 49042 h 1098088"/>
              <a:gd name="connsiteX1" fmla="*/ 8983742 w 9009319"/>
              <a:gd name="connsiteY1" fmla="*/ 769039 h 1098088"/>
              <a:gd name="connsiteX2" fmla="*/ 6136198 w 9009319"/>
              <a:gd name="connsiteY2" fmla="*/ 863125 h 1098088"/>
              <a:gd name="connsiteX3" fmla="*/ 6135199 w 9009319"/>
              <a:gd name="connsiteY3" fmla="*/ 863125 h 1098088"/>
              <a:gd name="connsiteX4" fmla="*/ 49042 w 9009319"/>
              <a:gd name="connsiteY4" fmla="*/ 1063276 h 1098088"/>
              <a:gd name="connsiteX5" fmla="*/ 3876630 w 9009319"/>
              <a:gd name="connsiteY5" fmla="*/ 628533 h 1098088"/>
              <a:gd name="connsiteX6" fmla="*/ 3895098 w 9009319"/>
              <a:gd name="connsiteY6" fmla="*/ 626786 h 1098088"/>
              <a:gd name="connsiteX7" fmla="*/ 8983742 w 9009319"/>
              <a:gd name="connsiteY7" fmla="*/ 49042 h 1098088"/>
              <a:gd name="connsiteX0" fmla="*/ 9010082 w 9010082"/>
              <a:gd name="connsiteY0" fmla="*/ 0 h 999584"/>
              <a:gd name="connsiteX1" fmla="*/ 8934700 w 9010082"/>
              <a:gd name="connsiteY1" fmla="*/ 705347 h 999584"/>
              <a:gd name="connsiteX2" fmla="*/ 6087156 w 9010082"/>
              <a:gd name="connsiteY2" fmla="*/ 799433 h 999584"/>
              <a:gd name="connsiteX3" fmla="*/ 6086157 w 9010082"/>
              <a:gd name="connsiteY3" fmla="*/ 799433 h 999584"/>
              <a:gd name="connsiteX4" fmla="*/ 0 w 9010082"/>
              <a:gd name="connsiteY4" fmla="*/ 999584 h 999584"/>
              <a:gd name="connsiteX5" fmla="*/ 3827588 w 9010082"/>
              <a:gd name="connsiteY5" fmla="*/ 564841 h 999584"/>
              <a:gd name="connsiteX6" fmla="*/ 3846056 w 9010082"/>
              <a:gd name="connsiteY6" fmla="*/ 563094 h 999584"/>
              <a:gd name="connsiteX7" fmla="*/ 9010082 w 9010082"/>
              <a:gd name="connsiteY7" fmla="*/ 0 h 999584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087156 w 9010082"/>
              <a:gd name="connsiteY2" fmla="*/ 799433 h 1191943"/>
              <a:gd name="connsiteX3" fmla="*/ 6086157 w 9010082"/>
              <a:gd name="connsiteY3" fmla="*/ 799433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087156 w 9010082"/>
              <a:gd name="connsiteY2" fmla="*/ 799433 h 1191943"/>
              <a:gd name="connsiteX3" fmla="*/ 5776263 w 9010082"/>
              <a:gd name="connsiteY3" fmla="*/ 864375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337311 w 9010082"/>
              <a:gd name="connsiteY2" fmla="*/ 911836 h 1191943"/>
              <a:gd name="connsiteX3" fmla="*/ 5776263 w 9010082"/>
              <a:gd name="connsiteY3" fmla="*/ 864375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337311 w 9010082"/>
              <a:gd name="connsiteY2" fmla="*/ 911836 h 1191943"/>
              <a:gd name="connsiteX3" fmla="*/ 5011499 w 9010082"/>
              <a:gd name="connsiteY3" fmla="*/ 879430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837766 w 9010082"/>
              <a:gd name="connsiteY2" fmla="*/ 993450 h 1191943"/>
              <a:gd name="connsiteX3" fmla="*/ 5011499 w 9010082"/>
              <a:gd name="connsiteY3" fmla="*/ 879430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837766 w 9010082"/>
              <a:gd name="connsiteY2" fmla="*/ 993450 h 1191943"/>
              <a:gd name="connsiteX3" fmla="*/ 4920823 w 9010082"/>
              <a:gd name="connsiteY3" fmla="*/ 949666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892213 w 9010082"/>
              <a:gd name="connsiteY2" fmla="*/ 1035323 h 1191943"/>
              <a:gd name="connsiteX3" fmla="*/ 4920823 w 9010082"/>
              <a:gd name="connsiteY3" fmla="*/ 949666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10082" h="1191943">
                <a:moveTo>
                  <a:pt x="9010082" y="0"/>
                </a:moveTo>
                <a:lnTo>
                  <a:pt x="8930399" y="1191943"/>
                </a:lnTo>
                <a:lnTo>
                  <a:pt x="6892213" y="1035323"/>
                </a:lnTo>
                <a:lnTo>
                  <a:pt x="4920823" y="949666"/>
                </a:lnTo>
                <a:lnTo>
                  <a:pt x="0" y="999584"/>
                </a:lnTo>
                <a:lnTo>
                  <a:pt x="3827588" y="564841"/>
                </a:lnTo>
                <a:lnTo>
                  <a:pt x="3846056" y="563094"/>
                </a:lnTo>
                <a:lnTo>
                  <a:pt x="9010082" y="0"/>
                </a:lnTo>
                <a:close/>
              </a:path>
            </a:pathLst>
          </a:custGeom>
          <a:solidFill>
            <a:srgbClr val="AAD23B"/>
          </a:solidFill>
          <a:ln w="24957" cap="flat">
            <a:noFill/>
            <a:prstDash val="solid"/>
            <a:miter/>
          </a:ln>
        </p:spPr>
        <p:txBody>
          <a:bodyPr rtlCol="0" anchor="ctr"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73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>
            <a:extLst>
              <a:ext uri="{FF2B5EF4-FFF2-40B4-BE49-F238E27FC236}">
                <a16:creationId xmlns:a16="http://schemas.microsoft.com/office/drawing/2014/main" id="{A5C78EA9-770C-44FA-BA85-BB5DCCD64729}"/>
              </a:ext>
            </a:extLst>
          </p:cNvPr>
          <p:cNvSpPr/>
          <p:nvPr/>
        </p:nvSpPr>
        <p:spPr>
          <a:xfrm>
            <a:off x="0" y="0"/>
            <a:ext cx="12192000" cy="1645920"/>
          </a:xfrm>
          <a:prstGeom prst="rect">
            <a:avLst/>
          </a:prstGeom>
          <a:solidFill>
            <a:srgbClr val="596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latin typeface="+mj-lt"/>
            </a:endParaRP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762E0DE6-BF3C-4E26-8751-83D723D91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81169"/>
            <a:ext cx="12192000" cy="288235"/>
          </a:xfrm>
          <a:prstGeom prst="rect">
            <a:avLst/>
          </a:prstGeom>
        </p:spPr>
      </p:pic>
      <p:sp>
        <p:nvSpPr>
          <p:cNvPr id="4" name="Romboid 3">
            <a:extLst>
              <a:ext uri="{FF2B5EF4-FFF2-40B4-BE49-F238E27FC236}">
                <a16:creationId xmlns:a16="http://schemas.microsoft.com/office/drawing/2014/main" id="{A9748C7F-94FA-4B4C-A9A1-31632F67B7DF}"/>
              </a:ext>
            </a:extLst>
          </p:cNvPr>
          <p:cNvSpPr/>
          <p:nvPr/>
        </p:nvSpPr>
        <p:spPr>
          <a:xfrm>
            <a:off x="-832757" y="426663"/>
            <a:ext cx="11605532" cy="814444"/>
          </a:xfrm>
          <a:prstGeom prst="parallelogram">
            <a:avLst/>
          </a:prstGeom>
          <a:solidFill>
            <a:srgbClr val="AAD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3">
            <a:extLst>
              <a:ext uri="{FF2B5EF4-FFF2-40B4-BE49-F238E27FC236}">
                <a16:creationId xmlns:a16="http://schemas.microsoft.com/office/drawing/2014/main" id="{22205777-3405-4A65-AC5B-930F6D45DC8B}"/>
              </a:ext>
            </a:extLst>
          </p:cNvPr>
          <p:cNvSpPr txBox="1">
            <a:spLocks/>
          </p:cNvSpPr>
          <p:nvPr/>
        </p:nvSpPr>
        <p:spPr>
          <a:xfrm>
            <a:off x="487963" y="219954"/>
            <a:ext cx="10979895" cy="976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hu-HU" sz="4000" dirty="0" smtClean="0">
                <a:solidFill>
                  <a:schemeClr val="bg1"/>
                </a:solidFill>
                <a:ea typeface="Inter ExtraLight" panose="020B0502030000000004" pitchFamily="34" charset="0"/>
              </a:rPr>
              <a:t>1</a:t>
            </a:r>
            <a:r>
              <a:rPr lang="en-US" sz="4000" dirty="0" smtClean="0">
                <a:solidFill>
                  <a:schemeClr val="bg1"/>
                </a:solidFill>
                <a:ea typeface="Inter ExtraLight" panose="020B0502030000000004" pitchFamily="34" charset="0"/>
              </a:rPr>
              <a:t>. </a:t>
            </a:r>
            <a:r>
              <a:rPr lang="hu-HU" sz="4000" dirty="0" smtClean="0">
                <a:solidFill>
                  <a:schemeClr val="bg1"/>
                </a:solidFill>
                <a:ea typeface="Inter ExtraLight" panose="020B0502030000000004" pitchFamily="34" charset="0"/>
              </a:rPr>
              <a:t>Validációs folyamat</a:t>
            </a:r>
            <a:endParaRPr lang="en-US" sz="4000" dirty="0">
              <a:solidFill>
                <a:schemeClr val="bg1"/>
              </a:solidFill>
              <a:ea typeface="Inter ExtraLight" panose="020B0502030000000004" pitchFamily="34" charset="0"/>
            </a:endParaRPr>
          </a:p>
        </p:txBody>
      </p:sp>
      <p:sp>
        <p:nvSpPr>
          <p:cNvPr id="11" name="Tartalom helye 4">
            <a:extLst>
              <a:ext uri="{FF2B5EF4-FFF2-40B4-BE49-F238E27FC236}">
                <a16:creationId xmlns:a16="http://schemas.microsoft.com/office/drawing/2014/main" id="{AC76105D-EF94-4863-807F-F4B33EFF36C0}"/>
              </a:ext>
            </a:extLst>
          </p:cNvPr>
          <p:cNvSpPr txBox="1">
            <a:spLocks/>
          </p:cNvSpPr>
          <p:nvPr/>
        </p:nvSpPr>
        <p:spPr>
          <a:xfrm>
            <a:off x="487963" y="2072583"/>
            <a:ext cx="5981848" cy="435875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Tx/>
              <a:buChar char="-"/>
            </a:pPr>
            <a:r>
              <a:rPr lang="hu-HU" sz="2400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Adatlap ellenőrzése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sz="2400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Csatolmány kibontása, ellenőrzése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sz="2400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XSD ellenőrzés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sz="2400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Üzleti szabályok ellenőrzése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sz="2400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Kiterítés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sz="2400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Kiértesítés adózó részére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sz="2400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Tagállami szortírozás (DPIHU -&gt; DPI_OECD)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sz="2400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Tagállami értesítés</a:t>
            </a:r>
          </a:p>
          <a:p>
            <a:pPr>
              <a:spcBef>
                <a:spcPts val="1200"/>
              </a:spcBef>
              <a:buFontTx/>
              <a:buChar char="-"/>
            </a:pPr>
            <a:endParaRPr lang="hu-HU" dirty="0">
              <a:solidFill>
                <a:srgbClr val="596E7F"/>
              </a:solidFill>
              <a:latin typeface="+mj-lt"/>
              <a:ea typeface="Inter Light" panose="020B0502030000000004" pitchFamily="34" charset="0"/>
            </a:endParaRPr>
          </a:p>
        </p:txBody>
      </p:sp>
      <p:sp>
        <p:nvSpPr>
          <p:cNvPr id="13" name="Romboid 12">
            <a:extLst>
              <a:ext uri="{FF2B5EF4-FFF2-40B4-BE49-F238E27FC236}">
                <a16:creationId xmlns:a16="http://schemas.microsoft.com/office/drawing/2014/main" id="{D8E84E6D-4DB6-4F4E-A840-401FF4710B84}"/>
              </a:ext>
            </a:extLst>
          </p:cNvPr>
          <p:cNvSpPr/>
          <p:nvPr/>
        </p:nvSpPr>
        <p:spPr>
          <a:xfrm>
            <a:off x="5995586" y="1836783"/>
            <a:ext cx="7267575" cy="4727448"/>
          </a:xfrm>
          <a:prstGeom prst="parallelogram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195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Kép 15">
            <a:extLst>
              <a:ext uri="{FF2B5EF4-FFF2-40B4-BE49-F238E27FC236}">
                <a16:creationId xmlns:a16="http://schemas.microsoft.com/office/drawing/2014/main" id="{3C6CACB2-E5F1-4988-8DBC-7E436D3A752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862" y="1343025"/>
            <a:ext cx="9829138" cy="5528890"/>
          </a:xfrm>
          <a:prstGeom prst="rect">
            <a:avLst/>
          </a:prstGeom>
        </p:spPr>
      </p:pic>
      <p:sp>
        <p:nvSpPr>
          <p:cNvPr id="6" name="Cím 1">
            <a:extLst>
              <a:ext uri="{FF2B5EF4-FFF2-40B4-BE49-F238E27FC236}">
                <a16:creationId xmlns:a16="http://schemas.microsoft.com/office/drawing/2014/main" id="{A63EC301-E6B6-404F-8EB0-E537B1A6BBBF}"/>
              </a:ext>
            </a:extLst>
          </p:cNvPr>
          <p:cNvSpPr txBox="1">
            <a:spLocks/>
          </p:cNvSpPr>
          <p:nvPr/>
        </p:nvSpPr>
        <p:spPr>
          <a:xfrm>
            <a:off x="567418" y="474345"/>
            <a:ext cx="4261746" cy="7829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6000" cap="all" dirty="0">
                <a:solidFill>
                  <a:schemeClr val="bg1"/>
                </a:solidFill>
                <a:latin typeface="Inter ExtraLight" panose="020B0502030000000004" pitchFamily="34" charset="0"/>
                <a:ea typeface="Inter ExtraLight" panose="020B0502030000000004" pitchFamily="34" charset="0"/>
              </a:rPr>
              <a:t>Tartalom</a:t>
            </a:r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C3C77930-54AF-4489-9D77-5CB60E9944D4}"/>
              </a:ext>
            </a:extLst>
          </p:cNvPr>
          <p:cNvSpPr/>
          <p:nvPr/>
        </p:nvSpPr>
        <p:spPr>
          <a:xfrm>
            <a:off x="0" y="0"/>
            <a:ext cx="12192000" cy="1343025"/>
          </a:xfrm>
          <a:prstGeom prst="rect">
            <a:avLst/>
          </a:prstGeom>
          <a:solidFill>
            <a:srgbClr val="596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BBF66FA3-095C-4802-BAED-6957928C36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88235"/>
          </a:xfrm>
          <a:prstGeom prst="rect">
            <a:avLst/>
          </a:prstGeom>
        </p:spPr>
      </p:pic>
      <p:sp>
        <p:nvSpPr>
          <p:cNvPr id="10" name="Cím 3">
            <a:extLst>
              <a:ext uri="{FF2B5EF4-FFF2-40B4-BE49-F238E27FC236}">
                <a16:creationId xmlns:a16="http://schemas.microsoft.com/office/drawing/2014/main" id="{020B619E-44EE-4181-B9C9-64F0D749EFB8}"/>
              </a:ext>
            </a:extLst>
          </p:cNvPr>
          <p:cNvSpPr txBox="1">
            <a:spLocks/>
          </p:cNvSpPr>
          <p:nvPr/>
        </p:nvSpPr>
        <p:spPr>
          <a:xfrm>
            <a:off x="536202" y="280394"/>
            <a:ext cx="10979895" cy="976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hu-HU" sz="4000" dirty="0">
                <a:solidFill>
                  <a:schemeClr val="bg1"/>
                </a:solidFill>
                <a:ea typeface="Inter ExtraLight" panose="020B0502030000000004" pitchFamily="34" charset="0"/>
              </a:rPr>
              <a:t>2</a:t>
            </a:r>
            <a:r>
              <a:rPr lang="hu-HU" sz="4000" dirty="0" smtClean="0">
                <a:solidFill>
                  <a:schemeClr val="bg1"/>
                </a:solidFill>
                <a:ea typeface="Inter ExtraLight" panose="020B0502030000000004" pitchFamily="34" charset="0"/>
              </a:rPr>
              <a:t>. Általános hibák</a:t>
            </a:r>
            <a:endParaRPr lang="en-US" sz="4000" dirty="0">
              <a:solidFill>
                <a:schemeClr val="bg1"/>
              </a:solidFill>
              <a:ea typeface="Inter ExtraLight" panose="020B0502030000000004" pitchFamily="34" charset="0"/>
            </a:endParaRPr>
          </a:p>
        </p:txBody>
      </p:sp>
      <p:sp>
        <p:nvSpPr>
          <p:cNvPr id="9" name="Tartalom helye 4">
            <a:extLst>
              <a:ext uri="{FF2B5EF4-FFF2-40B4-BE49-F238E27FC236}">
                <a16:creationId xmlns:a16="http://schemas.microsoft.com/office/drawing/2014/main" id="{CD58D0C6-9535-4DA0-9B80-BAFFD485C383}"/>
              </a:ext>
            </a:extLst>
          </p:cNvPr>
          <p:cNvSpPr txBox="1">
            <a:spLocks/>
          </p:cNvSpPr>
          <p:nvPr/>
        </p:nvSpPr>
        <p:spPr>
          <a:xfrm>
            <a:off x="487963" y="2072583"/>
            <a:ext cx="6827237" cy="435875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Tx/>
              <a:buChar char="-"/>
            </a:pP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Nem XML-t küldenek be csatolmányként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XSD validációs hiba az állományon</a:t>
            </a:r>
          </a:p>
          <a:p>
            <a:pPr lvl="1">
              <a:spcBef>
                <a:spcPts val="1200"/>
              </a:spcBef>
              <a:buFontTx/>
              <a:buChar char="-"/>
            </a:pP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NEM DPI_HU séma szerinti XML (OECD szerinti)</a:t>
            </a:r>
          </a:p>
          <a:p>
            <a:pPr lvl="1">
              <a:spcBef>
                <a:spcPts val="1200"/>
              </a:spcBef>
              <a:buFontTx/>
              <a:buChar char="-"/>
            </a:pPr>
            <a:r>
              <a:rPr lang="hu-HU" dirty="0" err="1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Szementikai</a:t>
            </a: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 vagy szintaktikai hibás XML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DOCREFID nem egyedi vagy már szerepel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Újra küldés esetén DPI kód hibás (DPI401 vs. DPI402) és ebből fakadó üzleti hibák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Országkód adóazonosító szám összefüggés hiba</a:t>
            </a:r>
            <a:endParaRPr lang="hu-HU" dirty="0">
              <a:solidFill>
                <a:srgbClr val="596E7F"/>
              </a:solidFill>
              <a:latin typeface="+mj-lt"/>
              <a:ea typeface="Inter Light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4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>
            <a:extLst>
              <a:ext uri="{FF2B5EF4-FFF2-40B4-BE49-F238E27FC236}">
                <a16:creationId xmlns:a16="http://schemas.microsoft.com/office/drawing/2014/main" id="{A5C78EA9-770C-44FA-BA85-BB5DCCD64729}"/>
              </a:ext>
            </a:extLst>
          </p:cNvPr>
          <p:cNvSpPr/>
          <p:nvPr/>
        </p:nvSpPr>
        <p:spPr>
          <a:xfrm>
            <a:off x="0" y="0"/>
            <a:ext cx="12192000" cy="1645920"/>
          </a:xfrm>
          <a:prstGeom prst="rect">
            <a:avLst/>
          </a:prstGeom>
          <a:solidFill>
            <a:srgbClr val="596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latin typeface="+mj-lt"/>
            </a:endParaRP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762E0DE6-BF3C-4E26-8751-83D723D91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81169"/>
            <a:ext cx="12192000" cy="288235"/>
          </a:xfrm>
          <a:prstGeom prst="rect">
            <a:avLst/>
          </a:prstGeom>
        </p:spPr>
      </p:pic>
      <p:sp>
        <p:nvSpPr>
          <p:cNvPr id="4" name="Romboid 3">
            <a:extLst>
              <a:ext uri="{FF2B5EF4-FFF2-40B4-BE49-F238E27FC236}">
                <a16:creationId xmlns:a16="http://schemas.microsoft.com/office/drawing/2014/main" id="{A9748C7F-94FA-4B4C-A9A1-31632F67B7DF}"/>
              </a:ext>
            </a:extLst>
          </p:cNvPr>
          <p:cNvSpPr/>
          <p:nvPr/>
        </p:nvSpPr>
        <p:spPr>
          <a:xfrm>
            <a:off x="-832757" y="426663"/>
            <a:ext cx="11605532" cy="814444"/>
          </a:xfrm>
          <a:prstGeom prst="parallelogram">
            <a:avLst/>
          </a:prstGeom>
          <a:solidFill>
            <a:srgbClr val="AAD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3">
            <a:extLst>
              <a:ext uri="{FF2B5EF4-FFF2-40B4-BE49-F238E27FC236}">
                <a16:creationId xmlns:a16="http://schemas.microsoft.com/office/drawing/2014/main" id="{22205777-3405-4A65-AC5B-930F6D45DC8B}"/>
              </a:ext>
            </a:extLst>
          </p:cNvPr>
          <p:cNvSpPr txBox="1">
            <a:spLocks/>
          </p:cNvSpPr>
          <p:nvPr/>
        </p:nvSpPr>
        <p:spPr>
          <a:xfrm>
            <a:off x="487963" y="219954"/>
            <a:ext cx="10979895" cy="976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hu-HU" sz="4000" dirty="0">
                <a:solidFill>
                  <a:schemeClr val="bg1"/>
                </a:solidFill>
                <a:ea typeface="Inter ExtraLight" panose="020B0502030000000004" pitchFamily="34" charset="0"/>
              </a:rPr>
              <a:t>3</a:t>
            </a:r>
            <a:r>
              <a:rPr lang="en-US" sz="4000" dirty="0" smtClean="0">
                <a:solidFill>
                  <a:schemeClr val="bg1"/>
                </a:solidFill>
                <a:ea typeface="Inter ExtraLight" panose="020B0502030000000004" pitchFamily="34" charset="0"/>
              </a:rPr>
              <a:t>. </a:t>
            </a:r>
            <a:r>
              <a:rPr lang="hu-HU" sz="4000" dirty="0" smtClean="0">
                <a:solidFill>
                  <a:schemeClr val="bg1"/>
                </a:solidFill>
                <a:ea typeface="Inter ExtraLight" panose="020B0502030000000004" pitchFamily="34" charset="0"/>
              </a:rPr>
              <a:t>Mire kell figyelni</a:t>
            </a:r>
            <a:endParaRPr lang="en-US" sz="4000" dirty="0">
              <a:solidFill>
                <a:schemeClr val="bg1"/>
              </a:solidFill>
              <a:ea typeface="Inter ExtraLight" panose="020B0502030000000004" pitchFamily="34" charset="0"/>
            </a:endParaRPr>
          </a:p>
        </p:txBody>
      </p:sp>
      <p:sp>
        <p:nvSpPr>
          <p:cNvPr id="11" name="Tartalom helye 4">
            <a:extLst>
              <a:ext uri="{FF2B5EF4-FFF2-40B4-BE49-F238E27FC236}">
                <a16:creationId xmlns:a16="http://schemas.microsoft.com/office/drawing/2014/main" id="{AC76105D-EF94-4863-807F-F4B33EFF36C0}"/>
              </a:ext>
            </a:extLst>
          </p:cNvPr>
          <p:cNvSpPr txBox="1">
            <a:spLocks/>
          </p:cNvSpPr>
          <p:nvPr/>
        </p:nvSpPr>
        <p:spPr>
          <a:xfrm>
            <a:off x="487963" y="2072583"/>
            <a:ext cx="5981848" cy="435875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Tx/>
              <a:buChar char="-"/>
            </a:pP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Csatolmány formátuma és a file kiterjesztése XML legyen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Az XML a DPI_HU XSD szerint készüljön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Beküldés előtt mindenképpen XSD </a:t>
            </a:r>
            <a:r>
              <a:rPr lang="hu-HU" dirty="0" err="1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validálni</a:t>
            </a: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 szükséges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dirty="0" err="1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Docrefid</a:t>
            </a: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 egyediség globálisan és üzeneten belül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hu-HU" dirty="0" smtClean="0">
                <a:solidFill>
                  <a:srgbClr val="596E7F"/>
                </a:solidFill>
                <a:latin typeface="+mj-lt"/>
                <a:ea typeface="Inter Light" panose="020B0502030000000004" pitchFamily="34" charset="0"/>
              </a:rPr>
              <a:t>A kitöltött nyomtatvány és a csatolmány tartalma egyezzen</a:t>
            </a:r>
          </a:p>
          <a:p>
            <a:pPr>
              <a:spcBef>
                <a:spcPts val="1200"/>
              </a:spcBef>
              <a:buFontTx/>
              <a:buChar char="-"/>
            </a:pPr>
            <a:endParaRPr lang="hu-HU" dirty="0">
              <a:solidFill>
                <a:srgbClr val="596E7F"/>
              </a:solidFill>
              <a:latin typeface="+mj-lt"/>
              <a:ea typeface="Inter Light" panose="020B0502030000000004" pitchFamily="34" charset="0"/>
            </a:endParaRPr>
          </a:p>
        </p:txBody>
      </p:sp>
      <p:sp>
        <p:nvSpPr>
          <p:cNvPr id="13" name="Romboid 12">
            <a:extLst>
              <a:ext uri="{FF2B5EF4-FFF2-40B4-BE49-F238E27FC236}">
                <a16:creationId xmlns:a16="http://schemas.microsoft.com/office/drawing/2014/main" id="{D8E84E6D-4DB6-4F4E-A840-401FF4710B84}"/>
              </a:ext>
            </a:extLst>
          </p:cNvPr>
          <p:cNvSpPr/>
          <p:nvPr/>
        </p:nvSpPr>
        <p:spPr>
          <a:xfrm>
            <a:off x="5995586" y="1836783"/>
            <a:ext cx="7267575" cy="4727448"/>
          </a:xfrm>
          <a:prstGeom prst="parallelogram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914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>
            <a:extLst>
              <a:ext uri="{FF2B5EF4-FFF2-40B4-BE49-F238E27FC236}">
                <a16:creationId xmlns:a16="http://schemas.microsoft.com/office/drawing/2014/main" id="{AD1E8159-4FC2-4EEA-BBC0-816A7AAFBF6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299" y="12736"/>
            <a:ext cx="10581633" cy="6811926"/>
          </a:xfrm>
          <a:prstGeom prst="rect">
            <a:avLst/>
          </a:prstGeom>
        </p:spPr>
      </p:pic>
      <p:sp>
        <p:nvSpPr>
          <p:cNvPr id="9" name="Ábra 6">
            <a:extLst>
              <a:ext uri="{FF2B5EF4-FFF2-40B4-BE49-F238E27FC236}">
                <a16:creationId xmlns:a16="http://schemas.microsoft.com/office/drawing/2014/main" id="{AC57C94A-6377-4D83-A44D-70A38A4A02C8}"/>
              </a:ext>
            </a:extLst>
          </p:cNvPr>
          <p:cNvSpPr/>
          <p:nvPr/>
        </p:nvSpPr>
        <p:spPr>
          <a:xfrm rot="330697">
            <a:off x="-39968" y="5266"/>
            <a:ext cx="12117077" cy="3270039"/>
          </a:xfrm>
          <a:custGeom>
            <a:avLst/>
            <a:gdLst>
              <a:gd name="connsiteX0" fmla="*/ 12450809 w 12494478"/>
              <a:gd name="connsiteY0" fmla="*/ 46690 h 3409799"/>
              <a:gd name="connsiteX1" fmla="*/ 12450809 w 12494478"/>
              <a:gd name="connsiteY1" fmla="*/ 100759 h 3409799"/>
              <a:gd name="connsiteX2" fmla="*/ 9671823 w 12494478"/>
              <a:gd name="connsiteY2" fmla="*/ 833379 h 3409799"/>
              <a:gd name="connsiteX3" fmla="*/ 9671092 w 12494478"/>
              <a:gd name="connsiteY3" fmla="*/ 833379 h 3409799"/>
              <a:gd name="connsiteX4" fmla="*/ 46690 w 12494478"/>
              <a:gd name="connsiteY4" fmla="*/ 3369540 h 3409799"/>
              <a:gd name="connsiteX5" fmla="*/ 46690 w 12494478"/>
              <a:gd name="connsiteY5" fmla="*/ 1436183 h 3409799"/>
              <a:gd name="connsiteX6" fmla="*/ 7466900 w 12494478"/>
              <a:gd name="connsiteY6" fmla="*/ 604679 h 3409799"/>
              <a:gd name="connsiteX7" fmla="*/ 7484923 w 12494478"/>
              <a:gd name="connsiteY7" fmla="*/ 602974 h 3409799"/>
              <a:gd name="connsiteX8" fmla="*/ 12450809 w 12494478"/>
              <a:gd name="connsiteY8" fmla="*/ 46690 h 3409799"/>
              <a:gd name="connsiteX0" fmla="*/ 12404119 w 12404119"/>
              <a:gd name="connsiteY0" fmla="*/ 0 h 3322850"/>
              <a:gd name="connsiteX1" fmla="*/ 12404119 w 12404119"/>
              <a:gd name="connsiteY1" fmla="*/ 54069 h 3322850"/>
              <a:gd name="connsiteX2" fmla="*/ 9625133 w 12404119"/>
              <a:gd name="connsiteY2" fmla="*/ 786689 h 3322850"/>
              <a:gd name="connsiteX3" fmla="*/ 9624402 w 12404119"/>
              <a:gd name="connsiteY3" fmla="*/ 786689 h 3322850"/>
              <a:gd name="connsiteX4" fmla="*/ 0 w 12404119"/>
              <a:gd name="connsiteY4" fmla="*/ 3322850 h 3322850"/>
              <a:gd name="connsiteX5" fmla="*/ 103958 w 12404119"/>
              <a:gd name="connsiteY5" fmla="*/ 1475154 h 3322850"/>
              <a:gd name="connsiteX6" fmla="*/ 7420210 w 12404119"/>
              <a:gd name="connsiteY6" fmla="*/ 557989 h 3322850"/>
              <a:gd name="connsiteX7" fmla="*/ 7438233 w 12404119"/>
              <a:gd name="connsiteY7" fmla="*/ 556284 h 3322850"/>
              <a:gd name="connsiteX8" fmla="*/ 12404119 w 12404119"/>
              <a:gd name="connsiteY8" fmla="*/ 0 h 3322850"/>
              <a:gd name="connsiteX0" fmla="*/ 12300161 w 12300161"/>
              <a:gd name="connsiteY0" fmla="*/ 0 h 3297234"/>
              <a:gd name="connsiteX1" fmla="*/ 12300161 w 12300161"/>
              <a:gd name="connsiteY1" fmla="*/ 54069 h 3297234"/>
              <a:gd name="connsiteX2" fmla="*/ 9521175 w 12300161"/>
              <a:gd name="connsiteY2" fmla="*/ 786689 h 3297234"/>
              <a:gd name="connsiteX3" fmla="*/ 9520444 w 12300161"/>
              <a:gd name="connsiteY3" fmla="*/ 786689 h 3297234"/>
              <a:gd name="connsiteX4" fmla="*/ 161509 w 12300161"/>
              <a:gd name="connsiteY4" fmla="*/ 3297234 h 3297234"/>
              <a:gd name="connsiteX5" fmla="*/ 0 w 12300161"/>
              <a:gd name="connsiteY5" fmla="*/ 1475154 h 3297234"/>
              <a:gd name="connsiteX6" fmla="*/ 7316252 w 12300161"/>
              <a:gd name="connsiteY6" fmla="*/ 557989 h 3297234"/>
              <a:gd name="connsiteX7" fmla="*/ 7334275 w 12300161"/>
              <a:gd name="connsiteY7" fmla="*/ 556284 h 3297234"/>
              <a:gd name="connsiteX8" fmla="*/ 12300161 w 12300161"/>
              <a:gd name="connsiteY8" fmla="*/ 0 h 3297234"/>
              <a:gd name="connsiteX0" fmla="*/ 12300161 w 12300161"/>
              <a:gd name="connsiteY0" fmla="*/ 0 h 3297234"/>
              <a:gd name="connsiteX1" fmla="*/ 12234377 w 12300161"/>
              <a:gd name="connsiteY1" fmla="*/ 165679 h 3297234"/>
              <a:gd name="connsiteX2" fmla="*/ 9521175 w 12300161"/>
              <a:gd name="connsiteY2" fmla="*/ 786689 h 3297234"/>
              <a:gd name="connsiteX3" fmla="*/ 9520444 w 12300161"/>
              <a:gd name="connsiteY3" fmla="*/ 786689 h 3297234"/>
              <a:gd name="connsiteX4" fmla="*/ 161509 w 12300161"/>
              <a:gd name="connsiteY4" fmla="*/ 3297234 h 3297234"/>
              <a:gd name="connsiteX5" fmla="*/ 0 w 12300161"/>
              <a:gd name="connsiteY5" fmla="*/ 1475154 h 3297234"/>
              <a:gd name="connsiteX6" fmla="*/ 7316252 w 12300161"/>
              <a:gd name="connsiteY6" fmla="*/ 557989 h 3297234"/>
              <a:gd name="connsiteX7" fmla="*/ 7334275 w 12300161"/>
              <a:gd name="connsiteY7" fmla="*/ 556284 h 3297234"/>
              <a:gd name="connsiteX8" fmla="*/ 12300161 w 12300161"/>
              <a:gd name="connsiteY8" fmla="*/ 0 h 3297234"/>
              <a:gd name="connsiteX0" fmla="*/ 12216662 w 12234377"/>
              <a:gd name="connsiteY0" fmla="*/ 0 h 3270038"/>
              <a:gd name="connsiteX1" fmla="*/ 12234377 w 12234377"/>
              <a:gd name="connsiteY1" fmla="*/ 138483 h 3270038"/>
              <a:gd name="connsiteX2" fmla="*/ 9521175 w 12234377"/>
              <a:gd name="connsiteY2" fmla="*/ 759493 h 3270038"/>
              <a:gd name="connsiteX3" fmla="*/ 9520444 w 12234377"/>
              <a:gd name="connsiteY3" fmla="*/ 759493 h 3270038"/>
              <a:gd name="connsiteX4" fmla="*/ 161509 w 12234377"/>
              <a:gd name="connsiteY4" fmla="*/ 3270038 h 3270038"/>
              <a:gd name="connsiteX5" fmla="*/ 0 w 12234377"/>
              <a:gd name="connsiteY5" fmla="*/ 1447958 h 3270038"/>
              <a:gd name="connsiteX6" fmla="*/ 7316252 w 12234377"/>
              <a:gd name="connsiteY6" fmla="*/ 530793 h 3270038"/>
              <a:gd name="connsiteX7" fmla="*/ 7334275 w 12234377"/>
              <a:gd name="connsiteY7" fmla="*/ 529088 h 3270038"/>
              <a:gd name="connsiteX8" fmla="*/ 12216662 w 12234377"/>
              <a:gd name="connsiteY8" fmla="*/ 0 h 3270038"/>
              <a:gd name="connsiteX0" fmla="*/ 12216662 w 12234377"/>
              <a:gd name="connsiteY0" fmla="*/ 0 h 3270038"/>
              <a:gd name="connsiteX1" fmla="*/ 12234377 w 12234377"/>
              <a:gd name="connsiteY1" fmla="*/ 138483 h 3270038"/>
              <a:gd name="connsiteX2" fmla="*/ 9521175 w 12234377"/>
              <a:gd name="connsiteY2" fmla="*/ 759493 h 3270038"/>
              <a:gd name="connsiteX3" fmla="*/ 9520444 w 12234377"/>
              <a:gd name="connsiteY3" fmla="*/ 759493 h 3270038"/>
              <a:gd name="connsiteX4" fmla="*/ 161509 w 12234377"/>
              <a:gd name="connsiteY4" fmla="*/ 3270038 h 3270038"/>
              <a:gd name="connsiteX5" fmla="*/ 0 w 12234377"/>
              <a:gd name="connsiteY5" fmla="*/ 1447958 h 3270038"/>
              <a:gd name="connsiteX6" fmla="*/ 7316252 w 12234377"/>
              <a:gd name="connsiteY6" fmla="*/ 530793 h 3270038"/>
              <a:gd name="connsiteX7" fmla="*/ 7334275 w 12234377"/>
              <a:gd name="connsiteY7" fmla="*/ 529088 h 3270038"/>
              <a:gd name="connsiteX8" fmla="*/ 12216662 w 12234377"/>
              <a:gd name="connsiteY8" fmla="*/ 0 h 327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34377" h="3270038">
                <a:moveTo>
                  <a:pt x="12216662" y="0"/>
                </a:moveTo>
                <a:lnTo>
                  <a:pt x="12234377" y="138483"/>
                </a:lnTo>
                <a:lnTo>
                  <a:pt x="9521175" y="759493"/>
                </a:lnTo>
                <a:lnTo>
                  <a:pt x="9520444" y="759493"/>
                </a:lnTo>
                <a:lnTo>
                  <a:pt x="161509" y="3270038"/>
                </a:lnTo>
                <a:lnTo>
                  <a:pt x="0" y="1447958"/>
                </a:lnTo>
                <a:lnTo>
                  <a:pt x="7316252" y="530793"/>
                </a:lnTo>
                <a:lnTo>
                  <a:pt x="7334275" y="529088"/>
                </a:lnTo>
                <a:lnTo>
                  <a:pt x="12216662" y="0"/>
                </a:lnTo>
                <a:close/>
              </a:path>
            </a:pathLst>
          </a:custGeom>
          <a:solidFill>
            <a:srgbClr val="596E7F"/>
          </a:solidFill>
          <a:ln w="24346" cap="flat">
            <a:noFill/>
            <a:prstDash val="solid"/>
            <a:miter/>
          </a:ln>
        </p:spPr>
        <p:txBody>
          <a:bodyPr rtlCol="0" anchor="ctr"/>
          <a:lstStyle/>
          <a:p>
            <a:endParaRPr lang="hu-HU"/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A94AC888-893E-42E4-9C9A-28C695D50EBD}"/>
              </a:ext>
            </a:extLst>
          </p:cNvPr>
          <p:cNvSpPr/>
          <p:nvPr/>
        </p:nvSpPr>
        <p:spPr>
          <a:xfrm>
            <a:off x="0" y="0"/>
            <a:ext cx="12192000" cy="1645920"/>
          </a:xfrm>
          <a:prstGeom prst="rect">
            <a:avLst/>
          </a:prstGeom>
          <a:solidFill>
            <a:srgbClr val="596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Ábra 7">
            <a:extLst>
              <a:ext uri="{FF2B5EF4-FFF2-40B4-BE49-F238E27FC236}">
                <a16:creationId xmlns:a16="http://schemas.microsoft.com/office/drawing/2014/main" id="{E4CA4E40-8F40-4A93-AAD9-095A41115BFE}"/>
              </a:ext>
            </a:extLst>
          </p:cNvPr>
          <p:cNvSpPr/>
          <p:nvPr/>
        </p:nvSpPr>
        <p:spPr>
          <a:xfrm rot="21367628">
            <a:off x="3233492" y="837450"/>
            <a:ext cx="9010083" cy="1191944"/>
          </a:xfrm>
          <a:custGeom>
            <a:avLst/>
            <a:gdLst>
              <a:gd name="connsiteX0" fmla="*/ 8983742 w 9009319"/>
              <a:gd name="connsiteY0" fmla="*/ 49042 h 1098088"/>
              <a:gd name="connsiteX1" fmla="*/ 8983742 w 9009319"/>
              <a:gd name="connsiteY1" fmla="*/ 769039 h 1098088"/>
              <a:gd name="connsiteX2" fmla="*/ 6136198 w 9009319"/>
              <a:gd name="connsiteY2" fmla="*/ 863125 h 1098088"/>
              <a:gd name="connsiteX3" fmla="*/ 6135199 w 9009319"/>
              <a:gd name="connsiteY3" fmla="*/ 863125 h 1098088"/>
              <a:gd name="connsiteX4" fmla="*/ 49042 w 9009319"/>
              <a:gd name="connsiteY4" fmla="*/ 1063276 h 1098088"/>
              <a:gd name="connsiteX5" fmla="*/ 3876630 w 9009319"/>
              <a:gd name="connsiteY5" fmla="*/ 628533 h 1098088"/>
              <a:gd name="connsiteX6" fmla="*/ 3895098 w 9009319"/>
              <a:gd name="connsiteY6" fmla="*/ 626786 h 1098088"/>
              <a:gd name="connsiteX7" fmla="*/ 8983742 w 9009319"/>
              <a:gd name="connsiteY7" fmla="*/ 49042 h 1098088"/>
              <a:gd name="connsiteX0" fmla="*/ 9010082 w 9010082"/>
              <a:gd name="connsiteY0" fmla="*/ 0 h 999584"/>
              <a:gd name="connsiteX1" fmla="*/ 8934700 w 9010082"/>
              <a:gd name="connsiteY1" fmla="*/ 705347 h 999584"/>
              <a:gd name="connsiteX2" fmla="*/ 6087156 w 9010082"/>
              <a:gd name="connsiteY2" fmla="*/ 799433 h 999584"/>
              <a:gd name="connsiteX3" fmla="*/ 6086157 w 9010082"/>
              <a:gd name="connsiteY3" fmla="*/ 799433 h 999584"/>
              <a:gd name="connsiteX4" fmla="*/ 0 w 9010082"/>
              <a:gd name="connsiteY4" fmla="*/ 999584 h 999584"/>
              <a:gd name="connsiteX5" fmla="*/ 3827588 w 9010082"/>
              <a:gd name="connsiteY5" fmla="*/ 564841 h 999584"/>
              <a:gd name="connsiteX6" fmla="*/ 3846056 w 9010082"/>
              <a:gd name="connsiteY6" fmla="*/ 563094 h 999584"/>
              <a:gd name="connsiteX7" fmla="*/ 9010082 w 9010082"/>
              <a:gd name="connsiteY7" fmla="*/ 0 h 999584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087156 w 9010082"/>
              <a:gd name="connsiteY2" fmla="*/ 799433 h 1191943"/>
              <a:gd name="connsiteX3" fmla="*/ 6086157 w 9010082"/>
              <a:gd name="connsiteY3" fmla="*/ 799433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087156 w 9010082"/>
              <a:gd name="connsiteY2" fmla="*/ 799433 h 1191943"/>
              <a:gd name="connsiteX3" fmla="*/ 5776263 w 9010082"/>
              <a:gd name="connsiteY3" fmla="*/ 864375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337311 w 9010082"/>
              <a:gd name="connsiteY2" fmla="*/ 911836 h 1191943"/>
              <a:gd name="connsiteX3" fmla="*/ 5776263 w 9010082"/>
              <a:gd name="connsiteY3" fmla="*/ 864375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337311 w 9010082"/>
              <a:gd name="connsiteY2" fmla="*/ 911836 h 1191943"/>
              <a:gd name="connsiteX3" fmla="*/ 5011499 w 9010082"/>
              <a:gd name="connsiteY3" fmla="*/ 879430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837766 w 9010082"/>
              <a:gd name="connsiteY2" fmla="*/ 993450 h 1191943"/>
              <a:gd name="connsiteX3" fmla="*/ 5011499 w 9010082"/>
              <a:gd name="connsiteY3" fmla="*/ 879430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837766 w 9010082"/>
              <a:gd name="connsiteY2" fmla="*/ 993450 h 1191943"/>
              <a:gd name="connsiteX3" fmla="*/ 4920823 w 9010082"/>
              <a:gd name="connsiteY3" fmla="*/ 949666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  <a:gd name="connsiteX0" fmla="*/ 9010082 w 9010082"/>
              <a:gd name="connsiteY0" fmla="*/ 0 h 1191943"/>
              <a:gd name="connsiteX1" fmla="*/ 8930399 w 9010082"/>
              <a:gd name="connsiteY1" fmla="*/ 1191943 h 1191943"/>
              <a:gd name="connsiteX2" fmla="*/ 6892213 w 9010082"/>
              <a:gd name="connsiteY2" fmla="*/ 1035323 h 1191943"/>
              <a:gd name="connsiteX3" fmla="*/ 4920823 w 9010082"/>
              <a:gd name="connsiteY3" fmla="*/ 949666 h 1191943"/>
              <a:gd name="connsiteX4" fmla="*/ 0 w 9010082"/>
              <a:gd name="connsiteY4" fmla="*/ 999584 h 1191943"/>
              <a:gd name="connsiteX5" fmla="*/ 3827588 w 9010082"/>
              <a:gd name="connsiteY5" fmla="*/ 564841 h 1191943"/>
              <a:gd name="connsiteX6" fmla="*/ 3846056 w 9010082"/>
              <a:gd name="connsiteY6" fmla="*/ 563094 h 1191943"/>
              <a:gd name="connsiteX7" fmla="*/ 9010082 w 9010082"/>
              <a:gd name="connsiteY7" fmla="*/ 0 h 119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10082" h="1191943">
                <a:moveTo>
                  <a:pt x="9010082" y="0"/>
                </a:moveTo>
                <a:lnTo>
                  <a:pt x="8930399" y="1191943"/>
                </a:lnTo>
                <a:lnTo>
                  <a:pt x="6892213" y="1035323"/>
                </a:lnTo>
                <a:lnTo>
                  <a:pt x="4920823" y="949666"/>
                </a:lnTo>
                <a:lnTo>
                  <a:pt x="0" y="999584"/>
                </a:lnTo>
                <a:lnTo>
                  <a:pt x="3827588" y="564841"/>
                </a:lnTo>
                <a:lnTo>
                  <a:pt x="3846056" y="563094"/>
                </a:lnTo>
                <a:lnTo>
                  <a:pt x="9010082" y="0"/>
                </a:lnTo>
                <a:close/>
              </a:path>
            </a:pathLst>
          </a:custGeom>
          <a:solidFill>
            <a:srgbClr val="AAD23B"/>
          </a:solidFill>
          <a:ln w="24957" cap="flat">
            <a:noFill/>
            <a:prstDash val="solid"/>
            <a:miter/>
          </a:ln>
        </p:spPr>
        <p:txBody>
          <a:bodyPr rtlCol="0" anchor="ctr"/>
          <a:lstStyle/>
          <a:p>
            <a:endParaRPr lang="hu-HU"/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207E2109-B0A8-4424-9DAA-0AF0390D1C2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729" y="4080406"/>
            <a:ext cx="5093682" cy="2546841"/>
          </a:xfrm>
          <a:prstGeom prst="rect">
            <a:avLst/>
          </a:prstGeom>
        </p:spPr>
      </p:pic>
      <p:sp>
        <p:nvSpPr>
          <p:cNvPr id="12" name="Cím 3">
            <a:extLst>
              <a:ext uri="{FF2B5EF4-FFF2-40B4-BE49-F238E27FC236}">
                <a16:creationId xmlns:a16="http://schemas.microsoft.com/office/drawing/2014/main" id="{2E22C847-4F4C-43C2-A9D8-77B5A0A4BC91}"/>
              </a:ext>
            </a:extLst>
          </p:cNvPr>
          <p:cNvSpPr txBox="1">
            <a:spLocks/>
          </p:cNvSpPr>
          <p:nvPr/>
        </p:nvSpPr>
        <p:spPr>
          <a:xfrm>
            <a:off x="3820926" y="2638962"/>
            <a:ext cx="4550148" cy="7080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u-HU" sz="3200" dirty="0" smtClean="0">
                <a:solidFill>
                  <a:srgbClr val="596E7F"/>
                </a:solidFill>
                <a:ea typeface="Inter ExtraLight" panose="020B0502030000000004" pitchFamily="34" charset="0"/>
              </a:rPr>
              <a:t>Köszönöm a figyelmet!</a:t>
            </a:r>
          </a:p>
        </p:txBody>
      </p:sp>
    </p:spTree>
    <p:extLst>
      <p:ext uri="{BB962C8B-B14F-4D97-AF65-F5344CB8AC3E}">
        <p14:creationId xmlns:p14="http://schemas.microsoft.com/office/powerpoint/2010/main" val="91454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151</Words>
  <Application>Microsoft Office PowerPoint</Application>
  <PresentationFormat>Szélesvásznú</PresentationFormat>
  <Paragraphs>34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10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7" baseType="lpstr">
      <vt:lpstr>Arial</vt:lpstr>
      <vt:lpstr>Calibri</vt:lpstr>
      <vt:lpstr>Calibri (Szövegtörzs)</vt:lpstr>
      <vt:lpstr>Calibri Light</vt:lpstr>
      <vt:lpstr>Inter</vt:lpstr>
      <vt:lpstr>Inter ExtraLight</vt:lpstr>
      <vt:lpstr>Inter Light</vt:lpstr>
      <vt:lpstr>Inter Medium</vt:lpstr>
      <vt:lpstr>Inter SemiBold</vt:lpstr>
      <vt:lpstr>Open Sans</vt:lpstr>
      <vt:lpstr>Office-téma</vt:lpstr>
      <vt:lpstr>DAC7 adatszolgáltatás ellenőrzése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Izápi Laura</dc:creator>
  <cp:lastModifiedBy>Rencenji Dénes János</cp:lastModifiedBy>
  <cp:revision>63</cp:revision>
  <dcterms:created xsi:type="dcterms:W3CDTF">2023-03-06T08:42:34Z</dcterms:created>
  <dcterms:modified xsi:type="dcterms:W3CDTF">2024-07-24T14:53:43Z</dcterms:modified>
</cp:coreProperties>
</file>