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797675" cy="99282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51" autoAdjust="0"/>
  </p:normalViewPr>
  <p:slideViewPr>
    <p:cSldViewPr>
      <p:cViewPr>
        <p:scale>
          <a:sx n="80" d="100"/>
          <a:sy n="80" d="100"/>
        </p:scale>
        <p:origin x="-216" y="-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2346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B62CA-84FF-4564-AC30-E3EF47E99153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8A396-F4D7-4D4E-B6F2-F3BD8E25AF2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140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8A396-F4D7-4D4E-B6F2-F3BD8E25AF2F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366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6851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690D08-9FA3-41B5-92F3-807F24C35EC9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10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828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0947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5F8247-D18A-4CEC-AC24-49164D749047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11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6314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2994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57BB71-5CBB-411A-8104-43E694D270F3}" type="slidenum">
              <a:rPr lang="hu-HU" smtClean="0">
                <a:solidFill>
                  <a:prstClr val="black"/>
                </a:solidFill>
              </a:rPr>
              <a:pPr/>
              <a:t>12</a:t>
            </a:fld>
            <a:endParaRPr lang="hu-HU" smtClean="0">
              <a:solidFill>
                <a:prstClr val="black"/>
              </a:solidFill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0" fontAlgn="base" hangingPunct="0"/>
            <a:endParaRPr lang="hu-H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31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A872C1-F3D9-4E94-86CE-BA23B41B82C7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2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1687439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6611" name="Dia számának helye 3"/>
          <p:cNvSpPr txBox="1">
            <a:spLocks noGrp="1"/>
          </p:cNvSpPr>
          <p:nvPr/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 anchor="b"/>
          <a:lstStyle/>
          <a:p>
            <a:pPr algn="r"/>
            <a:fld id="{F3157A2D-C9BB-43EB-80C5-22B58FBE886D}" type="slidenum">
              <a:rPr lang="hu-HU" sz="1200">
                <a:solidFill>
                  <a:prstClr val="black"/>
                </a:solidFill>
              </a:rPr>
              <a:pPr algn="r"/>
              <a:t>3</a:t>
            </a:fld>
            <a:endParaRPr lang="hu-HU" sz="1200">
              <a:solidFill>
                <a:prstClr val="black"/>
              </a:solidFill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>
              <a:spcBef>
                <a:spcPts val="600"/>
              </a:spcBef>
            </a:pPr>
            <a:endParaRPr lang="hu-HU" sz="1000" b="1" dirty="0"/>
          </a:p>
        </p:txBody>
      </p:sp>
    </p:spTree>
    <p:extLst>
      <p:ext uri="{BB962C8B-B14F-4D97-AF65-F5344CB8AC3E}">
        <p14:creationId xmlns:p14="http://schemas.microsoft.com/office/powerpoint/2010/main" val="934766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8659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C3A804-AB00-45D3-B1CC-AA3A9F933245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4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>
          <a:xfrm>
            <a:off x="659536" y="4529354"/>
            <a:ext cx="5480205" cy="4999730"/>
          </a:xfrm>
        </p:spPr>
        <p:txBody>
          <a:bodyPr/>
          <a:lstStyle/>
          <a:p>
            <a:pPr algn="just"/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178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520700"/>
            <a:ext cx="4962525" cy="3722688"/>
          </a:xfrm>
          <a:ln/>
        </p:spPr>
      </p:sp>
      <p:sp>
        <p:nvSpPr>
          <p:cNvPr id="200707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1A3257-5129-4814-AEEE-6EA9F11BA0C2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5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>
          <a:xfrm>
            <a:off x="680097" y="4237066"/>
            <a:ext cx="5439101" cy="5120240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endParaRPr lang="hu-H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420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03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B7E104-912B-4B6C-8ADB-1925FDC09BA0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6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2495754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69F4-912F-4B38-92B1-9A7D1E0426FC}" type="slidenum">
              <a:rPr lang="hu-HU" smtClean="0">
                <a:solidFill>
                  <a:prstClr val="black"/>
                </a:solidFill>
              </a:rPr>
              <a:pPr/>
              <a:t>7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402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6851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8690D08-9FA3-41B5-92F3-807F24C35EC9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8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71495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7" name="Diakép helye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8899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E9B25D1-C855-4590-8469-878B7179336B}" type="slidenum">
              <a:rPr lang="hu-HU" smtClean="0">
                <a:solidFill>
                  <a:prstClr val="black"/>
                </a:solidFill>
                <a:latin typeface="Gill Sans"/>
                <a:sym typeface="Gill Sans"/>
              </a:rPr>
              <a:pPr/>
              <a:t>9</a:t>
            </a:fld>
            <a:endParaRPr lang="hu-HU" smtClean="0">
              <a:solidFill>
                <a:prstClr val="black"/>
              </a:solidFill>
              <a:latin typeface="Gill Sans"/>
              <a:sym typeface="Gill Sans"/>
            </a:endParaRPr>
          </a:p>
        </p:txBody>
      </p:sp>
      <p:sp>
        <p:nvSpPr>
          <p:cNvPr id="2" name="Jegyzetek hely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hu-HU" sz="1000" dirty="0"/>
          </a:p>
        </p:txBody>
      </p:sp>
    </p:spTree>
    <p:extLst>
      <p:ext uri="{BB962C8B-B14F-4D97-AF65-F5344CB8AC3E}">
        <p14:creationId xmlns:p14="http://schemas.microsoft.com/office/powerpoint/2010/main" val="47124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638228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487251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947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947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51734372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0580" y="3531870"/>
            <a:ext cx="3611880" cy="8001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021491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206140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350396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19216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3155517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1652" y="4800600"/>
            <a:ext cx="5486400" cy="567214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1652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endParaRPr lang="hu-HU" noProof="0" smtClean="0">
              <a:sym typeface="Gill Sans" charset="0"/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1652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7017837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379653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412230" y="1154430"/>
            <a:ext cx="1840230" cy="317754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91540" y="1154430"/>
            <a:ext cx="5383530" cy="317754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876903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891540" y="1154430"/>
            <a:ext cx="7360920" cy="317754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787162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891540" y="3531870"/>
            <a:ext cx="7360920" cy="800100"/>
          </a:xfrm>
        </p:spPr>
        <p:txBody>
          <a:bodyPr/>
          <a:lstStyle/>
          <a:p>
            <a:pPr lvl="0"/>
            <a:endParaRPr lang="hu-HU" noProof="0" smtClean="0"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35052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Cím, 1 nagy és 2 kisebb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40580" y="3531870"/>
            <a:ext cx="3611880" cy="33147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40580" y="4000500"/>
            <a:ext cx="3611880" cy="33147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09662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1540" y="1154430"/>
            <a:ext cx="7360920" cy="232029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89154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0580" y="3531870"/>
            <a:ext cx="3611880" cy="80010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922117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2016.10.14.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1540" y="3531870"/>
            <a:ext cx="736092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text styles</a:t>
            </a:r>
          </a:p>
          <a:p>
            <a:pPr lvl="1"/>
            <a:r>
              <a:rPr lang="en-US" smtClean="0">
                <a:sym typeface="Gill Sans"/>
              </a:rPr>
              <a:t>Second level</a:t>
            </a:r>
          </a:p>
          <a:p>
            <a:pPr lvl="2"/>
            <a:r>
              <a:rPr lang="en-US" smtClean="0">
                <a:sym typeface="Gill Sans"/>
              </a:rPr>
              <a:t>Third level</a:t>
            </a:r>
          </a:p>
          <a:p>
            <a:pPr lvl="3"/>
            <a:r>
              <a:rPr lang="en-US" smtClean="0">
                <a:sym typeface="Gill Sans"/>
              </a:rPr>
              <a:t>Fourth level</a:t>
            </a:r>
          </a:p>
          <a:p>
            <a:pPr lvl="4"/>
            <a:r>
              <a:rPr lang="en-US" smtClean="0">
                <a:sym typeface="Gill Sans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1540" y="1154430"/>
            <a:ext cx="7360920" cy="232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Gill Sans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5576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/>
        </a:defRPr>
      </a:lvl5pPr>
      <a:lvl6pPr marL="41148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sym typeface="Gill Sans" charset="0"/>
        </a:defRPr>
      </a:lvl9pPr>
    </p:titleStyle>
    <p:bodyStyle>
      <a:lvl1pPr marL="308610" indent="-30861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668655" indent="-257175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2pPr>
      <a:lvl3pPr marL="102870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3pPr>
      <a:lvl4pPr marL="144018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4pPr>
      <a:lvl5pPr marL="1851660" indent="-205740" algn="ctr" rtl="0" eaLnBrk="0" fontAlgn="base" hangingPunct="0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/>
        </a:defRPr>
      </a:lvl5pPr>
      <a:lvl6pPr marL="41148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sym typeface="Gill Sans" charset="0"/>
        </a:defRPr>
      </a:lvl9pPr>
    </p:bodyStyle>
    <p:otherStyle>
      <a:defPPr>
        <a:defRPr lang="hu-HU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444624" y="2420888"/>
            <a:ext cx="8206680" cy="2664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személyijövedelemadó-bevallások tapasztalatai</a:t>
            </a:r>
            <a:endParaRPr lang="hu-HU" i="1" dirty="0">
              <a:solidFill>
                <a:schemeClr val="bg1"/>
              </a:solidFill>
            </a:endParaRPr>
          </a:p>
        </p:txBody>
      </p:sp>
      <p:sp>
        <p:nvSpPr>
          <p:cNvPr id="5" name="Alcím 2"/>
          <p:cNvSpPr txBox="1">
            <a:spLocks/>
          </p:cNvSpPr>
          <p:nvPr/>
        </p:nvSpPr>
        <p:spPr>
          <a:xfrm>
            <a:off x="611560" y="5786454"/>
            <a:ext cx="806489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hu-HU" sz="2000" i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			Budapest, 2016. szeptember</a:t>
            </a:r>
          </a:p>
          <a:p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27789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églalap 1"/>
          <p:cNvSpPr>
            <a:spLocks noChangeArrowheads="1"/>
          </p:cNvSpPr>
          <p:nvPr/>
        </p:nvSpPr>
        <p:spPr bwMode="auto">
          <a:xfrm>
            <a:off x="0" y="253447"/>
            <a:ext cx="9144000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 jövedelmek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2890" y="1340768"/>
            <a:ext cx="8619648" cy="49305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82296" tIns="41148" rIns="82296" bIns="41148">
            <a:spAutoFit/>
          </a:bodyPr>
          <a:lstStyle>
            <a:lvl1pPr marL="355600" indent="-355600"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08610" indent="-308610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2015. évben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realizált legnagyobb összevont jövedelem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3 777,1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millió Ft-ot tett ki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ami 2 657,5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millió Ft-tal magasabb az előző évinél.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Ez a jövedelem külföldön 35,5%-kal adóteherrel adózott, így a kettős adóztatást kizáró egyezmény miatt Magyarországon nem kellett utána adót fizetni.</a:t>
            </a:r>
          </a:p>
          <a:p>
            <a:pPr marL="0" indent="0"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     A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legnagyobb munkaviszonyból származó bérjövedelem 1 757,4 millió Ft volt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2015. évben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9 756,2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millió Ft volt a legnagyobb forrásadós jövedelem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. Ez teljes egészében külföldi osztalékjövedelem volt, mely után 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külföldön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1 463,4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millió Ft (15%) adót fizetett meg a magánszemély,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Magyarországon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97,6 millió Ft (1%) adófizetési kötelezettsége keletkezett. Ez csupán 79. a legnagyobb adózók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listáján.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 2014-es legnagyobb forrásadós jövedelem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4 344,1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millió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Ft volt,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 2015-ös érték ezt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5 412,2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millió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Ft-tal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haladja meg.</a:t>
            </a:r>
            <a:endParaRPr lang="hu-HU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59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Téglalap 2"/>
          <p:cNvSpPr>
            <a:spLocks noChangeArrowheads="1"/>
          </p:cNvSpPr>
          <p:nvPr/>
        </p:nvSpPr>
        <p:spPr bwMode="auto">
          <a:xfrm>
            <a:off x="488633" y="2462512"/>
            <a:ext cx="8166735" cy="146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3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Az egyéni vállalkozók </a:t>
            </a:r>
            <a:r>
              <a:rPr lang="hu-HU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2015. </a:t>
            </a:r>
            <a:r>
              <a:rPr lang="hu-HU" sz="3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évi </a:t>
            </a:r>
            <a:r>
              <a:rPr lang="hu-HU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személyijövedelemadó-bevallásának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kiemelt </a:t>
            </a:r>
            <a:r>
              <a:rPr lang="hu-HU" sz="3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jellemzői</a:t>
            </a:r>
          </a:p>
        </p:txBody>
      </p:sp>
    </p:spTree>
    <p:extLst>
      <p:ext uri="{BB962C8B-B14F-4D97-AF65-F5344CB8AC3E}">
        <p14:creationId xmlns:p14="http://schemas.microsoft.com/office/powerpoint/2010/main" val="2782928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Szövegdoboz 1"/>
          <p:cNvSpPr txBox="1">
            <a:spLocks noChangeArrowheads="1"/>
          </p:cNvSpPr>
          <p:nvPr/>
        </p:nvSpPr>
        <p:spPr bwMode="auto">
          <a:xfrm>
            <a:off x="0" y="252891"/>
            <a:ext cx="914400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Gill Sans"/>
              </a:rPr>
              <a:t>A tételes költségelszámoló egyéni vállalkozók kiemelt bevallási adatai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Gill Sans"/>
              </a:rPr>
              <a:t>a 2014–2015. évben</a:t>
            </a:r>
            <a:endParaRPr lang="hu-HU" sz="2800" dirty="0">
              <a:solidFill>
                <a:srgbClr val="000000"/>
              </a:solidFill>
              <a:sym typeface="Gill Sans"/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52" y="1268760"/>
            <a:ext cx="8136695" cy="515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95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6"/>
          <p:cNvSpPr>
            <a:spLocks noChangeArrowheads="1"/>
          </p:cNvSpPr>
          <p:nvPr/>
        </p:nvSpPr>
        <p:spPr bwMode="auto">
          <a:xfrm>
            <a:off x="1331595" y="0"/>
            <a:ext cx="7582377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 anchor="ctr"/>
          <a:lstStyle/>
          <a:p>
            <a:pPr algn="ctr"/>
            <a:endParaRPr lang="hu-HU" sz="25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3538" name="Dia számának helye 5"/>
          <p:cNvSpPr txBox="1">
            <a:spLocks/>
          </p:cNvSpPr>
          <p:nvPr/>
        </p:nvSpPr>
        <p:spPr bwMode="auto">
          <a:xfrm>
            <a:off x="5897880" y="5620703"/>
            <a:ext cx="192024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/>
          <a:lstStyle/>
          <a:p>
            <a:endParaRPr lang="hu-HU">
              <a:solidFill>
                <a:srgbClr val="000000"/>
              </a:solidFill>
            </a:endParaRPr>
          </a:p>
        </p:txBody>
      </p:sp>
      <p:sp>
        <p:nvSpPr>
          <p:cNvPr id="193539" name="Rectangle 2"/>
          <p:cNvSpPr txBox="1">
            <a:spLocks noChangeArrowheads="1"/>
          </p:cNvSpPr>
          <p:nvPr/>
        </p:nvSpPr>
        <p:spPr bwMode="auto">
          <a:xfrm>
            <a:off x="0" y="188595"/>
            <a:ext cx="9143999" cy="79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45720" rIns="45720" bIns="45720"/>
          <a:lstStyle/>
          <a:p>
            <a:pPr marL="308610" indent="-308610" algn="ctr" eaLnBrk="0" hangingPunct="0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A feldolgozott SZJA bevallási darabszámok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alakulása</a:t>
            </a:r>
          </a:p>
          <a:p>
            <a:pPr marL="308610" indent="-308610" algn="ctr" eaLnBrk="0" hangingPunct="0"/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a 2014-2015. </a:t>
            </a: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adóévekben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7066598" y="2194560"/>
            <a:ext cx="166264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6" tIns="41148" rIns="82296" bIns="41148">
            <a:spAutoFit/>
          </a:bodyPr>
          <a:lstStyle/>
          <a:p>
            <a:pPr>
              <a:spcBef>
                <a:spcPct val="20000"/>
              </a:spcBef>
            </a:pPr>
            <a:endParaRPr lang="hu-HU" i="1">
              <a:solidFill>
                <a:srgbClr val="000000"/>
              </a:solidFill>
            </a:endParaRP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362245" y="4012265"/>
            <a:ext cx="8408962" cy="2271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marL="308610" indent="-308610" algn="just">
              <a:spcBef>
                <a:spcPct val="3000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2015.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adóévet érintően összesen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4 625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magánszemélyre vonatkozó bevallás került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feldolgozásra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, mely 50 ezer fővel haladja meg a bázisidőszaki adatot.</a:t>
            </a: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ct val="3000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 hagyományos önbevallások száma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11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fővel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csökkent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, az adóhatóság közreműködésével készített egyszerűsített bevallást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75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ezer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fővel,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míg a munkáltatói elszámolást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37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ezer fővel kevesebben választották, mint előző évben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marL="308610" indent="-308610" algn="just">
              <a:spcBef>
                <a:spcPct val="3000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Bevallási nyilatkozatot 172 ezer fő tett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 2015. évet érintően</a:t>
            </a: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ct val="30000"/>
              </a:spcBef>
              <a:buClr>
                <a:srgbClr val="000000"/>
              </a:buClr>
              <a:buFont typeface="Wingdings" pitchFamily="2" charset="2"/>
              <a:buChar char="Ø"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Az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adónyilatkozatot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 adó magánszemélyek száma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5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ezer fővel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csökkent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68760"/>
            <a:ext cx="8396907" cy="263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186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églalap 2"/>
          <p:cNvSpPr>
            <a:spLocks noChangeArrowheads="1"/>
          </p:cNvSpPr>
          <p:nvPr/>
        </p:nvSpPr>
        <p:spPr bwMode="auto">
          <a:xfrm>
            <a:off x="0" y="198597"/>
            <a:ext cx="9143999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SZJA bevallások kiemelt adatai </a:t>
            </a:r>
            <a:b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2008-2015. </a:t>
            </a: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években</a:t>
            </a:r>
            <a:endParaRPr lang="hu-HU" sz="2800" dirty="0">
              <a:solidFill>
                <a:srgbClr val="000000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268760"/>
            <a:ext cx="8677441" cy="1350266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2758082"/>
            <a:ext cx="6664251" cy="38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53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Rectangle 6"/>
          <p:cNvSpPr>
            <a:spLocks noChangeArrowheads="1"/>
          </p:cNvSpPr>
          <p:nvPr/>
        </p:nvSpPr>
        <p:spPr bwMode="auto">
          <a:xfrm>
            <a:off x="0" y="0"/>
            <a:ext cx="9144000" cy="74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 anchor="ctr"/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Összevont jövedelmek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2014-2015. </a:t>
            </a: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év</a:t>
            </a:r>
            <a:endParaRPr lang="hu-H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634" name="Szövegdoboz 2"/>
          <p:cNvSpPr txBox="1">
            <a:spLocks noChangeArrowheads="1"/>
          </p:cNvSpPr>
          <p:nvPr/>
        </p:nvSpPr>
        <p:spPr bwMode="auto">
          <a:xfrm>
            <a:off x="198286" y="4568879"/>
            <a:ext cx="8813779" cy="222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Az összevont jövedelmek volumene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6,7%-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kal emelkedett. 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munkaviszonyból származó bérjövedelem növekedése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6,8%-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volt.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</a:pP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2015-ben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3 991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ezer fő rendelkezett munkaviszonyból származó bérjövedelemmel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melynek átlagos összege éves szinten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2 318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ezer Ft/fő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míg havi szinten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193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ezer Ft/fő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volt.  Ez az előző évihez képest átlag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havi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ezer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Ft-os béremelkedés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nek felel meg.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Az összevonás alá eső jövedelmek szabályozásával kapcsolatban számottevő változás nem történt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2015.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adóévben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031" y="620688"/>
            <a:ext cx="6970361" cy="391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65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6"/>
          <p:cNvSpPr>
            <a:spLocks noChangeArrowheads="1"/>
          </p:cNvSpPr>
          <p:nvPr/>
        </p:nvSpPr>
        <p:spPr bwMode="auto">
          <a:xfrm>
            <a:off x="0" y="0"/>
            <a:ext cx="9144000" cy="654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 anchor="ctr"/>
          <a:lstStyle/>
          <a:p>
            <a:pPr algn="ctr">
              <a:spcBef>
                <a:spcPct val="50000"/>
              </a:spcBef>
            </a:pP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Kedvezményjellegű tételek alakulása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28718" y="966327"/>
            <a:ext cx="8812530" cy="57333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2296" tIns="41148" rIns="82296" bIns="41148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hu-HU" b="1" u="sng" dirty="0">
                <a:solidFill>
                  <a:srgbClr val="000000"/>
                </a:solidFill>
                <a:latin typeface="Times New Roman" pitchFamily="18" charset="0"/>
              </a:rPr>
              <a:t>Adóalapot csökkentő kedvezmények: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  <a:defRPr/>
            </a:pP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Első házasok kedvezménye címen 22 ezer magánszemély 3,2 milliárd Ft-tal csökkentette az összevont adóalapját.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Ez a 16%-os adókulccsal számolva 0,5 milliárd Ft adókedvezményt jelent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.  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  <a:defRPr/>
            </a:pP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Családi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kedvezmény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címén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2015-ben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összesen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1 097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ezer fő, azaz a bevallást benyújtó magánszemélyek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23,7%-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a csökkentette adóalapját. Ez az arány az előző évi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24,1%-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tól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0,4 százalékponttal maradt el.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Az átlagosan igénybe vett kedvezmény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1.110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ezer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Ft/fő volt, az összességében érvényesített adóalap-kedvezmény volumene 1 218,6 milliárd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Ft-ot tett ki.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A 16%-os adómértékkel számítva ez a tavalyinál 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4,7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milliárd Ft-tal több, összesen 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195,0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milliárd Ft olyan adókedvezményt jelent,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ami a gyermekvállalás elismert költségeként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maradt a családoknál.</a:t>
            </a:r>
            <a:endParaRPr lang="hu-H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  <a:defRPr/>
            </a:pP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A családi kedvezményről nyilatkozók 49,4%-a egy, 32,5%-a kettő, 15,4%-a három, míg 2,5%-a ennél több gyermeket jelölt meg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a bevallásában (a családi kedvezményt érvényesítő, adónyilatkozatot beadó adózók eltartottjainak számáról nem áll rendelkezésre adat).</a:t>
            </a:r>
            <a:endParaRPr lang="hu-H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spcBef>
                <a:spcPts val="540"/>
              </a:spcBef>
              <a:defRPr/>
            </a:pPr>
            <a:r>
              <a:rPr lang="hu-HU" b="1" u="sng" dirty="0">
                <a:solidFill>
                  <a:srgbClr val="000000"/>
                </a:solidFill>
                <a:latin typeface="Times New Roman" pitchFamily="18" charset="0"/>
              </a:rPr>
              <a:t>Családi járulékkedvezmény: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  <a:defRPr/>
            </a:pP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2015-ben összesen 35,1 milliárd Ft értékben érvényesítettek az adózók családi járulékkedvezményt. A 2015. évi személyi jövedelemadó bevallásokban további 10,2 milliárd Ft értékben történt elszámolás családi járulékkedvezmény címén visszaigényelhető összegként, illetve 0,2 milliárd Ft mértékben vallottak a magánszemélyek a kedvezmény jogosulatlan igénybe vétele miatt többlet befizetendő összeget.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Így 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összesen 45,1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milliárd 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Ft értékben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csökkent az adózók adó-, illetve járulékfizetési kötelezettsége a családi járulékkedvezménnyel kapcsolatban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  <a:endParaRPr lang="hu-H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>
              <a:spcBef>
                <a:spcPts val="540"/>
              </a:spcBef>
              <a:defRPr/>
            </a:pPr>
            <a:r>
              <a:rPr lang="hu-HU" b="1" u="sng" dirty="0" smtClean="0">
                <a:solidFill>
                  <a:srgbClr val="000000"/>
                </a:solidFill>
                <a:latin typeface="Times New Roman" pitchFamily="18" charset="0"/>
              </a:rPr>
              <a:t>Adócsökkentő </a:t>
            </a:r>
            <a:r>
              <a:rPr lang="hu-HU" b="1" u="sng" dirty="0">
                <a:solidFill>
                  <a:srgbClr val="000000"/>
                </a:solidFill>
                <a:latin typeface="Times New Roman" pitchFamily="18" charset="0"/>
              </a:rPr>
              <a:t>kedvezmények:</a:t>
            </a:r>
          </a:p>
          <a:p>
            <a:pPr marL="308610" indent="-308610" algn="just">
              <a:spcBef>
                <a:spcPts val="540"/>
              </a:spcBef>
              <a:buFont typeface="Wingdings" pitchFamily="2" charset="2"/>
              <a:buChar char="Ø"/>
              <a:defRPr/>
            </a:pP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Összevont adóalapot terhelő adóval szembeni csökkentő tétel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687 ezer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főt érintően összesen </a:t>
            </a:r>
            <a:r>
              <a:rPr lang="hu-HU" sz="1400" b="1" dirty="0" smtClean="0">
                <a:solidFill>
                  <a:srgbClr val="FF0000"/>
                </a:solidFill>
                <a:latin typeface="Times New Roman" pitchFamily="18" charset="0"/>
              </a:rPr>
              <a:t>32,5 </a:t>
            </a:r>
            <a:r>
              <a:rPr lang="hu-HU" sz="1400" b="1" dirty="0">
                <a:solidFill>
                  <a:srgbClr val="FF0000"/>
                </a:solidFill>
                <a:latin typeface="Times New Roman" pitchFamily="18" charset="0"/>
              </a:rPr>
              <a:t>milliárd Ft-nyi összegben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került kimutatásra, melyből az önkéntes pénztári számlák javára történő rendelkezések összege </a:t>
            </a:r>
            <a:r>
              <a:rPr lang="hu-HU" sz="1400" b="1" dirty="0" smtClean="0">
                <a:solidFill>
                  <a:srgbClr val="000000"/>
                </a:solidFill>
                <a:latin typeface="Times New Roman" pitchFamily="18" charset="0"/>
              </a:rPr>
              <a:t>18,1 </a:t>
            </a:r>
            <a:r>
              <a:rPr lang="hu-HU" sz="1400" b="1" dirty="0">
                <a:solidFill>
                  <a:srgbClr val="000000"/>
                </a:solidFill>
                <a:latin typeface="Times New Roman" pitchFamily="18" charset="0"/>
              </a:rPr>
              <a:t>milliárd Ft-ot tett ki.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5664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6"/>
          <p:cNvSpPr>
            <a:spLocks noChangeArrowheads="1"/>
          </p:cNvSpPr>
          <p:nvPr/>
        </p:nvSpPr>
        <p:spPr bwMode="auto">
          <a:xfrm>
            <a:off x="0" y="0"/>
            <a:ext cx="9144000" cy="101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 anchor="ctr"/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Az egyes megyékben kimutatott havi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átlagos</a:t>
            </a:r>
          </a:p>
          <a:p>
            <a:pPr algn="ctr"/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összevont </a:t>
            </a: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jövedelem összege és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változása I.</a:t>
            </a:r>
            <a:endParaRPr lang="hu-HU" sz="2800" b="1" dirty="0">
              <a:solidFill>
                <a:srgbClr val="000000"/>
              </a:solidFill>
              <a:latin typeface="Verdana Bold"/>
            </a:endParaRPr>
          </a:p>
        </p:txBody>
      </p:sp>
      <p:sp>
        <p:nvSpPr>
          <p:cNvPr id="203779" name="Téglalap 2"/>
          <p:cNvSpPr>
            <a:spLocks noChangeArrowheads="1"/>
          </p:cNvSpPr>
          <p:nvPr/>
        </p:nvSpPr>
        <p:spPr bwMode="auto">
          <a:xfrm>
            <a:off x="2626363" y="5683121"/>
            <a:ext cx="3038781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6" tIns="41148" rIns="82296" bIns="41148">
            <a:spAutoFit/>
          </a:bodyPr>
          <a:lstStyle/>
          <a:p>
            <a:pPr>
              <a:spcBef>
                <a:spcPct val="50000"/>
              </a:spcBef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Országos átlag: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191 828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Ft/fő</a:t>
            </a:r>
          </a:p>
        </p:txBody>
      </p:sp>
      <p:sp>
        <p:nvSpPr>
          <p:cNvPr id="203780" name="Text Box 4"/>
          <p:cNvSpPr txBox="1">
            <a:spLocks noChangeArrowheads="1"/>
          </p:cNvSpPr>
          <p:nvPr/>
        </p:nvSpPr>
        <p:spPr bwMode="auto">
          <a:xfrm>
            <a:off x="107157" y="5905423"/>
            <a:ext cx="3400606" cy="70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Legmagasabb: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Főváros</a:t>
            </a:r>
            <a:r>
              <a:rPr lang="hu-HU" sz="1600" dirty="0">
                <a:solidFill>
                  <a:srgbClr val="333399"/>
                </a:solidFill>
                <a:latin typeface="Times New Roman" pitchFamily="18" charset="0"/>
              </a:rPr>
              <a:t>: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 smtClean="0">
                <a:solidFill>
                  <a:srgbClr val="FF0932"/>
                </a:solidFill>
                <a:latin typeface="Times New Roman" pitchFamily="18" charset="0"/>
              </a:rPr>
              <a:t>254 625 </a:t>
            </a:r>
            <a:r>
              <a:rPr lang="hu-HU" sz="1600" b="1" dirty="0">
                <a:solidFill>
                  <a:srgbClr val="FF0932"/>
                </a:solidFill>
                <a:latin typeface="Times New Roman" pitchFamily="18" charset="0"/>
              </a:rPr>
              <a:t>Ft/fő</a:t>
            </a:r>
          </a:p>
        </p:txBody>
      </p:sp>
      <p:sp>
        <p:nvSpPr>
          <p:cNvPr id="203781" name="Text Box 5"/>
          <p:cNvSpPr txBox="1">
            <a:spLocks noChangeArrowheads="1"/>
          </p:cNvSpPr>
          <p:nvPr/>
        </p:nvSpPr>
        <p:spPr bwMode="auto">
          <a:xfrm>
            <a:off x="5446395" y="5905025"/>
            <a:ext cx="3563303" cy="7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Legalacsonyabb: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Szabolcs-Szatmár-Bereg megye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hu-HU" sz="1600" b="1" dirty="0" smtClean="0">
                <a:solidFill>
                  <a:srgbClr val="FF0932"/>
                </a:solidFill>
                <a:latin typeface="Times New Roman" pitchFamily="18" charset="0"/>
              </a:rPr>
              <a:t>147 665 Ft/fő</a:t>
            </a:r>
            <a:endParaRPr lang="hu-HU" sz="1600" b="1" dirty="0">
              <a:solidFill>
                <a:srgbClr val="FF0932"/>
              </a:solidFill>
              <a:latin typeface="Times New Roman" pitchFamily="18" charset="0"/>
            </a:endParaRPr>
          </a:p>
        </p:txBody>
      </p:sp>
      <p:sp>
        <p:nvSpPr>
          <p:cNvPr id="203782" name="AutoShape 6"/>
          <p:cNvSpPr>
            <a:spLocks noChangeArrowheads="1"/>
          </p:cNvSpPr>
          <p:nvPr/>
        </p:nvSpPr>
        <p:spPr bwMode="auto">
          <a:xfrm>
            <a:off x="3492647" y="6098620"/>
            <a:ext cx="1878806" cy="388620"/>
          </a:xfrm>
          <a:prstGeom prst="leftRightArrow">
            <a:avLst>
              <a:gd name="adj1" fmla="val 50000"/>
              <a:gd name="adj2" fmla="val 9669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296" tIns="41148" rIns="82296" bIns="41148" anchor="ctr"/>
          <a:lstStyle/>
          <a:p>
            <a:pPr algn="ctr"/>
            <a:endParaRPr lang="hu-HU">
              <a:solidFill>
                <a:srgbClr val="CC0000"/>
              </a:solidFill>
            </a:endParaRPr>
          </a:p>
        </p:txBody>
      </p:sp>
      <p:sp>
        <p:nvSpPr>
          <p:cNvPr id="203783" name="Téglalap 3"/>
          <p:cNvSpPr>
            <a:spLocks noChangeArrowheads="1"/>
          </p:cNvSpPr>
          <p:nvPr/>
        </p:nvSpPr>
        <p:spPr bwMode="auto">
          <a:xfrm>
            <a:off x="6905060" y="1093362"/>
            <a:ext cx="2090530" cy="408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>
              <a:spcBef>
                <a:spcPct val="50000"/>
              </a:spcBef>
            </a:pP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Budapesten és Pest megyében keletkezett az összes összevont jövedelem 34,9%-a, </a:t>
            </a:r>
            <a:r>
              <a:rPr lang="hu-HU" sz="1300" b="1" dirty="0" smtClean="0">
                <a:solidFill>
                  <a:srgbClr val="000000"/>
                </a:solidFill>
                <a:latin typeface="Times New Roman" pitchFamily="18" charset="0"/>
              </a:rPr>
              <a:t>3 510,8 milliárd Ft</a:t>
            </a: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hu-HU" sz="13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hu-HU" sz="13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hu-HU" sz="1300" b="1" dirty="0">
                <a:solidFill>
                  <a:srgbClr val="FF0000"/>
                </a:solidFill>
                <a:latin typeface="Times New Roman" pitchFamily="18" charset="0"/>
              </a:rPr>
              <a:t>Az átlagos havi jövedelmek országos szinten </a:t>
            </a:r>
            <a:r>
              <a:rPr lang="hu-HU" sz="1300" b="1" dirty="0" smtClean="0">
                <a:solidFill>
                  <a:srgbClr val="FF0000"/>
                </a:solidFill>
                <a:latin typeface="Times New Roman" pitchFamily="18" charset="0"/>
              </a:rPr>
              <a:t>5,6%-</a:t>
            </a:r>
            <a:r>
              <a:rPr lang="hu-HU" sz="1300" b="1" dirty="0">
                <a:solidFill>
                  <a:srgbClr val="FF0000"/>
                </a:solidFill>
                <a:latin typeface="Times New Roman" pitchFamily="18" charset="0"/>
              </a:rPr>
              <a:t>kal emelkedtek. </a:t>
            </a:r>
          </a:p>
          <a:p>
            <a:pPr>
              <a:spcBef>
                <a:spcPct val="50000"/>
              </a:spcBef>
            </a:pPr>
            <a:endParaRPr lang="hu-HU" sz="13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hu-HU" sz="13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A legmagasabb dinamika Vas </a:t>
            </a:r>
            <a:r>
              <a:rPr lang="hu-HU" sz="1300" b="1" dirty="0" smtClean="0">
                <a:solidFill>
                  <a:srgbClr val="000000"/>
                </a:solidFill>
                <a:latin typeface="Times New Roman" pitchFamily="18" charset="0"/>
              </a:rPr>
              <a:t>megyében </a:t>
            </a: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volt </a:t>
            </a:r>
            <a:r>
              <a:rPr lang="hu-HU" sz="1300" b="1" dirty="0" smtClean="0">
                <a:solidFill>
                  <a:srgbClr val="000000"/>
                </a:solidFill>
                <a:latin typeface="Times New Roman" pitchFamily="18" charset="0"/>
              </a:rPr>
              <a:t>7,3%-</a:t>
            </a: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kal, a legalacsonyabb </a:t>
            </a:r>
            <a:r>
              <a:rPr lang="hu-HU" sz="1300" b="1" dirty="0" smtClean="0">
                <a:solidFill>
                  <a:srgbClr val="000000"/>
                </a:solidFill>
                <a:latin typeface="Times New Roman" pitchFamily="18" charset="0"/>
              </a:rPr>
              <a:t>Szabolcs-Szatmár-Bereg megyében 4,8%-</a:t>
            </a:r>
            <a:r>
              <a:rPr lang="hu-HU" sz="1300" b="1" dirty="0">
                <a:solidFill>
                  <a:srgbClr val="000000"/>
                </a:solidFill>
                <a:latin typeface="Times New Roman" pitchFamily="18" charset="0"/>
              </a:rPr>
              <a:t>kal.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151751"/>
            <a:ext cx="6505503" cy="450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16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340767"/>
            <a:ext cx="8568952" cy="4345233"/>
          </a:xfrm>
          <a:prstGeom prst="rect">
            <a:avLst/>
          </a:prstGeom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1015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 anchor="ctr"/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Az egyes megyékben kimutatott havi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átlagos</a:t>
            </a:r>
          </a:p>
          <a:p>
            <a:pPr algn="ctr"/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összevont </a:t>
            </a:r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jövedelem </a:t>
            </a:r>
            <a:r>
              <a:rPr lang="hu-HU" sz="2800" b="1" dirty="0" smtClean="0">
                <a:solidFill>
                  <a:srgbClr val="000000"/>
                </a:solidFill>
                <a:latin typeface="Times New Roman" pitchFamily="18" charset="0"/>
              </a:rPr>
              <a:t>összege II.</a:t>
            </a:r>
            <a:endParaRPr lang="hu-HU" sz="2800" b="1" dirty="0">
              <a:solidFill>
                <a:srgbClr val="000000"/>
              </a:solidFill>
              <a:latin typeface="Verdana Bold"/>
            </a:endParaRPr>
          </a:p>
        </p:txBody>
      </p:sp>
    </p:spTree>
    <p:extLst>
      <p:ext uri="{BB962C8B-B14F-4D97-AF65-F5344CB8AC3E}">
        <p14:creationId xmlns:p14="http://schemas.microsoft.com/office/powerpoint/2010/main" val="267246249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églalap 1"/>
          <p:cNvSpPr>
            <a:spLocks noChangeArrowheads="1"/>
          </p:cNvSpPr>
          <p:nvPr/>
        </p:nvSpPr>
        <p:spPr bwMode="auto">
          <a:xfrm>
            <a:off x="0" y="256993"/>
            <a:ext cx="9144000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A külön adózó jövedelmek</a:t>
            </a:r>
            <a:endParaRPr lang="hu-HU" sz="2800" dirty="0">
              <a:solidFill>
                <a:srgbClr val="00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2890" y="1095941"/>
            <a:ext cx="8619648" cy="56564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82296" tIns="41148" rIns="82296" bIns="41148">
            <a:spAutoFit/>
          </a:bodyPr>
          <a:lstStyle>
            <a:lvl1pPr marL="355600" indent="-355600" algn="l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534988" algn="l"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algn="ctr">
              <a:spcBef>
                <a:spcPts val="1080"/>
              </a:spcBef>
              <a:defRPr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2015.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adóévre bevallott külön adózó jövedelmek volumene az előző évi 746,3 milliárd Ft-ról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892,2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milliárd Ft-ra emelkedett, míg a forrásadós jövedelmet szerzők száma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6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fővel,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295 ezerre nőtt.</a:t>
            </a:r>
            <a:endParaRPr lang="hu-HU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0" indent="0" algn="just">
              <a:spcBef>
                <a:spcPts val="1080"/>
              </a:spcBef>
              <a:defRPr/>
            </a:pP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A növekedés elsősorban az </a:t>
            </a:r>
            <a:r>
              <a:rPr lang="hu-HU" sz="1600" b="1" dirty="0">
                <a:solidFill>
                  <a:srgbClr val="FF0000"/>
                </a:solidFill>
                <a:latin typeface="Times New Roman" pitchFamily="18" charset="0"/>
              </a:rPr>
              <a:t>osztalékból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 származó jövedelmek </a:t>
            </a:r>
            <a:r>
              <a:rPr lang="hu-HU" sz="1600" b="1" dirty="0" smtClean="0">
                <a:solidFill>
                  <a:srgbClr val="FF0000"/>
                </a:solidFill>
                <a:latin typeface="Times New Roman" pitchFamily="18" charset="0"/>
              </a:rPr>
              <a:t>109,3 </a:t>
            </a:r>
            <a:r>
              <a:rPr lang="hu-HU" sz="1600" b="1" dirty="0">
                <a:solidFill>
                  <a:srgbClr val="FF0000"/>
                </a:solidFill>
                <a:latin typeface="Times New Roman" pitchFamily="18" charset="0"/>
              </a:rPr>
              <a:t>milliárd Ft-os </a:t>
            </a:r>
            <a:r>
              <a:rPr lang="hu-HU" sz="1600" b="1" dirty="0" smtClean="0">
                <a:solidFill>
                  <a:srgbClr val="FF0000"/>
                </a:solidFill>
                <a:latin typeface="Times New Roman" pitchFamily="18" charset="0"/>
              </a:rPr>
              <a:t>20,6</a:t>
            </a:r>
            <a:r>
              <a:rPr lang="hu-HU" sz="1600" b="1" dirty="0">
                <a:solidFill>
                  <a:srgbClr val="FF0000"/>
                </a:solidFill>
                <a:latin typeface="Times New Roman" pitchFamily="18" charset="0"/>
              </a:rPr>
              <a:t>%-os </a:t>
            </a:r>
            <a:r>
              <a:rPr lang="hu-HU" sz="1600" b="1" dirty="0" smtClean="0">
                <a:solidFill>
                  <a:srgbClr val="FF0000"/>
                </a:solidFill>
                <a:latin typeface="Times New Roman" pitchFamily="18" charset="0"/>
              </a:rPr>
              <a:t>dinamikájának tudható </a:t>
            </a:r>
            <a:r>
              <a:rPr lang="hu-HU" sz="1600" b="1" dirty="0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. </a:t>
            </a:r>
            <a:endParaRPr lang="hu-HU" sz="16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forrásadós jövedelmek legnagyobb része továbbra is osztalékból származik. Ezen jogcím részaránya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2015-ben 71,7%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volt.</a:t>
            </a: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Ingatlan átruházásából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16,7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Ft-tal,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ellenőrzött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tőkepiaci ügyletekből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10,0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Ft-tal, árfolyamnyereségből 6,1 milliárd Ft-tal származott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több jövedelme az adózóknak, mint a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bázisidőszakban. Az egyéni vállalkozók által kimutatott osztalékalap 7,3 milliárd Ft-tal emelkedett 2014. évhez képest.</a:t>
            </a:r>
            <a:endParaRPr lang="hu-HU" sz="16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Három jogcím esetében volt csökkenés megfigyelhető a tárgyévben. A termőföld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értékesítéséből származó jövedelem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2,9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Ft-tal,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4,0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Ft-ra, a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vállalkozásból kivont jövedelem 1,5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Ft-tal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7,6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Ft-ra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, míg a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kamatból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származó jövedelem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0,2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Ft-tal,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3,5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Ft-ra csökkent.</a:t>
            </a: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Az összes forrásadós jövedelem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5,2%-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a, </a:t>
            </a:r>
            <a:r>
              <a:rPr lang="hu-HU" sz="1600" b="1" dirty="0" smtClean="0">
                <a:solidFill>
                  <a:srgbClr val="000000"/>
                </a:solidFill>
                <a:latin typeface="Times New Roman" pitchFamily="18" charset="0"/>
              </a:rPr>
              <a:t>46,1 </a:t>
            </a:r>
            <a:r>
              <a:rPr lang="hu-HU" sz="1600" b="1" dirty="0">
                <a:solidFill>
                  <a:srgbClr val="000000"/>
                </a:solidFill>
                <a:latin typeface="Times New Roman" pitchFamily="18" charset="0"/>
              </a:rPr>
              <a:t>milliárd Ft származott külföldről.</a:t>
            </a:r>
          </a:p>
        </p:txBody>
      </p:sp>
      <p:sp>
        <p:nvSpPr>
          <p:cNvPr id="4" name="Lefelé nyíl 3"/>
          <p:cNvSpPr/>
          <p:nvPr/>
        </p:nvSpPr>
        <p:spPr bwMode="auto">
          <a:xfrm>
            <a:off x="4164806" y="2132856"/>
            <a:ext cx="795813" cy="647224"/>
          </a:xfrm>
          <a:prstGeom prst="downArrow">
            <a:avLst/>
          </a:prstGeom>
          <a:solidFill>
            <a:srgbClr val="92D050"/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2296" tIns="41148" rIns="82296" bIns="41148"/>
          <a:lstStyle/>
          <a:p>
            <a:pPr algn="ctr">
              <a:defRPr/>
            </a:pPr>
            <a:endParaRPr lang="hu-HU">
              <a:solidFill>
                <a:srgbClr val="CCFF99"/>
              </a:solidFill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877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Téglalap 1"/>
          <p:cNvSpPr>
            <a:spLocks noChangeArrowheads="1"/>
          </p:cNvSpPr>
          <p:nvPr/>
        </p:nvSpPr>
        <p:spPr bwMode="auto">
          <a:xfrm>
            <a:off x="0" y="256993"/>
            <a:ext cx="9144000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hu-HU" sz="2800" b="1" dirty="0">
                <a:solidFill>
                  <a:srgbClr val="000000"/>
                </a:solidFill>
                <a:latin typeface="Times New Roman" pitchFamily="18" charset="0"/>
              </a:rPr>
              <a:t>Szja kötelezettség</a:t>
            </a:r>
            <a:endParaRPr lang="hu-HU" sz="2800" dirty="0">
              <a:solidFill>
                <a:srgbClr val="000000"/>
              </a:solidFill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360045" y="1171575"/>
            <a:ext cx="8295323" cy="4935710"/>
          </a:xfrm>
          <a:prstGeom prst="rect">
            <a:avLst/>
          </a:prstGeom>
        </p:spPr>
        <p:txBody>
          <a:bodyPr lIns="82296" tIns="41148" rIns="82296" bIns="41148">
            <a:spAutoFit/>
          </a:bodyPr>
          <a:lstStyle/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2015.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adóévben az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összevont jövedelmekre tekintettel,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az érvényesíthető kedvezmények - beleértve az önkéntes pénztári rendelkezéseket is - levonása után az előző évinél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53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ezer fővel több, összesen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4 079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magánszemélynek keletkezett adófizetési kötelezettsége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Az összevont adóalap után keletkezett adó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összege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– az önkéntes pénztári kedvezményeket is figyelembe véve –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 1 383,0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milliárd Ft-ot tett ki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, mely 7,0%-kal, 90,7 milliárd Ft-tal haladja meg az előző évi értéket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marL="308610" indent="-308610" algn="just">
              <a:spcBef>
                <a:spcPts val="1080"/>
              </a:spcBef>
              <a:buFont typeface="Wingdings" pitchFamily="2" charset="2"/>
              <a:buChar char="Ø"/>
              <a:defRPr/>
            </a:pP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Az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összevont jövedelem adóterhelése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2015-ban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13,7 %-os volt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, mely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nagyságrendileg megegyezik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az előző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évi értékkel.</a:t>
            </a:r>
            <a:endParaRPr lang="hu-HU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08610" indent="-308610"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forrásadós jövedelmeket terhelő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adó összege </a:t>
            </a:r>
            <a:r>
              <a:rPr lang="hu-HU" b="1" dirty="0" smtClean="0">
                <a:solidFill>
                  <a:srgbClr val="000000"/>
                </a:solidFill>
                <a:latin typeface="Times New Roman" pitchFamily="18" charset="0"/>
              </a:rPr>
              <a:t>129,0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milliárd Ft-ról,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152,7 milliárd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Ft-ra emelkedett. </a:t>
            </a:r>
          </a:p>
          <a:p>
            <a:pPr marL="308610" indent="-308610"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Az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összes adókötelezettség, </a:t>
            </a:r>
            <a:r>
              <a:rPr lang="hu-HU" b="1" dirty="0">
                <a:solidFill>
                  <a:srgbClr val="000000"/>
                </a:solidFill>
                <a:latin typeface="Times New Roman" pitchFamily="18" charset="0"/>
              </a:rPr>
              <a:t>a jogszabályváltozások és a jövedelmek növekedésének hatására,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114,3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milliárd forinttal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1 535,8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milliárd forintra nőtt.</a:t>
            </a:r>
          </a:p>
          <a:p>
            <a:pPr marL="308610" indent="-308610" algn="just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Az adófizetési kötelezettséget vallók száma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4 111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főről,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4 166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ezer főre nőtt, míg az egy főre jutó adó összege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346 ezer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Ft-ról </a:t>
            </a:r>
            <a:r>
              <a:rPr lang="hu-HU" b="1" dirty="0" smtClean="0">
                <a:solidFill>
                  <a:srgbClr val="FF0000"/>
                </a:solidFill>
                <a:latin typeface="Times New Roman" pitchFamily="18" charset="0"/>
              </a:rPr>
              <a:t>369 ezer </a:t>
            </a:r>
            <a:r>
              <a:rPr lang="hu-HU" b="1" dirty="0">
                <a:solidFill>
                  <a:srgbClr val="FF0000"/>
                </a:solidFill>
                <a:latin typeface="Times New Roman" pitchFamily="18" charset="0"/>
              </a:rPr>
              <a:t>Ft-ra emelkedett.</a:t>
            </a:r>
          </a:p>
        </p:txBody>
      </p:sp>
    </p:spTree>
    <p:extLst>
      <p:ext uri="{BB962C8B-B14F-4D97-AF65-F5344CB8AC3E}">
        <p14:creationId xmlns:p14="http://schemas.microsoft.com/office/powerpoint/2010/main" val="3320516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1059</Words>
  <Application>Microsoft Office PowerPoint</Application>
  <PresentationFormat>Diavetítés a képernyőre (4:3 oldalarány)</PresentationFormat>
  <Paragraphs>76</Paragraphs>
  <Slides>12</Slides>
  <Notes>12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12</vt:i4>
      </vt:variant>
    </vt:vector>
  </HeadingPairs>
  <TitlesOfParts>
    <vt:vector size="14" baseType="lpstr">
      <vt:lpstr>Office-téma</vt:lpstr>
      <vt:lpstr>Title &amp; Subtitle</vt:lpstr>
      <vt:lpstr>A személyijövedelemadó-bevallások tapasztalatai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társasági adó, SZJA, KATA és KIVA bevallások, valamint az SZJA 1+1%-os felajánlások tapasztalatai</dc:title>
  <dc:creator>Dunai Barbara Krisztina</dc:creator>
  <cp:lastModifiedBy>Németh Gabriella</cp:lastModifiedBy>
  <cp:revision>27</cp:revision>
  <cp:lastPrinted>2016-10-14T17:02:58Z</cp:lastPrinted>
  <dcterms:created xsi:type="dcterms:W3CDTF">2016-09-07T10:07:48Z</dcterms:created>
  <dcterms:modified xsi:type="dcterms:W3CDTF">2016-10-14T17:10:33Z</dcterms:modified>
</cp:coreProperties>
</file>