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58" r:id="rId5"/>
    <p:sldId id="286" r:id="rId6"/>
    <p:sldId id="307" r:id="rId7"/>
    <p:sldId id="378" r:id="rId8"/>
    <p:sldId id="366" r:id="rId9"/>
    <p:sldId id="367" r:id="rId10"/>
    <p:sldId id="343" r:id="rId11"/>
    <p:sldId id="344" r:id="rId12"/>
    <p:sldId id="325" r:id="rId13"/>
    <p:sldId id="342" r:id="rId14"/>
    <p:sldId id="361" r:id="rId15"/>
    <p:sldId id="362" r:id="rId16"/>
    <p:sldId id="324" r:id="rId17"/>
    <p:sldId id="339" r:id="rId18"/>
    <p:sldId id="340" r:id="rId19"/>
    <p:sldId id="328" r:id="rId20"/>
    <p:sldId id="345" r:id="rId21"/>
    <p:sldId id="332" r:id="rId22"/>
    <p:sldId id="352" r:id="rId23"/>
    <p:sldId id="374" r:id="rId24"/>
    <p:sldId id="375" r:id="rId25"/>
    <p:sldId id="349" r:id="rId26"/>
    <p:sldId id="351" r:id="rId27"/>
    <p:sldId id="321" r:id="rId28"/>
    <p:sldId id="323" r:id="rId29"/>
    <p:sldId id="365" r:id="rId30"/>
    <p:sldId id="331" r:id="rId31"/>
    <p:sldId id="347" r:id="rId32"/>
    <p:sldId id="372" r:id="rId33"/>
    <p:sldId id="329" r:id="rId34"/>
    <p:sldId id="346" r:id="rId35"/>
    <p:sldId id="357" r:id="rId36"/>
    <p:sldId id="358" r:id="rId37"/>
    <p:sldId id="370" r:id="rId38"/>
    <p:sldId id="371" r:id="rId39"/>
    <p:sldId id="322" r:id="rId40"/>
    <p:sldId id="373" r:id="rId41"/>
    <p:sldId id="363" r:id="rId42"/>
    <p:sldId id="364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s-lux\fransoba" initials="a" lastIdx="1" clrIdx="0">
    <p:extLst>
      <p:ext uri="{19B8F6BF-5375-455C-9EA6-DF929625EA0E}">
        <p15:presenceInfo xmlns:p15="http://schemas.microsoft.com/office/powerpoint/2012/main" userId="aris-lux\franso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04494"/>
    <a:srgbClr val="024B9C"/>
    <a:srgbClr val="0356B1"/>
    <a:srgbClr val="024EA2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85506" autoAdjust="0"/>
  </p:normalViewPr>
  <p:slideViewPr>
    <p:cSldViewPr snapToGrid="0">
      <p:cViewPr varScale="1">
        <p:scale>
          <a:sx n="58" d="100"/>
          <a:sy n="58" d="100"/>
        </p:scale>
        <p:origin x="96" y="7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39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707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919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780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149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512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086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663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31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791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6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3603010"/>
          </a:xfrm>
        </p:spPr>
        <p:txBody>
          <a:bodyPr>
            <a:noAutofit/>
          </a:bodyPr>
          <a:lstStyle/>
          <a:p>
            <a:pPr algn="ctr"/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/>
              <a:t/>
            </a:r>
            <a:br>
              <a:rPr lang="hu-HU" dirty="0"/>
            </a:br>
            <a:r>
              <a:rPr lang="hu-HU" sz="5400" dirty="0" smtClean="0"/>
              <a:t>Az </a:t>
            </a:r>
            <a:r>
              <a:rPr lang="en-GB" sz="5400" dirty="0" err="1" smtClean="0"/>
              <a:t>eAEO</a:t>
            </a:r>
            <a:r>
              <a:rPr lang="en-GB" sz="5400" dirty="0" smtClean="0"/>
              <a:t> </a:t>
            </a:r>
            <a:r>
              <a:rPr lang="hu-HU" sz="5400" dirty="0" smtClean="0"/>
              <a:t>3. verzió</a:t>
            </a:r>
            <a:br>
              <a:rPr lang="hu-HU" sz="5400" dirty="0" smtClean="0"/>
            </a:br>
            <a:r>
              <a:rPr lang="hu-HU" sz="4800" dirty="0" smtClean="0"/>
              <a:t>- újítások 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3549DEA-2F7D-4B1C-A7DE-C240A629B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gazdálkodó az </a:t>
            </a:r>
            <a:r>
              <a:rPr lang="hu-HU" dirty="0" err="1" smtClean="0"/>
              <a:t>eAEO</a:t>
            </a:r>
            <a:r>
              <a:rPr lang="hu-HU" dirty="0" smtClean="0"/>
              <a:t>-STP-be</a:t>
            </a:r>
            <a:r>
              <a:rPr lang="hu-HU" dirty="0"/>
              <a:t> </a:t>
            </a:r>
            <a:r>
              <a:rPr lang="hu-HU" dirty="0" smtClean="0"/>
              <a:t>érkező automatikus üzenetben értesül arról, ha a vámhatóság a benyújtott kérelmét egy másik – </a:t>
            </a:r>
            <a:r>
              <a:rPr lang="hu-HU" dirty="0"/>
              <a:t>illetékes – hivatalhoz </a:t>
            </a:r>
            <a:r>
              <a:rPr lang="hu-HU" dirty="0" smtClean="0"/>
              <a:t>áthelyezte az EOS-</a:t>
            </a:r>
            <a:r>
              <a:rPr lang="hu-HU" dirty="0" err="1" smtClean="0"/>
              <a:t>ban</a:t>
            </a:r>
            <a:r>
              <a:rPr lang="hu-HU" dirty="0" smtClean="0"/>
              <a:t>.</a:t>
            </a:r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30CF08-2D53-45DD-AB6F-B94CD9C0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111B96A-96A0-4A5C-9B18-0E9B0BA6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 smtClean="0"/>
              <a:t>Értesítés benyújtott kérelem áthelyezéséről </a:t>
            </a:r>
            <a:endParaRPr lang="fr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CEB00A3-37B1-4506-A7B7-C3DCC135B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082" y="3082723"/>
            <a:ext cx="6164202" cy="3048563"/>
          </a:xfrm>
          <a:prstGeom prst="rect">
            <a:avLst/>
          </a:prstGeom>
          <a:ln>
            <a:solidFill>
              <a:srgbClr val="024EA2"/>
            </a:solidFill>
          </a:ln>
        </p:spPr>
      </p:pic>
    </p:spTree>
    <p:extLst>
      <p:ext uri="{BB962C8B-B14F-4D97-AF65-F5344CB8AC3E}">
        <p14:creationId xmlns:p14="http://schemas.microsoft.com/office/powerpoint/2010/main" val="402147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11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Benyújtott kérelem klónozása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649000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3549DEA-2F7D-4B1C-A7DE-C240A629B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17524"/>
            <a:ext cx="10905699" cy="4190005"/>
          </a:xfrm>
        </p:spPr>
        <p:txBody>
          <a:bodyPr/>
          <a:lstStyle/>
          <a:p>
            <a:r>
              <a:rPr lang="hu-HU" dirty="0" smtClean="0"/>
              <a:t>A gazdálkodó a be nem fogadott státuszú, benyújtott kérelmét klónozhatja. Így, ha a hatóság elutasítja a kérelmet, egy </a:t>
            </a:r>
            <a:r>
              <a:rPr lang="hu-HU" dirty="0"/>
              <a:t>újabb </a:t>
            </a:r>
            <a:r>
              <a:rPr lang="hu-HU" dirty="0" smtClean="0"/>
              <a:t>benyújtáskor </a:t>
            </a:r>
            <a:r>
              <a:rPr lang="hu-HU" dirty="0"/>
              <a:t>nem kell újra </a:t>
            </a:r>
            <a:r>
              <a:rPr lang="hu-HU" dirty="0" smtClean="0"/>
              <a:t>rögzítenie </a:t>
            </a:r>
            <a:r>
              <a:rPr lang="hu-HU" dirty="0"/>
              <a:t>az adatokat.</a:t>
            </a:r>
          </a:p>
          <a:p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30CF08-2D53-45DD-AB6F-B94CD9C0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111B96A-96A0-4A5C-9B18-0E9B0BA6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 smtClean="0"/>
              <a:t>Benyújtott kérelem klónozása</a:t>
            </a:r>
            <a:endParaRPr lang="fr-BE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CC1E3F4-87B4-4CC8-BEEB-395918DE9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504" y="2790825"/>
            <a:ext cx="7284992" cy="3088154"/>
          </a:xfrm>
          <a:prstGeom prst="rect">
            <a:avLst/>
          </a:prstGeom>
          <a:ln>
            <a:solidFill>
              <a:srgbClr val="024B9C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EF68B5DE-FC4E-4D0C-ABD8-60B4EFFE410D}"/>
              </a:ext>
            </a:extLst>
          </p:cNvPr>
          <p:cNvCxnSpPr>
            <a:cxnSpLocks/>
          </p:cNvCxnSpPr>
          <p:nvPr/>
        </p:nvCxnSpPr>
        <p:spPr>
          <a:xfrm flipH="1">
            <a:off x="5267325" y="2790825"/>
            <a:ext cx="532974" cy="1028627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78A32FD-17C8-4959-A99D-8492ECDAD55B}"/>
              </a:ext>
            </a:extLst>
          </p:cNvPr>
          <p:cNvSpPr/>
          <p:nvPr/>
        </p:nvSpPr>
        <p:spPr>
          <a:xfrm>
            <a:off x="4295775" y="5019675"/>
            <a:ext cx="971550" cy="20955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077743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13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AEO-engedély nyomtatása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26859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0EB2838-E86B-43E6-93FC-8C8FA9BA0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0309"/>
            <a:ext cx="10905699" cy="4277220"/>
          </a:xfrm>
        </p:spPr>
        <p:txBody>
          <a:bodyPr/>
          <a:lstStyle/>
          <a:p>
            <a:r>
              <a:rPr lang="hu-HU" dirty="0" smtClean="0"/>
              <a:t>Az AEO-engedély megtekintési felületét összehangolták az EOS-</a:t>
            </a:r>
            <a:r>
              <a:rPr lang="hu-HU" dirty="0" err="1" smtClean="0"/>
              <a:t>ban</a:t>
            </a:r>
            <a:r>
              <a:rPr lang="hu-HU" dirty="0" smtClean="0"/>
              <a:t> és </a:t>
            </a:r>
            <a:r>
              <a:rPr lang="hu-HU" dirty="0" err="1" smtClean="0"/>
              <a:t>eAEO</a:t>
            </a:r>
            <a:r>
              <a:rPr lang="hu-HU" dirty="0" smtClean="0"/>
              <a:t>-STP-</a:t>
            </a:r>
            <a:r>
              <a:rPr lang="hu-HU" dirty="0" err="1" smtClean="0"/>
              <a:t>ben</a:t>
            </a:r>
            <a:r>
              <a:rPr lang="hu-HU" dirty="0" smtClean="0"/>
              <a:t>, így azt a gazdálkodó az alkalmazásból </a:t>
            </a:r>
            <a:r>
              <a:rPr lang="hu-HU" dirty="0"/>
              <a:t>ki tudja </a:t>
            </a:r>
            <a:r>
              <a:rPr lang="hu-HU" dirty="0" smtClean="0"/>
              <a:t>nyomtatni.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A3D1286-C496-41DE-84C1-84012427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35D60E1-4613-43D4-A2E5-211E8895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AEO-engedély nyomtatása</a:t>
            </a:r>
            <a:endParaRPr lang="fr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B82A66B-95E0-477D-A02E-4247E278E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41" y="2367111"/>
            <a:ext cx="4303905" cy="3599083"/>
          </a:xfrm>
          <a:prstGeom prst="rect">
            <a:avLst/>
          </a:prstGeom>
          <a:ln>
            <a:solidFill>
              <a:srgbClr val="0356B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5D35839-9403-4695-9602-B73602A52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67111"/>
            <a:ext cx="4458399" cy="3599083"/>
          </a:xfrm>
          <a:prstGeom prst="rect">
            <a:avLst/>
          </a:prstGeom>
          <a:ln>
            <a:solidFill>
              <a:srgbClr val="0356B1"/>
            </a:solidFill>
          </a:ln>
        </p:spPr>
      </p:pic>
      <p:sp>
        <p:nvSpPr>
          <p:cNvPr id="3" name="Jobbra nyíl 2"/>
          <p:cNvSpPr/>
          <p:nvPr/>
        </p:nvSpPr>
        <p:spPr>
          <a:xfrm>
            <a:off x="10713493" y="5431809"/>
            <a:ext cx="1282889" cy="534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1558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0EB2838-E86B-43E6-93FC-8C8FA9BA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b="0" i="0" u="none" strike="noStrike" kern="1200" baseline="0" dirty="0" smtClean="0">
                <a:solidFill>
                  <a:srgbClr val="4D4D4D"/>
                </a:solidFill>
                <a:latin typeface="Arial" panose="020B0604020202020204" pitchFamily="34" charset="0"/>
              </a:rPr>
              <a:t>Frissített, nyomtatott AEO-engedély</a:t>
            </a:r>
            <a:r>
              <a:rPr lang="hu-HU" sz="2400" b="0" i="0" u="none" strike="noStrike" kern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 (</a:t>
            </a:r>
            <a:r>
              <a:rPr lang="hu-HU" sz="2400" b="0" i="0" u="none" strike="noStrike" kern="1200" dirty="0" err="1" smtClean="0">
                <a:solidFill>
                  <a:srgbClr val="4D4D4D"/>
                </a:solidFill>
                <a:latin typeface="Arial" panose="020B0604020202020204" pitchFamily="34" charset="0"/>
              </a:rPr>
              <a:t>pdf</a:t>
            </a:r>
            <a:r>
              <a:rPr lang="hu-HU" dirty="0">
                <a:solidFill>
                  <a:srgbClr val="4D4D4D"/>
                </a:solidFill>
                <a:latin typeface="Arial" panose="020B0604020202020204" pitchFamily="34" charset="0"/>
              </a:rPr>
              <a:t>-</a:t>
            </a:r>
            <a:r>
              <a:rPr lang="hu-HU" sz="2400" b="0" i="0" u="none" strike="noStrike" kern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formátum) EOS-</a:t>
            </a:r>
            <a:r>
              <a:rPr lang="hu-HU" sz="2400" b="0" i="0" u="none" strike="noStrike" kern="1200" dirty="0" err="1" smtClean="0">
                <a:solidFill>
                  <a:srgbClr val="4D4D4D"/>
                </a:solidFill>
                <a:latin typeface="Arial" panose="020B0604020202020204" pitchFamily="34" charset="0"/>
              </a:rPr>
              <a:t>ban</a:t>
            </a:r>
            <a:r>
              <a:rPr lang="hu-HU" sz="2400" b="0" i="0" u="none" strike="noStrike" kern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 és </a:t>
            </a:r>
            <a:r>
              <a:rPr lang="hu-HU" sz="2400" b="0" i="0" u="none" strike="noStrike" kern="1200" dirty="0" err="1" smtClean="0">
                <a:solidFill>
                  <a:srgbClr val="4D4D4D"/>
                </a:solidFill>
                <a:latin typeface="Arial" panose="020B0604020202020204" pitchFamily="34" charset="0"/>
              </a:rPr>
              <a:t>eAEO</a:t>
            </a:r>
            <a:r>
              <a:rPr lang="hu-HU" sz="2400" b="0" i="0" u="none" strike="noStrike" kern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-STP-</a:t>
            </a:r>
            <a:r>
              <a:rPr lang="hu-HU" sz="2400" b="0" i="0" u="none" strike="noStrike" kern="1200" dirty="0" err="1" smtClean="0">
                <a:solidFill>
                  <a:srgbClr val="4D4D4D"/>
                </a:solidFill>
                <a:latin typeface="Arial" panose="020B0604020202020204" pitchFamily="34" charset="0"/>
              </a:rPr>
              <a:t>ben</a:t>
            </a:r>
            <a:r>
              <a:rPr lang="hu-HU" sz="2400" b="0" i="0" u="none" strike="noStrike" kern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. </a:t>
            </a:r>
            <a:endParaRPr lang="en-US" sz="2400" b="0" i="0" u="none" strike="noStrike" kern="1200" baseline="0" dirty="0">
              <a:solidFill>
                <a:srgbClr val="4D4D4D"/>
              </a:solidFill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A3D1286-C496-41DE-84C1-84012427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35D60E1-4613-43D4-A2E5-211E8895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AEO-engedély </a:t>
            </a:r>
            <a:r>
              <a:rPr lang="hu-HU" dirty="0"/>
              <a:t>nyomtatása</a:t>
            </a:r>
            <a:endParaRPr lang="fr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5B67CBC-35BC-412A-8371-90A514803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602" y="2386033"/>
            <a:ext cx="3002796" cy="3881904"/>
          </a:xfrm>
          <a:prstGeom prst="rect">
            <a:avLst/>
          </a:prstGeom>
          <a:ln>
            <a:solidFill>
              <a:srgbClr val="0356B1"/>
            </a:solidFill>
          </a:ln>
        </p:spPr>
      </p:pic>
    </p:spTree>
    <p:extLst>
      <p:ext uri="{BB962C8B-B14F-4D97-AF65-F5344CB8AC3E}">
        <p14:creationId xmlns:p14="http://schemas.microsoft.com/office/powerpoint/2010/main" val="1250655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16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AEO-engedély kiterjesztése AEOF-re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0177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F390CAC-2A4C-4315-93B5-EB264F154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gazdálkodó indítványozhatja az AEOS- vagy AEOC-engedélyének kiterjesztését AEOF-re.</a:t>
            </a:r>
            <a:endParaRPr lang="fr-BE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49779BA-2DEC-4447-9278-975D7154D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F9CFB078-FBFF-4E36-802D-E18C3CDF9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 smtClean="0"/>
              <a:t>AEO-engedély kiterjesztése AEOF-re</a:t>
            </a:r>
            <a:endParaRPr lang="fr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5FC2BF-33FA-4886-B0A1-C5BA03472A6B}"/>
              </a:ext>
            </a:extLst>
          </p:cNvPr>
          <p:cNvSpPr txBox="1"/>
          <p:nvPr/>
        </p:nvSpPr>
        <p:spPr>
          <a:xfrm>
            <a:off x="6424761" y="2719766"/>
            <a:ext cx="554432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u-HU" b="1" u="sng" cap="small" dirty="0" smtClean="0"/>
              <a:t>lépések</a:t>
            </a:r>
            <a:endParaRPr lang="en-US" b="1" u="sng" cap="small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hu-HU" u="sng" dirty="0" smtClean="0"/>
              <a:t>Gazdálkodó </a:t>
            </a:r>
            <a:r>
              <a:rPr lang="hu-HU" dirty="0" smtClean="0"/>
              <a:t>új benyújtott kérelmet hoz létre AEOF-típusra. </a:t>
            </a:r>
            <a:endParaRPr lang="en-US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hu-HU" u="sng" dirty="0" smtClean="0"/>
              <a:t>Vámhatóság</a:t>
            </a:r>
            <a:r>
              <a:rPr lang="hu-HU" dirty="0" smtClean="0"/>
              <a:t> befogadja a benyújtott kérelmet, így AEO-kérelem keletkezik.</a:t>
            </a:r>
            <a:endParaRPr lang="en-US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hu-HU" u="sng" dirty="0" smtClean="0"/>
              <a:t>Vámhatóság</a:t>
            </a:r>
            <a:r>
              <a:rPr lang="hu-HU" dirty="0" smtClean="0"/>
              <a:t> kiállítja az AEO-engedélyt.</a:t>
            </a:r>
            <a:endParaRPr lang="en-US" dirty="0"/>
          </a:p>
          <a:p>
            <a:pPr lvl="1">
              <a:spcAft>
                <a:spcPts val="1200"/>
              </a:spcAft>
            </a:pPr>
            <a:r>
              <a:rPr lang="fr-BE" dirty="0"/>
              <a:t>      </a:t>
            </a:r>
            <a:r>
              <a:rPr lang="fr-BE" b="1" dirty="0"/>
              <a:t>AEOF</a:t>
            </a:r>
            <a:r>
              <a:rPr lang="fr-BE" dirty="0"/>
              <a:t> </a:t>
            </a:r>
            <a:r>
              <a:rPr lang="hu-HU" dirty="0" smtClean="0"/>
              <a:t>kiállítva</a:t>
            </a:r>
            <a:endParaRPr lang="fr-BE" dirty="0"/>
          </a:p>
          <a:p>
            <a:pPr lvl="1">
              <a:spcAft>
                <a:spcPts val="1200"/>
              </a:spcAft>
            </a:pPr>
            <a:r>
              <a:rPr lang="fr-BE" dirty="0"/>
              <a:t>      </a:t>
            </a:r>
            <a:r>
              <a:rPr lang="fr-BE" b="1" dirty="0"/>
              <a:t>AEOC/AEOS </a:t>
            </a:r>
            <a:r>
              <a:rPr lang="hu-HU" dirty="0" smtClean="0"/>
              <a:t>automatikusan visszavonva</a:t>
            </a:r>
            <a:endParaRPr lang="fr-BE" dirty="0"/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xmlns="" id="{880F631D-84A1-4E3B-9942-6B763C0DC4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61" y="5016263"/>
            <a:ext cx="277732" cy="277732"/>
          </a:xfrm>
          <a:prstGeom prst="rect">
            <a:avLst/>
          </a:prstGeom>
        </p:spPr>
      </p:pic>
      <p:pic>
        <p:nvPicPr>
          <p:cNvPr id="13" name="Picture 12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xmlns="" id="{C2765373-FF7B-46CF-BAEF-824AF3B188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61" y="5425936"/>
            <a:ext cx="277732" cy="277732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CBB3BAF-618C-43C5-9739-DA5E88FC9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8" y="2719766"/>
            <a:ext cx="5449763" cy="3143706"/>
          </a:xfrm>
          <a:prstGeom prst="rect">
            <a:avLst/>
          </a:prstGeom>
          <a:ln>
            <a:solidFill>
              <a:srgbClr val="004494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D736E7F1-60B7-4197-AAC1-FD8A8F5FFDE6}"/>
              </a:ext>
            </a:extLst>
          </p:cNvPr>
          <p:cNvCxnSpPr>
            <a:cxnSpLocks/>
          </p:cNvCxnSpPr>
          <p:nvPr/>
        </p:nvCxnSpPr>
        <p:spPr>
          <a:xfrm flipH="1">
            <a:off x="3216357" y="2719766"/>
            <a:ext cx="736518" cy="1280934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18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18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/>
              <a:t>A </a:t>
            </a:r>
            <a:r>
              <a:rPr lang="hu-HU" sz="4000" dirty="0" smtClean="0"/>
              <a:t>gazdálkodó részleges felfüggesztést kérhet az intézkedések megtételekor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510109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E4020F6-CDE1-48D6-BBB2-E796AA94D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gazdálkodó, ha intézkedések megtételét indítványozza, részleges felfüggesztést kérhet. </a:t>
            </a:r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6E3E9DB-7880-44CD-BFBB-84FEDBB26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F9655E6B-973A-403C-977C-F0B3AF44F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A gazdálkodó részleges </a:t>
            </a:r>
            <a:r>
              <a:rPr lang="hu-HU" sz="3200" dirty="0"/>
              <a:t>felfüggesztést kérhet </a:t>
            </a:r>
            <a:r>
              <a:rPr lang="hu-HU" sz="3200" dirty="0" smtClean="0"/>
              <a:t>az intézkedések </a:t>
            </a:r>
            <a:r>
              <a:rPr lang="hu-HU" sz="3200" dirty="0"/>
              <a:t>megtételekor </a:t>
            </a:r>
            <a:endParaRPr lang="fr-BE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8AC82F-67FE-4A1F-AEFF-24CAB8D1AF24}"/>
              </a:ext>
            </a:extLst>
          </p:cNvPr>
          <p:cNvSpPr txBox="1"/>
          <p:nvPr/>
        </p:nvSpPr>
        <p:spPr>
          <a:xfrm>
            <a:off x="6424761" y="2719766"/>
            <a:ext cx="53292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u-HU" b="1" u="sng" cap="small" dirty="0" smtClean="0"/>
              <a:t>lépések</a:t>
            </a:r>
            <a:endParaRPr lang="en-US" b="1" u="sng" cap="small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hu-HU" u="sng" dirty="0" smtClean="0"/>
              <a:t>Gazdálkodó</a:t>
            </a:r>
            <a:r>
              <a:rPr lang="en-US" dirty="0" smtClean="0"/>
              <a:t> </a:t>
            </a:r>
            <a:r>
              <a:rPr lang="hu-HU" dirty="0" smtClean="0"/>
              <a:t>indítványozza az intézkedés megtételét és közli a részleges felfüggesztés szükségességét.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hu-HU" u="sng" dirty="0" smtClean="0"/>
              <a:t>Vámhatóság</a:t>
            </a:r>
            <a:r>
              <a:rPr lang="en-US" dirty="0" smtClean="0"/>
              <a:t> </a:t>
            </a:r>
            <a:r>
              <a:rPr lang="hu-HU" dirty="0" smtClean="0"/>
              <a:t>értesítést kap és kiválasztja a felfüggesztési okot</a:t>
            </a:r>
            <a:r>
              <a:rPr lang="en-US" baseline="30000" dirty="0" smtClean="0"/>
              <a:t>(1</a:t>
            </a:r>
            <a:r>
              <a:rPr lang="en-US" baseline="30000" dirty="0"/>
              <a:t>)</a:t>
            </a:r>
            <a:r>
              <a:rPr lang="en-US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4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hu-HU" dirty="0"/>
              <a:t>az EOS </a:t>
            </a:r>
            <a:r>
              <a:rPr lang="hu-HU" dirty="0" smtClean="0"/>
              <a:t>automatikusan kiállít egy AE</a:t>
            </a:r>
            <a:r>
              <a:rPr lang="en-US" dirty="0" smtClean="0"/>
              <a:t>OC</a:t>
            </a:r>
            <a:r>
              <a:rPr lang="hu-HU" dirty="0" smtClean="0"/>
              <a:t>-engedélyt,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5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hu-HU" dirty="0"/>
              <a:t>az EOS </a:t>
            </a:r>
            <a:r>
              <a:rPr lang="hu-HU" dirty="0" smtClean="0"/>
              <a:t>automatikusan visszavonja az </a:t>
            </a:r>
            <a:r>
              <a:rPr lang="en-US" dirty="0" smtClean="0"/>
              <a:t>AEOS</a:t>
            </a:r>
            <a:r>
              <a:rPr lang="hu-HU" dirty="0" smtClean="0"/>
              <a:t>/AEOC-t .</a:t>
            </a:r>
          </a:p>
          <a:p>
            <a:pPr lvl="1"/>
            <a:endParaRPr lang="hu-HU" sz="1400" i="1" dirty="0" smtClean="0"/>
          </a:p>
          <a:p>
            <a:pPr lvl="1"/>
            <a:r>
              <a:rPr lang="hu-HU" sz="1400" i="1" dirty="0" smtClean="0"/>
              <a:t>Csak </a:t>
            </a:r>
            <a:r>
              <a:rPr lang="en-US" sz="1400" i="1" dirty="0" smtClean="0"/>
              <a:t>AEOF</a:t>
            </a:r>
            <a:r>
              <a:rPr lang="hu-HU" sz="1400" i="1" dirty="0" smtClean="0"/>
              <a:t>-engedély esetében!</a:t>
            </a:r>
            <a:endParaRPr lang="en-US" sz="1400" i="1" dirty="0"/>
          </a:p>
          <a:p>
            <a:pPr lvl="1">
              <a:spcAft>
                <a:spcPts val="1200"/>
              </a:spcAft>
            </a:pPr>
            <a:endParaRPr lang="en-US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C8CBBCC6-C8C4-4418-9DD4-B8F980899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7531" y="6131286"/>
            <a:ext cx="273391" cy="27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0818AAA-B5B8-4A86-822C-F68852B86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2719766"/>
            <a:ext cx="5445913" cy="3031882"/>
          </a:xfrm>
          <a:prstGeom prst="rect">
            <a:avLst/>
          </a:prstGeom>
          <a:ln>
            <a:solidFill>
              <a:srgbClr val="035DC1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7C99076B-B832-435E-85A0-C2B846E36FB2}"/>
              </a:ext>
            </a:extLst>
          </p:cNvPr>
          <p:cNvCxnSpPr>
            <a:cxnSpLocks/>
          </p:cNvCxnSpPr>
          <p:nvPr/>
        </p:nvCxnSpPr>
        <p:spPr>
          <a:xfrm flipH="1">
            <a:off x="3063957" y="3672266"/>
            <a:ext cx="736518" cy="1280934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CE05C5D-F0A8-4E21-9BD3-D181F489F4AC}"/>
              </a:ext>
            </a:extLst>
          </p:cNvPr>
          <p:cNvSpPr txBox="1"/>
          <p:nvPr/>
        </p:nvSpPr>
        <p:spPr>
          <a:xfrm>
            <a:off x="1091620" y="5992786"/>
            <a:ext cx="51924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aseline="30000" dirty="0"/>
              <a:t>(1)</a:t>
            </a:r>
            <a:r>
              <a:rPr lang="en-GB" sz="2400" baseline="30000" dirty="0"/>
              <a:t> </a:t>
            </a:r>
            <a:r>
              <a:rPr lang="hu-HU" sz="1100" dirty="0" smtClean="0"/>
              <a:t>Hasonló kiválasztás szükséges a </a:t>
            </a:r>
            <a:r>
              <a:rPr lang="hu-HU" sz="1100" smtClean="0"/>
              <a:t>vámhatóság részéről a </a:t>
            </a:r>
            <a:r>
              <a:rPr lang="hu-HU" sz="1100" dirty="0" smtClean="0"/>
              <a:t>részleges visszavonáskor is.</a:t>
            </a:r>
            <a:endParaRPr lang="en-GB" sz="11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0E11B67-0981-449E-946A-101BF4ACBA08}"/>
              </a:ext>
            </a:extLst>
          </p:cNvPr>
          <p:cNvCxnSpPr/>
          <p:nvPr/>
        </p:nvCxnSpPr>
        <p:spPr>
          <a:xfrm>
            <a:off x="1172901" y="5992786"/>
            <a:ext cx="20467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16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2DEF17F2-5D58-4898-901A-9C4D666AE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Aft>
                <a:spcPts val="0"/>
              </a:spcAft>
            </a:pPr>
            <a:r>
              <a:rPr lang="en-US" dirty="0"/>
              <a:t>EOS CDCO </a:t>
            </a:r>
            <a:r>
              <a:rPr lang="en-US" b="0" dirty="0"/>
              <a:t>(v4.3.0.0)</a:t>
            </a:r>
          </a:p>
          <a:p>
            <a:pPr algn="ctr"/>
            <a:r>
              <a:rPr lang="hu-HU" sz="2000" dirty="0" smtClean="0">
                <a:solidFill>
                  <a:schemeClr val="accent5"/>
                </a:solidFill>
              </a:rPr>
              <a:t>Hatóság</a:t>
            </a:r>
            <a:endParaRPr lang="fr-BE" sz="2000" dirty="0">
              <a:solidFill>
                <a:schemeClr val="accent5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B7EAFDE-9180-4324-B875-7B08E91CD7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>
              <a:spcAft>
                <a:spcPts val="0"/>
              </a:spcAft>
            </a:pPr>
            <a:r>
              <a:rPr lang="en-US" dirty="0" err="1"/>
              <a:t>eAEO</a:t>
            </a:r>
            <a:r>
              <a:rPr lang="en-US" dirty="0"/>
              <a:t>-STP </a:t>
            </a:r>
            <a:r>
              <a:rPr lang="en-US" b="0" dirty="0"/>
              <a:t>(</a:t>
            </a:r>
            <a:r>
              <a:rPr lang="en-US" b="0" dirty="0" smtClean="0"/>
              <a:t>v1.3.0.0)</a:t>
            </a:r>
          </a:p>
          <a:p>
            <a:pPr algn="ctr"/>
            <a:r>
              <a:rPr lang="hu-HU" sz="2000" dirty="0" smtClean="0">
                <a:solidFill>
                  <a:schemeClr val="accent5"/>
                </a:solidFill>
              </a:rPr>
              <a:t>Gazdálkodó</a:t>
            </a:r>
            <a:endParaRPr lang="fr-BE" sz="20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A8251E5-2190-43BF-9DB2-D737E3D7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E8474CC8-45B4-4CF4-8282-53FB93ECB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Áttekintés</a:t>
            </a:r>
            <a:endParaRPr lang="fr-BE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36C7F13-33A1-46AB-BC99-392F0C536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588" y="2700900"/>
            <a:ext cx="4614411" cy="2190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96A1AE5-307B-4DB3-956B-68E45827EAB6}"/>
              </a:ext>
            </a:extLst>
          </p:cNvPr>
          <p:cNvSpPr/>
          <p:nvPr/>
        </p:nvSpPr>
        <p:spPr>
          <a:xfrm>
            <a:off x="7895583" y="4308625"/>
            <a:ext cx="1736419" cy="17364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23" name="Picture 22" descr="A picture containing toy&#10;&#10;Description automatically generated">
            <a:extLst>
              <a:ext uri="{FF2B5EF4-FFF2-40B4-BE49-F238E27FC236}">
                <a16:creationId xmlns:a16="http://schemas.microsoft.com/office/drawing/2014/main" xmlns="" id="{23222127-1E61-4073-A4AE-1A7EECDFA6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27"/>
          <a:stretch/>
        </p:blipFill>
        <p:spPr>
          <a:xfrm flipH="1">
            <a:off x="7086687" y="4435192"/>
            <a:ext cx="2618603" cy="13847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B13DC8C2-0E57-4A66-B5BB-6CD32B51CE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475" y="2700900"/>
            <a:ext cx="4614412" cy="2190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FAEA9AB-0078-4E87-95EB-C33C169BAF6C}"/>
              </a:ext>
            </a:extLst>
          </p:cNvPr>
          <p:cNvSpPr/>
          <p:nvPr/>
        </p:nvSpPr>
        <p:spPr>
          <a:xfrm>
            <a:off x="2550471" y="4308625"/>
            <a:ext cx="1736419" cy="17364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16" name="Content Placeholder 15" descr="A close up of a logo&#10;&#10;Description automatically generated">
            <a:extLst>
              <a:ext uri="{FF2B5EF4-FFF2-40B4-BE49-F238E27FC236}">
                <a16:creationId xmlns:a16="http://schemas.microsoft.com/office/drawing/2014/main" xmlns="" id="{BD9159FF-AA86-466D-8517-8D45D333C8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38331" y="4533765"/>
            <a:ext cx="1286137" cy="1286137"/>
          </a:xfrm>
        </p:spPr>
      </p:pic>
      <p:sp>
        <p:nvSpPr>
          <p:cNvPr id="12" name="Text Placeholder 12">
            <a:extLst>
              <a:ext uri="{FF2B5EF4-FFF2-40B4-BE49-F238E27FC236}">
                <a16:creationId xmlns:a16="http://schemas.microsoft.com/office/drawing/2014/main" xmlns="" id="{68A96D12-69D7-47B1-BF72-140E613BE8E8}"/>
              </a:ext>
            </a:extLst>
          </p:cNvPr>
          <p:cNvSpPr txBox="1">
            <a:spLocks/>
          </p:cNvSpPr>
          <p:nvPr/>
        </p:nvSpPr>
        <p:spPr>
          <a:xfrm>
            <a:off x="9332249" y="5302631"/>
            <a:ext cx="973015" cy="45878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i="1" dirty="0">
                <a:solidFill>
                  <a:schemeClr val="tx1"/>
                </a:solidFill>
              </a:rPr>
              <a:t>EORI</a:t>
            </a:r>
            <a:endParaRPr lang="fr-BE" sz="1500" i="1" dirty="0">
              <a:solidFill>
                <a:schemeClr val="tx1"/>
              </a:solidFill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FA6CD713-BADC-4924-AFCA-6A7B9FEDD9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8" t="22051" r="10610" b="22051"/>
          <a:stretch/>
        </p:blipFill>
        <p:spPr>
          <a:xfrm>
            <a:off x="9409074" y="4957594"/>
            <a:ext cx="819367" cy="57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26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20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Gazdálkodó e-mail-feliratkozásának megújítása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247894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CA273CB-A2CA-4C54-BE9F-AF288E326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63040"/>
            <a:ext cx="10905699" cy="424448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sz="2000" dirty="0" smtClean="0"/>
              <a:t>A gazdálkodó érdeke, hogy naprakész információi legyenek az </a:t>
            </a:r>
            <a:r>
              <a:rPr lang="hu-HU" sz="2000" dirty="0" err="1" smtClean="0"/>
              <a:t>EOS-ból</a:t>
            </a:r>
            <a:r>
              <a:rPr lang="hu-HU" sz="2000" dirty="0" smtClean="0"/>
              <a:t> az </a:t>
            </a:r>
            <a:r>
              <a:rPr lang="hu-HU" sz="2000" dirty="0" err="1" smtClean="0"/>
              <a:t>eAEO-STP-be</a:t>
            </a:r>
            <a:r>
              <a:rPr lang="hu-HU" sz="2000" dirty="0" smtClean="0"/>
              <a:t> érkező értesítésekről. Ez két módon lehetséges: az alkalmazásba való, akár napi szintű belépéssel, vagy e-mailes, automatikus értesítéssel. Az e-mail-értesítés egy kényelmi funkció, amit erősen javasolt alkalmazni. A NAV AEO-eljárásokat folytató igazgatóságai felhívták a gazdálkodók figyelmét a feliratkozás fontosságára, illetve a NAV hivatalos honlapjának AEO-tartalma alatt is található segédlet a </a:t>
            </a:r>
            <a:r>
              <a:rPr lang="hu-HU" sz="2000" i="1" dirty="0" smtClean="0"/>
              <a:t>Gyakran ismételt kérdések az </a:t>
            </a:r>
            <a:r>
              <a:rPr lang="hu-HU" sz="2000" i="1" dirty="0" err="1" smtClean="0"/>
              <a:t>eAEO</a:t>
            </a:r>
            <a:r>
              <a:rPr lang="hu-HU" sz="2000" i="1" dirty="0" smtClean="0"/>
              <a:t>-STP (</a:t>
            </a:r>
            <a:r>
              <a:rPr lang="hu-HU" sz="2000" i="1" dirty="0" err="1" smtClean="0"/>
              <a:t>eAEO</a:t>
            </a:r>
            <a:r>
              <a:rPr lang="hu-HU" sz="2000" i="1" dirty="0" smtClean="0"/>
              <a:t> </a:t>
            </a:r>
            <a:r>
              <a:rPr lang="hu-HU" sz="2000" i="1" dirty="0" err="1" smtClean="0"/>
              <a:t>Specific</a:t>
            </a:r>
            <a:r>
              <a:rPr lang="hu-HU" sz="2000" i="1" dirty="0" smtClean="0"/>
              <a:t> </a:t>
            </a:r>
            <a:r>
              <a:rPr lang="hu-HU" sz="2000" i="1" dirty="0" err="1" smtClean="0"/>
              <a:t>Trader</a:t>
            </a:r>
            <a:r>
              <a:rPr lang="hu-HU" sz="2000" i="1" dirty="0" smtClean="0"/>
              <a:t> </a:t>
            </a:r>
            <a:r>
              <a:rPr lang="hu-HU" sz="2000" i="1" dirty="0" err="1" smtClean="0"/>
              <a:t>Portal</a:t>
            </a:r>
            <a:r>
              <a:rPr lang="hu-HU" sz="2000" i="1" dirty="0" smtClean="0"/>
              <a:t>) használatáról </a:t>
            </a:r>
            <a:r>
              <a:rPr lang="hu-HU" sz="2000" dirty="0" smtClean="0"/>
              <a:t>cím alatt. Az </a:t>
            </a:r>
            <a:r>
              <a:rPr lang="hu-HU" sz="2000" dirty="0"/>
              <a:t>Európai Bizottság monitorozza, hogy a tagállamokban hány darab </a:t>
            </a:r>
            <a:r>
              <a:rPr lang="hu-HU" sz="2000" dirty="0" smtClean="0"/>
              <a:t>e-mail-feliratkozás </a:t>
            </a:r>
            <a:r>
              <a:rPr lang="hu-HU" sz="2000" dirty="0"/>
              <a:t>van</a:t>
            </a:r>
            <a:r>
              <a:rPr lang="hu-HU" sz="2000" dirty="0" smtClean="0"/>
              <a:t>. Magyar részről 362 e-mail-regisztráció történt eddig, ami a 437 érvényes engedélyhez képest elmarad, ugyanakkor uniós viszonylatban kiugróan magas arány.  </a:t>
            </a:r>
          </a:p>
          <a:p>
            <a:pPr>
              <a:spcAft>
                <a:spcPts val="600"/>
              </a:spcAft>
            </a:pPr>
            <a:r>
              <a:rPr lang="hu-HU" sz="2000" dirty="0" smtClean="0"/>
              <a:t>Újításként a gazdálkodó értesítést fog kapni az alkalmazásból, ha nincs beállítva e-mail címe (ezt a Beállítások menüpontban tudja megtenni).</a:t>
            </a:r>
          </a:p>
          <a:p>
            <a:pPr>
              <a:spcAft>
                <a:spcPts val="600"/>
              </a:spcAft>
            </a:pPr>
            <a:r>
              <a:rPr lang="hu-HU" sz="2000" dirty="0" smtClean="0"/>
              <a:t>Az alkalmazás figyelmeztet továbbá a felhasználói beállítások frissítésére is. 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endParaRPr lang="en-US" sz="2400" dirty="0"/>
          </a:p>
          <a:p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0DAFA84-3A6D-400F-931C-D8D00D4DC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6C3EFD7F-4600-403A-AC64-1AB64FEB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/>
              <a:t>Gazdálkodó </a:t>
            </a:r>
            <a:r>
              <a:rPr lang="hu-HU" sz="3200" dirty="0" smtClean="0"/>
              <a:t>e-mail-feliratkozása EU Ügyfél Portálon</a:t>
            </a:r>
            <a:endParaRPr lang="fr-BE" sz="3200" dirty="0"/>
          </a:p>
        </p:txBody>
      </p:sp>
    </p:spTree>
    <p:extLst>
      <p:ext uri="{BB962C8B-B14F-4D97-AF65-F5344CB8AC3E}">
        <p14:creationId xmlns:p14="http://schemas.microsoft.com/office/powerpoint/2010/main" val="3513694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22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Mellékletcsatolási lehetőség bővítése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913920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CA273CB-A2CA-4C54-BE9F-AF288E326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 smtClean="0"/>
              <a:t>Benyújtott </a:t>
            </a:r>
            <a:r>
              <a:rPr lang="hu-HU" dirty="0" smtClean="0"/>
              <a:t>kérelemnél és AEO-kérelemnél a v</a:t>
            </a:r>
            <a:r>
              <a:rPr lang="hu-HU" sz="2400" dirty="0" smtClean="0"/>
              <a:t>isszavonási kérelemhez, </a:t>
            </a:r>
            <a:endParaRPr lang="en-US" sz="2400" dirty="0"/>
          </a:p>
          <a:p>
            <a:r>
              <a:rPr lang="en-US" dirty="0" smtClean="0"/>
              <a:t>AEO</a:t>
            </a:r>
            <a:r>
              <a:rPr lang="hu-HU" dirty="0" smtClean="0"/>
              <a:t>-kérelemnél k</a:t>
            </a:r>
            <a:r>
              <a:rPr lang="hu-HU" sz="2400" dirty="0" smtClean="0"/>
              <a:t>iegészítő információ válaszhoz,</a:t>
            </a:r>
            <a:endParaRPr lang="hu-HU" dirty="0" smtClean="0"/>
          </a:p>
          <a:p>
            <a:r>
              <a:rPr lang="hu-HU" dirty="0" smtClean="0"/>
              <a:t>Megtett </a:t>
            </a:r>
            <a:r>
              <a:rPr lang="hu-HU" dirty="0"/>
              <a:t>intézkedésekről szóló </a:t>
            </a:r>
            <a:r>
              <a:rPr lang="hu-HU" dirty="0" smtClean="0"/>
              <a:t>értesítéshez,</a:t>
            </a:r>
            <a:endParaRPr lang="en-US" dirty="0"/>
          </a:p>
          <a:p>
            <a:r>
              <a:rPr lang="hu-HU" dirty="0"/>
              <a:t>Olyan </a:t>
            </a:r>
            <a:r>
              <a:rPr lang="hu-HU" dirty="0" smtClean="0"/>
              <a:t>információrögzítéséhez</a:t>
            </a:r>
            <a:r>
              <a:rPr lang="hu-HU" sz="2400" dirty="0" smtClean="0"/>
              <a:t>, ami hatással lehet a határozat fenntartására.</a:t>
            </a:r>
            <a:endParaRPr lang="en-US" sz="2400" dirty="0"/>
          </a:p>
          <a:p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0DAFA84-3A6D-400F-931C-D8D00D4DC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6C3EFD7F-4600-403A-AC64-1AB64FEB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Mellékletcsatolási</a:t>
            </a:r>
            <a:r>
              <a:rPr lang="en-US" sz="3200" baseline="30000" dirty="0"/>
              <a:t>(1)</a:t>
            </a:r>
            <a:r>
              <a:rPr lang="en-US" sz="3200" dirty="0"/>
              <a:t> </a:t>
            </a:r>
            <a:r>
              <a:rPr lang="hu-HU" sz="3200" dirty="0" smtClean="0"/>
              <a:t>lehetőség bővítése </a:t>
            </a:r>
            <a:endParaRPr lang="fr-BE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398B516-1F89-4AC9-8859-72D12C591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761" y="4562435"/>
            <a:ext cx="3248478" cy="571580"/>
          </a:xfrm>
          <a:prstGeom prst="rect">
            <a:avLst/>
          </a:prstGeom>
          <a:ln>
            <a:solidFill>
              <a:srgbClr val="0356B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A97F36E-7B27-442F-B47F-53AD685FFCCF}"/>
              </a:ext>
            </a:extLst>
          </p:cNvPr>
          <p:cNvSpPr txBox="1"/>
          <p:nvPr/>
        </p:nvSpPr>
        <p:spPr>
          <a:xfrm>
            <a:off x="1081461" y="5707529"/>
            <a:ext cx="51282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aseline="30000" dirty="0"/>
              <a:t>(1)</a:t>
            </a:r>
            <a:r>
              <a:rPr lang="en-GB" sz="3200" baseline="30000" dirty="0"/>
              <a:t> </a:t>
            </a:r>
            <a:r>
              <a:rPr lang="hu-HU" sz="1400" dirty="0"/>
              <a:t>A fájlnévben speciális karakterek nem </a:t>
            </a:r>
            <a:r>
              <a:rPr lang="hu-HU" sz="1400" dirty="0" smtClean="0"/>
              <a:t>engedélyezettek.</a:t>
            </a:r>
            <a:endParaRPr lang="en-GB" sz="14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5C718E85-E026-482D-83FA-CE879E4C4111}"/>
              </a:ext>
            </a:extLst>
          </p:cNvPr>
          <p:cNvCxnSpPr/>
          <p:nvPr/>
        </p:nvCxnSpPr>
        <p:spPr>
          <a:xfrm>
            <a:off x="1162741" y="5707529"/>
            <a:ext cx="20467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602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24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161" y="3527633"/>
            <a:ext cx="10156297" cy="1240348"/>
          </a:xfrm>
        </p:spPr>
        <p:txBody>
          <a:bodyPr anchor="b">
            <a:normAutofit/>
          </a:bodyPr>
          <a:lstStyle/>
          <a:p>
            <a:pPr algn="ctr"/>
            <a:r>
              <a:rPr lang="hu-HU" sz="4000" dirty="0" smtClean="0">
                <a:solidFill>
                  <a:schemeClr val="tx2">
                    <a:lumMod val="50000"/>
                  </a:schemeClr>
                </a:solidFill>
              </a:rPr>
              <a:t>Az </a:t>
            </a:r>
            <a:r>
              <a:rPr lang="hu-HU" sz="4000" dirty="0" err="1" smtClean="0">
                <a:solidFill>
                  <a:schemeClr val="tx2">
                    <a:lumMod val="50000"/>
                  </a:schemeClr>
                </a:solidFill>
              </a:rPr>
              <a:t>EOS-ban</a:t>
            </a:r>
            <a:r>
              <a:rPr lang="hu-HU" sz="4000" dirty="0" smtClean="0">
                <a:solidFill>
                  <a:schemeClr val="tx2">
                    <a:lumMod val="50000"/>
                  </a:schemeClr>
                </a:solidFill>
              </a:rPr>
              <a:t> eszközölt, de az </a:t>
            </a:r>
            <a:r>
              <a:rPr lang="hu-HU" sz="4000" dirty="0" err="1" smtClean="0">
                <a:solidFill>
                  <a:schemeClr val="tx2">
                    <a:lumMod val="50000"/>
                  </a:schemeClr>
                </a:solidFill>
              </a:rPr>
              <a:t>eAEO-STP-re</a:t>
            </a:r>
            <a:r>
              <a:rPr lang="hu-HU" sz="4000" dirty="0" smtClean="0">
                <a:solidFill>
                  <a:schemeClr val="tx2">
                    <a:lumMod val="50000"/>
                  </a:schemeClr>
                </a:solidFill>
              </a:rPr>
              <a:t> is ható újítások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33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25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Mellékletcsatolási lehetőségek bővítése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827057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CEE0E23-AEB5-4CAF-A351-19FDD7980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Benyújtott </a:t>
            </a:r>
            <a:r>
              <a:rPr lang="hu-HU" dirty="0" smtClean="0"/>
              <a:t>kérelemnél kiegészítő </a:t>
            </a:r>
            <a:r>
              <a:rPr lang="hu-HU" dirty="0"/>
              <a:t>információ </a:t>
            </a:r>
            <a:r>
              <a:rPr lang="hu-HU" dirty="0" smtClean="0"/>
              <a:t>kéréshez </a:t>
            </a:r>
            <a:r>
              <a:rPr lang="hu-HU" dirty="0"/>
              <a:t>(hiánypótlás</a:t>
            </a:r>
            <a:r>
              <a:rPr lang="hu-HU" dirty="0" smtClean="0"/>
              <a:t>),</a:t>
            </a:r>
            <a:endParaRPr lang="en-US" dirty="0"/>
          </a:p>
          <a:p>
            <a:r>
              <a:rPr lang="hu-HU" sz="2400" dirty="0" smtClean="0"/>
              <a:t>AEO-kérelemnél kiegészítő információ kéréshez (hiánypótlás), 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hu-HU" sz="2400" dirty="0" smtClean="0"/>
              <a:t>Meghallgatáshoz való jognál:</a:t>
            </a:r>
            <a:r>
              <a:rPr lang="en-US" baseline="30000" dirty="0" smtClean="0"/>
              <a:t>(2</a:t>
            </a:r>
            <a:r>
              <a:rPr lang="en-US" baseline="30000" dirty="0"/>
              <a:t>)</a:t>
            </a:r>
            <a:endParaRPr lang="en-US" sz="2400" baseline="30000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AEO</a:t>
            </a:r>
            <a:r>
              <a:rPr lang="hu-HU" dirty="0" smtClean="0"/>
              <a:t>-kérelem elutasításhoz, </a:t>
            </a:r>
            <a:endParaRPr lang="en-US" b="1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AEO</a:t>
            </a:r>
            <a:r>
              <a:rPr lang="hu-HU" dirty="0" smtClean="0"/>
              <a:t>-engedély visszavonáshoz,</a:t>
            </a:r>
            <a:endParaRPr lang="en-US" b="1" dirty="0"/>
          </a:p>
          <a:p>
            <a:pPr lvl="1"/>
            <a:r>
              <a:rPr lang="en-US" dirty="0" smtClean="0"/>
              <a:t>AEO</a:t>
            </a:r>
            <a:r>
              <a:rPr lang="hu-HU" dirty="0" smtClean="0"/>
              <a:t>-engedély felfüggesztéshez.</a:t>
            </a:r>
            <a:endParaRPr lang="en-US" b="1" dirty="0"/>
          </a:p>
          <a:p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15703AE-8E13-4994-BC08-DF798270A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7288211-14DD-4CAA-864B-947876FCC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Mellékletcsatolási lehetőségek bővítése</a:t>
            </a:r>
            <a:endParaRPr lang="fr-BE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B93066-B7B9-40F0-AD6E-3570EE857DDB}"/>
              </a:ext>
            </a:extLst>
          </p:cNvPr>
          <p:cNvSpPr txBox="1"/>
          <p:nvPr/>
        </p:nvSpPr>
        <p:spPr>
          <a:xfrm>
            <a:off x="1081460" y="5707529"/>
            <a:ext cx="6206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hu-HU" sz="1600" dirty="0" smtClean="0"/>
              <a:t> A fájlnévben speciális karakterek nem engedélyezettek.</a:t>
            </a:r>
          </a:p>
          <a:p>
            <a:pPr marL="228600" indent="-228600">
              <a:buAutoNum type="arabicParenBoth"/>
            </a:pPr>
            <a:r>
              <a:rPr lang="hu-HU" sz="1600" dirty="0"/>
              <a:t> </a:t>
            </a:r>
            <a:r>
              <a:rPr lang="hu-HU" sz="1600" dirty="0" smtClean="0"/>
              <a:t>Opcionális szöveges leírás.</a:t>
            </a:r>
            <a:endParaRPr lang="en-GB" sz="16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44B5D53F-EF5F-4C0D-A03E-A1AFD34AC5FA}"/>
              </a:ext>
            </a:extLst>
          </p:cNvPr>
          <p:cNvCxnSpPr/>
          <p:nvPr/>
        </p:nvCxnSpPr>
        <p:spPr>
          <a:xfrm>
            <a:off x="1162741" y="5707529"/>
            <a:ext cx="20467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053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27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387106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Benyújtott kérelem be nem fogadási okainak közlése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707528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73D5FD0-EE86-414A-9908-ADD21B276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hu-HU" dirty="0" smtClean="0"/>
              <a:t>A vámhatóságnak meg kell adnia a be nem fogadási okokat, amikor elutasít egy benyújtott kérelmet. </a:t>
            </a:r>
            <a:endParaRPr lang="en-US" dirty="0"/>
          </a:p>
          <a:p>
            <a:r>
              <a:rPr lang="hu-HU" dirty="0" smtClean="0"/>
              <a:t>A gazdálkodó értesül az okokról az </a:t>
            </a:r>
            <a:r>
              <a:rPr lang="hu-HU" dirty="0" err="1" smtClean="0"/>
              <a:t>eAEO</a:t>
            </a:r>
            <a:r>
              <a:rPr lang="hu-HU" dirty="0" smtClean="0"/>
              <a:t>-STP-be érkező üzenetben.</a:t>
            </a:r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1227661-03EC-409A-A4F5-07DBA5B9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87FF8C1-6AB3-4A01-912C-A9CA6868E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/>
              <a:t>Benyújtott kérelem be nem fogadási okainak közlése</a:t>
            </a:r>
            <a:endParaRPr lang="fr-BE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1CF5CD0-301F-4851-880F-5D446B48A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598" y="3282330"/>
            <a:ext cx="4800996" cy="2637078"/>
          </a:xfrm>
          <a:prstGeom prst="rect">
            <a:avLst/>
          </a:prstGeom>
          <a:ln>
            <a:solidFill>
              <a:srgbClr val="0356B1"/>
            </a:solidFill>
          </a:ln>
        </p:spPr>
      </p:pic>
    </p:spTree>
    <p:extLst>
      <p:ext uri="{BB962C8B-B14F-4D97-AF65-F5344CB8AC3E}">
        <p14:creationId xmlns:p14="http://schemas.microsoft.com/office/powerpoint/2010/main" val="789249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73D5FD0-EE86-414A-9908-ADD21B276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3015"/>
            <a:ext cx="10905699" cy="4274514"/>
          </a:xfrm>
        </p:spPr>
        <p:txBody>
          <a:bodyPr/>
          <a:lstStyle/>
          <a:p>
            <a:pPr lvl="0" algn="just">
              <a:spcAft>
                <a:spcPts val="0"/>
              </a:spcAft>
            </a:pPr>
            <a:r>
              <a:rPr lang="hu-HU" dirty="0" smtClean="0"/>
              <a:t>A </a:t>
            </a:r>
            <a:r>
              <a:rPr lang="hu-HU" dirty="0"/>
              <a:t>kérelmezőnek nincs érvényes </a:t>
            </a:r>
            <a:r>
              <a:rPr lang="hu-HU" dirty="0" smtClean="0"/>
              <a:t>EORI-száma</a:t>
            </a:r>
            <a:r>
              <a:rPr lang="hu-HU" dirty="0"/>
              <a:t>;</a:t>
            </a:r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nem az Unió vámterületén letelepedett; </a:t>
            </a:r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nem a vámjogszabályok hatálya alá tartozó tevékenységekben részt vevő gazdálkodó;</a:t>
            </a:r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nem a jogszabályban hivatkozott illetékes vámhatóság tagállamában a kérelem befogadására kijelölt vámhatósághoz nyújtotta be a kérelmét;</a:t>
            </a:r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olyan </a:t>
            </a:r>
            <a:r>
              <a:rPr lang="hu-HU" dirty="0" smtClean="0"/>
              <a:t>AEO-engedély </a:t>
            </a:r>
            <a:r>
              <a:rPr lang="hu-HU" dirty="0"/>
              <a:t>birtokosa volt, amelyet az illetékes vámhatóság kezdeményezésére megsemmisítettek vagy visszavontak a kérelmet megelőző három évben;</a:t>
            </a:r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a kért releváns kiegészítő információt a jogszabályban meghatározott határidőn belül nem nyújtotta </a:t>
            </a:r>
            <a:r>
              <a:rPr lang="hu-HU" dirty="0" smtClean="0"/>
              <a:t>be;</a:t>
            </a:r>
            <a:endParaRPr lang="hu-HU" dirty="0"/>
          </a:p>
          <a:p>
            <a:pPr lvl="0" algn="just">
              <a:spcAft>
                <a:spcPts val="0"/>
              </a:spcAft>
            </a:pPr>
            <a:r>
              <a:rPr lang="hu-HU" dirty="0"/>
              <a:t>A kérelmező a kérelem visszavonását </a:t>
            </a:r>
            <a:r>
              <a:rPr lang="hu-HU" dirty="0" smtClean="0"/>
              <a:t>kérte.</a:t>
            </a:r>
            <a:endParaRPr lang="hu-HU" dirty="0"/>
          </a:p>
          <a:p>
            <a:pPr marL="0" indent="0">
              <a:spcAft>
                <a:spcPts val="600"/>
              </a:spcAft>
              <a:buNone/>
            </a:pPr>
            <a:endParaRPr lang="fr-BE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1227661-03EC-409A-A4F5-07DBA5B9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29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087FF8C1-6AB3-4A01-912C-A9CA6868E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Benyújtott kérelem be nem fogadásának okai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5154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A8251E5-2190-43BF-9DB2-D737E3D7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E8474CC8-45B4-4CF4-8282-53FB93ECB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Áttekintés</a:t>
            </a:r>
            <a:endParaRPr lang="fr-BE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xmlns="" id="{6055BD8F-A2F0-4431-B9AC-648DF99D3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2555" y="1885360"/>
            <a:ext cx="9206889" cy="3401015"/>
          </a:xfrm>
          <a:prstGeom prst="roundRect">
            <a:avLst>
              <a:gd name="adj" fmla="val 3917"/>
            </a:avLst>
          </a:prstGeom>
          <a:ln w="76200">
            <a:solidFill>
              <a:schemeClr val="accent6"/>
            </a:solidFill>
          </a:ln>
        </p:spPr>
        <p:txBody>
          <a:bodyPr lIns="274320" tIns="182880" rIns="274320" bIns="182880" anchor="ctr" anchorCtr="0"/>
          <a:lstStyle/>
          <a:p>
            <a:pPr marL="0" indent="0" algn="just">
              <a:spcAft>
                <a:spcPts val="600"/>
              </a:spcAft>
              <a:buNone/>
            </a:pPr>
            <a:r>
              <a:rPr lang="hu-HU" sz="2500" i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 e</a:t>
            </a:r>
            <a:r>
              <a:rPr lang="en-GB" sz="25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AEO</a:t>
            </a:r>
            <a:r>
              <a:rPr lang="hu-HU" sz="25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en-GB" sz="25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hu-HU" sz="25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álta</a:t>
            </a:r>
            <a:r>
              <a:rPr lang="hu-HU" sz="2500" i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 bevezetett módosítások célja</a:t>
            </a:r>
            <a:r>
              <a:rPr lang="en-GB" sz="25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5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Aft>
                <a:spcPts val="0"/>
              </a:spcAft>
            </a:pPr>
            <a:r>
              <a:rPr lang="hu-HU" sz="21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100" i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működési szabályok frissítése a jogszabályon alapuló működés biztosításával;</a:t>
            </a:r>
            <a:endParaRPr lang="en-GB" sz="2100" i="1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hu-HU" sz="2100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felhasználói élmény javítása.</a:t>
            </a:r>
          </a:p>
        </p:txBody>
      </p:sp>
    </p:spTree>
    <p:extLst>
      <p:ext uri="{BB962C8B-B14F-4D97-AF65-F5344CB8AC3E}">
        <p14:creationId xmlns:p14="http://schemas.microsoft.com/office/powerpoint/2010/main" val="243542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30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AEO-kérelemhez tartozó EORI-szám frissítésének tiltása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52034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3A195D-1076-462A-80F3-4C4286CDD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hu-HU" sz="2200" dirty="0" smtClean="0"/>
              <a:t>Az EORI-számot az AEO-kérelem rögzítése után nem lehet módosítani. </a:t>
            </a:r>
            <a:endParaRPr lang="en-GB" sz="2200" dirty="0"/>
          </a:p>
          <a:p>
            <a:pPr>
              <a:spcAft>
                <a:spcPts val="600"/>
              </a:spcAft>
            </a:pPr>
            <a:r>
              <a:rPr lang="hu-HU" sz="2200" dirty="0" smtClean="0"/>
              <a:t>Az EORI „csak olvasható” állapotba kerül a szerkesztési oldalon.</a:t>
            </a:r>
            <a:endParaRPr lang="en-GB" sz="2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C48EC96-7FE0-4BA0-ADC4-373FCC43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8E48207-C081-445D-9687-36514560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AEO-kérelemhez </a:t>
            </a:r>
            <a:r>
              <a:rPr lang="hu-HU" sz="3200" dirty="0"/>
              <a:t>tartozó </a:t>
            </a:r>
            <a:r>
              <a:rPr lang="hu-HU" sz="3200" dirty="0" smtClean="0"/>
              <a:t>EORI-szám </a:t>
            </a:r>
            <a:r>
              <a:rPr lang="hu-HU" sz="3200" dirty="0"/>
              <a:t>frissítésének </a:t>
            </a:r>
            <a:r>
              <a:rPr lang="hu-HU" sz="3200" dirty="0" smtClean="0"/>
              <a:t>tiltása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5048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32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Nemzetközi információ (16. rovat) frissítése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207338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3A195D-1076-462A-80F3-4C4286CDD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hu-HU" dirty="0" smtClean="0"/>
              <a:t>Hozzájárulás jelző „Nem” alapértelmezett jelzés esetén nem kerül beállításra</a:t>
            </a:r>
            <a:endParaRPr lang="en-GB" dirty="0"/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hu-HU" dirty="0" smtClean="0"/>
              <a:t>Jelző nincs beállítva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hu-HU" dirty="0" smtClean="0">
                <a:sym typeface="Wingdings" panose="05000000000000000000" pitchFamily="2" charset="2"/>
              </a:rPr>
              <a:t>Nemzetközi információ tiltott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hu-HU" dirty="0" smtClean="0">
                <a:sym typeface="Wingdings" panose="05000000000000000000" pitchFamily="2" charset="2"/>
              </a:rPr>
              <a:t>Jelző állapota </a:t>
            </a:r>
            <a:r>
              <a:rPr lang="en-GB" dirty="0" smtClean="0">
                <a:sym typeface="Wingdings" panose="05000000000000000000" pitchFamily="2" charset="2"/>
              </a:rPr>
              <a:t>“</a:t>
            </a:r>
            <a:r>
              <a:rPr lang="hu-HU" dirty="0" smtClean="0">
                <a:sym typeface="Wingdings" panose="05000000000000000000" pitchFamily="2" charset="2"/>
              </a:rPr>
              <a:t>Igen</a:t>
            </a:r>
            <a:r>
              <a:rPr lang="en-GB" dirty="0" smtClean="0">
                <a:sym typeface="Wingdings" panose="05000000000000000000" pitchFamily="2" charset="2"/>
              </a:rPr>
              <a:t>”  </a:t>
            </a:r>
            <a:r>
              <a:rPr lang="hu-HU" dirty="0" smtClean="0">
                <a:sym typeface="Wingdings" panose="05000000000000000000" pitchFamily="2" charset="2"/>
              </a:rPr>
              <a:t>Nemzetközi információ kötelező</a:t>
            </a:r>
            <a:endParaRPr lang="en-GB" b="1" dirty="0">
              <a:sym typeface="Wingdings" panose="05000000000000000000" pitchFamily="2" charset="2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hu-HU" dirty="0" smtClean="0">
                <a:sym typeface="Wingdings" panose="05000000000000000000" pitchFamily="2" charset="2"/>
              </a:rPr>
              <a:t>Jelző állapota </a:t>
            </a:r>
            <a:r>
              <a:rPr lang="en-GB" dirty="0" smtClean="0">
                <a:sym typeface="Wingdings" panose="05000000000000000000" pitchFamily="2" charset="2"/>
              </a:rPr>
              <a:t>“</a:t>
            </a:r>
            <a:r>
              <a:rPr lang="hu-HU" dirty="0" smtClean="0">
                <a:sym typeface="Wingdings" panose="05000000000000000000" pitchFamily="2" charset="2"/>
              </a:rPr>
              <a:t>Nem</a:t>
            </a:r>
            <a:r>
              <a:rPr lang="en-GB" dirty="0" smtClean="0">
                <a:sym typeface="Wingdings" panose="05000000000000000000" pitchFamily="2" charset="2"/>
              </a:rPr>
              <a:t>”</a:t>
            </a:r>
            <a:r>
              <a:rPr lang="hu-HU" dirty="0" smtClean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hu-HU" dirty="0" smtClean="0">
                <a:sym typeface="Wingdings" panose="05000000000000000000" pitchFamily="2" charset="2"/>
              </a:rPr>
              <a:t>Nemzetközi információ feltételes </a:t>
            </a:r>
            <a:endParaRPr lang="en-GB" b="1" dirty="0"/>
          </a:p>
          <a:p>
            <a:pPr>
              <a:spcBef>
                <a:spcPts val="1200"/>
              </a:spcBef>
            </a:pPr>
            <a:r>
              <a:rPr lang="hu-HU" dirty="0" smtClean="0"/>
              <a:t>16. rovat AEOC esetében nem kitölthető.</a:t>
            </a:r>
            <a:endParaRPr lang="fr-BE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C48EC96-7FE0-4BA0-ADC4-373FCC43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33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8E48207-C081-445D-9687-36514560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Nemzetközi információ (16. rovat) frissítése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70107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34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414402" cy="1240348"/>
          </a:xfrm>
        </p:spPr>
        <p:txBody>
          <a:bodyPr anchor="b">
            <a:noAutofit/>
          </a:bodyPr>
          <a:lstStyle/>
          <a:p>
            <a:pPr algn="just"/>
            <a:r>
              <a:rPr lang="hu-HU" sz="4000" dirty="0" smtClean="0"/>
              <a:t>Állandó üzleti telephely (PBE) cím, adószám (VAT) mezőjének frissítése a 18. rovatban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267915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3A195D-1076-462A-80F3-4C4286CDD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hu-HU" sz="2200" dirty="0" smtClean="0"/>
              <a:t>A VAT-ország a PBE-cím országából eredt korábban.</a:t>
            </a:r>
            <a:endParaRPr lang="fr-BE" sz="2200" b="1" dirty="0"/>
          </a:p>
          <a:p>
            <a:pPr>
              <a:spcAft>
                <a:spcPts val="600"/>
              </a:spcAft>
            </a:pPr>
            <a:r>
              <a:rPr lang="hu-HU" sz="2200" dirty="0" smtClean="0"/>
              <a:t>Külön mezőt alakítottak ki azért, hogy elkülönüljön a PBE-cím országa és a VAT országa.</a:t>
            </a:r>
            <a:endParaRPr lang="en-GB" sz="2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C48EC96-7FE0-4BA0-ADC4-373FCC43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88E48207-C081-445D-9687-36514560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/>
              <a:t>Állandó üzleti </a:t>
            </a:r>
            <a:r>
              <a:rPr lang="hu-HU" sz="3200" dirty="0" smtClean="0"/>
              <a:t>telephely (PBE) cím, adószám (VAT) </a:t>
            </a:r>
            <a:r>
              <a:rPr lang="hu-HU" sz="3200" dirty="0"/>
              <a:t>mezőjének frissítése a 18. rovatban</a:t>
            </a:r>
            <a:endParaRPr lang="fr-BE" sz="3200" dirty="0"/>
          </a:p>
        </p:txBody>
      </p:sp>
    </p:spTree>
    <p:extLst>
      <p:ext uri="{BB962C8B-B14F-4D97-AF65-F5344CB8AC3E}">
        <p14:creationId xmlns:p14="http://schemas.microsoft.com/office/powerpoint/2010/main" val="2709683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36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Illetékes vámhatóság rögzítése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6013885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CA273CB-A2CA-4C54-BE9F-AF288E326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348"/>
            <a:ext cx="10905699" cy="4246476"/>
          </a:xfrm>
        </p:spPr>
        <p:txBody>
          <a:bodyPr/>
          <a:lstStyle/>
          <a:p>
            <a:r>
              <a:rPr lang="hu-HU" dirty="0" smtClean="0"/>
              <a:t>Alapszabály: az illetékes vámhatóságnak léteznie kell.</a:t>
            </a:r>
          </a:p>
          <a:p>
            <a:r>
              <a:rPr lang="hu-HU" dirty="0" smtClean="0"/>
              <a:t>Korábbi működés: a kérelem befogadásakor vagy engedély kiadásakor érvényesnek kellett lennie a mindenkori hatóságnak (hivatalnak).</a:t>
            </a:r>
          </a:p>
          <a:p>
            <a:r>
              <a:rPr lang="hu-HU" dirty="0" smtClean="0"/>
              <a:t>Módosított szabály: ha a kérelem befogadása vagy az engedély kiállítása után megszűnik a befogadó vagy kiállító hatóság (hivatal), akkor az illetékes hatóság (hivatal) azonosítóját módosítani szükséges az új, illetékes hatóság (hivatal) azonosítójára. Ellenkező esetben az EOS és az </a:t>
            </a:r>
            <a:r>
              <a:rPr lang="hu-HU" dirty="0" err="1" smtClean="0"/>
              <a:t>eAEO</a:t>
            </a:r>
            <a:r>
              <a:rPr lang="hu-HU" dirty="0" smtClean="0"/>
              <a:t>-STP között nem lesz információáramlás.</a:t>
            </a:r>
          </a:p>
          <a:p>
            <a:pPr>
              <a:spcAft>
                <a:spcPts val="0"/>
              </a:spcAft>
            </a:pPr>
            <a:r>
              <a:rPr lang="hu-HU" dirty="0" smtClean="0"/>
              <a:t>Érintett: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hu-HU" dirty="0" smtClean="0"/>
              <a:t>AEO-kérelem (befogadott),</a:t>
            </a:r>
          </a:p>
          <a:p>
            <a:pPr marL="0" indent="0">
              <a:spcAft>
                <a:spcPts val="0"/>
              </a:spcAft>
              <a:buNone/>
            </a:pPr>
            <a:r>
              <a:rPr lang="hu-HU" dirty="0" smtClean="0">
                <a:sym typeface="Wingdings" panose="05000000000000000000" pitchFamily="2" charset="2"/>
              </a:rPr>
              <a:t>               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hu-HU" dirty="0" smtClean="0"/>
              <a:t>AEO-engedély. </a:t>
            </a:r>
          </a:p>
          <a:p>
            <a:endParaRPr lang="en-US" sz="2400" dirty="0"/>
          </a:p>
          <a:p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0DAFA84-3A6D-400F-931C-D8D00D4DC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6C3EFD7F-4600-403A-AC64-1AB64FEB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Illetékes vámhatóság rögzítése</a:t>
            </a:r>
            <a:endParaRPr lang="fr-BE" sz="3200" dirty="0"/>
          </a:p>
        </p:txBody>
      </p:sp>
    </p:spTree>
    <p:extLst>
      <p:ext uri="{BB962C8B-B14F-4D97-AF65-F5344CB8AC3E}">
        <p14:creationId xmlns:p14="http://schemas.microsoft.com/office/powerpoint/2010/main" val="16748577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38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441697" cy="1240348"/>
          </a:xfrm>
        </p:spPr>
        <p:txBody>
          <a:bodyPr anchor="b">
            <a:noAutofit/>
          </a:bodyPr>
          <a:lstStyle/>
          <a:p>
            <a:pPr algn="just"/>
            <a:r>
              <a:rPr lang="hu-HU" sz="3600" dirty="0" smtClean="0"/>
              <a:t>Ugyanarra az AEO-kérelemre egynél több AEO-engedély kiállításának megakadályozása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002431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3549DEA-2F7D-4B1C-A7DE-C240A629B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Többé már nem lehetséges „nem helyettesítő” engedély kiállítása egy adott AEO-kérelemre, ha tartozik hozzá egy korábbi AEO-engedély.</a:t>
            </a:r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30CF08-2D53-45DD-AB6F-B94CD9C0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111B96A-96A0-4A5C-9B18-0E9B0BA6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/>
              <a:t>Ugyanarra az </a:t>
            </a:r>
            <a:r>
              <a:rPr lang="hu-HU" sz="3200" dirty="0" smtClean="0"/>
              <a:t>AEO-kérelemre </a:t>
            </a:r>
            <a:r>
              <a:rPr lang="hu-HU" sz="3200" dirty="0"/>
              <a:t>egynél több </a:t>
            </a:r>
            <a:r>
              <a:rPr lang="hu-HU" sz="3200" dirty="0" smtClean="0"/>
              <a:t>AEO-engedély </a:t>
            </a:r>
            <a:r>
              <a:rPr lang="hu-HU" sz="3200" dirty="0"/>
              <a:t>kiállításának megakadályozása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636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161" y="3527633"/>
            <a:ext cx="10156297" cy="1240348"/>
          </a:xfrm>
        </p:spPr>
        <p:txBody>
          <a:bodyPr anchor="b">
            <a:normAutofit/>
          </a:bodyPr>
          <a:lstStyle/>
          <a:p>
            <a:pPr algn="ctr"/>
            <a:r>
              <a:rPr lang="hu-HU" sz="4000" dirty="0" smtClean="0">
                <a:solidFill>
                  <a:schemeClr val="tx2">
                    <a:lumMod val="50000"/>
                  </a:schemeClr>
                </a:solidFill>
              </a:rPr>
              <a:t>Az </a:t>
            </a:r>
            <a:r>
              <a:rPr lang="hu-HU" sz="4000" dirty="0" err="1" smtClean="0">
                <a:solidFill>
                  <a:schemeClr val="tx2">
                    <a:lumMod val="50000"/>
                  </a:schemeClr>
                </a:solidFill>
              </a:rPr>
              <a:t>eAEO-STP-ben</a:t>
            </a:r>
            <a:r>
              <a:rPr lang="hu-HU" sz="4000" dirty="0" smtClean="0">
                <a:solidFill>
                  <a:schemeClr val="tx2">
                    <a:lumMod val="50000"/>
                  </a:schemeClr>
                </a:solidFill>
              </a:rPr>
              <a:t> eszközölt működési  újítások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387106" cy="1240348"/>
          </a:xfrm>
        </p:spPr>
        <p:txBody>
          <a:bodyPr anchor="b">
            <a:noAutofit/>
          </a:bodyPr>
          <a:lstStyle/>
          <a:p>
            <a:r>
              <a:rPr lang="hu-HU" sz="4000" dirty="0" smtClean="0"/>
              <a:t>Beérkező hibaüzenetek fordítása</a:t>
            </a:r>
            <a:endParaRPr lang="fr-BE" sz="4000" dirty="0"/>
          </a:p>
        </p:txBody>
      </p:sp>
    </p:spTree>
    <p:extLst>
      <p:ext uri="{BB962C8B-B14F-4D97-AF65-F5344CB8AC3E}">
        <p14:creationId xmlns:p14="http://schemas.microsoft.com/office/powerpoint/2010/main" val="307755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B8A266B-F46E-468A-840A-4A80C652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B09816B9-667C-407A-B757-BB0BB1610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Beérkező </a:t>
            </a:r>
            <a:r>
              <a:rPr lang="hu-HU" dirty="0"/>
              <a:t>hibaüzenetek fordítása</a:t>
            </a:r>
            <a:endParaRPr lang="fr-BE" sz="4000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xmlns="" id="{E53BABC0-4FD2-4406-BA2E-17C631266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hu-HU" sz="2400" dirty="0" smtClean="0"/>
              <a:t>Az EOS-</a:t>
            </a:r>
            <a:r>
              <a:rPr lang="hu-HU" sz="2400" dirty="0" err="1" smtClean="0"/>
              <a:t>tól</a:t>
            </a:r>
            <a:r>
              <a:rPr lang="hu-HU" sz="2400" dirty="0" smtClean="0"/>
              <a:t> az </a:t>
            </a:r>
            <a:r>
              <a:rPr lang="hu-HU" sz="2400" dirty="0" err="1" smtClean="0"/>
              <a:t>eAEO</a:t>
            </a:r>
            <a:r>
              <a:rPr lang="hu-HU" dirty="0" smtClean="0"/>
              <a:t>-STP-be</a:t>
            </a:r>
            <a:r>
              <a:rPr lang="hu-HU" sz="2400" dirty="0" smtClean="0"/>
              <a:t> küldött hibaüzenetek a kiválasztott nyelven, lefordítva jelennek meg. </a:t>
            </a:r>
            <a:endParaRPr lang="en-US" sz="2400" b="1" dirty="0"/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DCC8B933-E781-4900-ACA4-02F589E9D9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27" y="2679408"/>
            <a:ext cx="4816820" cy="2880000"/>
          </a:xfrm>
          <a:prstGeom prst="rect">
            <a:avLst/>
          </a:prstGeom>
          <a:ln>
            <a:solidFill>
              <a:srgbClr val="035DC1"/>
            </a:solidFill>
          </a:ln>
        </p:spPr>
      </p:pic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DCA3077A-3901-422F-8AF2-1B7CB97ED7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48" y="2679408"/>
            <a:ext cx="4833730" cy="2880000"/>
          </a:xfrm>
          <a:prstGeom prst="rect">
            <a:avLst/>
          </a:prstGeom>
          <a:ln>
            <a:solidFill>
              <a:srgbClr val="035DC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670E1BDA-CE66-420C-B398-D7F29293C05F}"/>
              </a:ext>
            </a:extLst>
          </p:cNvPr>
          <p:cNvCxnSpPr>
            <a:cxnSpLocks/>
          </p:cNvCxnSpPr>
          <p:nvPr/>
        </p:nvCxnSpPr>
        <p:spPr>
          <a:xfrm flipH="1" flipV="1">
            <a:off x="4146359" y="3766577"/>
            <a:ext cx="770001" cy="1131553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811A5D32-AD78-4866-A15F-839F498C2EBD}"/>
              </a:ext>
            </a:extLst>
          </p:cNvPr>
          <p:cNvCxnSpPr>
            <a:cxnSpLocks/>
          </p:cNvCxnSpPr>
          <p:nvPr/>
        </p:nvCxnSpPr>
        <p:spPr>
          <a:xfrm flipH="1" flipV="1">
            <a:off x="9218739" y="3766577"/>
            <a:ext cx="770001" cy="1131553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91147A1-102E-4AB4-8CDA-34325E340B14}"/>
              </a:ext>
            </a:extLst>
          </p:cNvPr>
          <p:cNvSpPr/>
          <p:nvPr/>
        </p:nvSpPr>
        <p:spPr>
          <a:xfrm>
            <a:off x="5562600" y="2781300"/>
            <a:ext cx="484147" cy="1076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24B06F9-02E5-4C65-B2F4-CFFD3D872557}"/>
              </a:ext>
            </a:extLst>
          </p:cNvPr>
          <p:cNvSpPr/>
          <p:nvPr/>
        </p:nvSpPr>
        <p:spPr>
          <a:xfrm>
            <a:off x="10640631" y="2781300"/>
            <a:ext cx="484147" cy="1076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05245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Benyújtott kérelem módosítása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26177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3549DEA-2F7D-4B1C-A7DE-C240A629B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</a:t>
            </a:r>
            <a:r>
              <a:rPr lang="hu-HU" dirty="0" err="1" smtClean="0"/>
              <a:t>eAEO</a:t>
            </a:r>
            <a:r>
              <a:rPr lang="hu-HU" dirty="0" smtClean="0"/>
              <a:t>-STP-</a:t>
            </a:r>
            <a:r>
              <a:rPr lang="hu-HU" dirty="0" err="1" smtClean="0"/>
              <a:t>ben</a:t>
            </a:r>
            <a:r>
              <a:rPr lang="hu-HU" dirty="0" smtClean="0"/>
              <a:t> a gazdálkodó módosítani tudja a benyújtott, vámhatóság által EOS-</a:t>
            </a:r>
            <a:r>
              <a:rPr lang="hu-HU" dirty="0" err="1" smtClean="0"/>
              <a:t>ban</a:t>
            </a:r>
            <a:r>
              <a:rPr lang="hu-HU" dirty="0" smtClean="0"/>
              <a:t> még nem jóváhagyott kérelmét.</a:t>
            </a:r>
            <a:endParaRPr lang="fr-B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230CF08-2D53-45DD-AB6F-B94CD9C0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111B96A-96A0-4A5C-9B18-0E9B0BA6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4000" dirty="0" smtClean="0"/>
              <a:t>Benyújtott kérelem módosítása</a:t>
            </a:r>
            <a:endParaRPr lang="fr-BE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40B3CB4-6B4A-4F49-9030-60BC1AA91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12" y="2705100"/>
            <a:ext cx="6288175" cy="3116688"/>
          </a:xfrm>
          <a:prstGeom prst="rect">
            <a:avLst/>
          </a:prstGeom>
          <a:ln>
            <a:solidFill>
              <a:srgbClr val="0356B1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E6AC5719-1EE0-4660-8B56-2F98D3400FC1}"/>
              </a:ext>
            </a:extLst>
          </p:cNvPr>
          <p:cNvCxnSpPr>
            <a:cxnSpLocks/>
          </p:cNvCxnSpPr>
          <p:nvPr/>
        </p:nvCxnSpPr>
        <p:spPr>
          <a:xfrm flipH="1" flipV="1">
            <a:off x="4688118" y="3572422"/>
            <a:ext cx="770001" cy="1131553"/>
          </a:xfrm>
          <a:prstGeom prst="straightConnector1">
            <a:avLst/>
          </a:prstGeom>
          <a:ln w="1428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897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4438B-D5A0-45D5-B331-7563C006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9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59766705-86F0-43A9-AD9F-B7D57D6D9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rmAutofit/>
          </a:bodyPr>
          <a:lstStyle/>
          <a:p>
            <a:r>
              <a:rPr lang="hu-HU" sz="4000" dirty="0" smtClean="0"/>
              <a:t>Értesítés benyújtott kérelem áthelyezéséről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084270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6A6550CE99B74AA974591122E7EDB4" ma:contentTypeVersion="4" ma:contentTypeDescription="Create a new document." ma:contentTypeScope="" ma:versionID="0ab77b3fb4711f6af2de7141509f8feb">
  <xsd:schema xmlns:xsd="http://www.w3.org/2001/XMLSchema" xmlns:xs="http://www.w3.org/2001/XMLSchema" xmlns:p="http://schemas.microsoft.com/office/2006/metadata/properties" xmlns:ns2="1666a1b4-684b-49bc-8100-d8810b35a4a7" targetNamespace="http://schemas.microsoft.com/office/2006/metadata/properties" ma:root="true" ma:fieldsID="ed4e3122fc6bc543e2a273e267798c98" ns2:_="">
    <xsd:import namespace="1666a1b4-684b-49bc-8100-d8810b35a4a7"/>
    <xsd:element name="properties">
      <xsd:complexType>
        <xsd:sequence>
          <xsd:element name="documentManagement">
            <xsd:complexType>
              <xsd:all>
                <xsd:element ref="ns2:Deliverable_x0020_Id" minOccurs="0"/>
                <xsd:element ref="ns2:Deliverable_x0020_Status" minOccurs="0"/>
                <xsd:element ref="ns2:Deliverable_x0020_Version" minOccurs="0"/>
                <xsd:element ref="ns2:Rf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6a1b4-684b-49bc-8100-d8810b35a4a7" elementFormDefault="qualified">
    <xsd:import namespace="http://schemas.microsoft.com/office/2006/documentManagement/types"/>
    <xsd:import namespace="http://schemas.microsoft.com/office/infopath/2007/PartnerControls"/>
    <xsd:element name="Deliverable_x0020_Id" ma:index="8" nillable="true" ma:displayName="Deliverable Id" ma:internalName="Deliverable_x0020_Id">
      <xsd:simpleType>
        <xsd:restriction base="dms:Text">
          <xsd:maxLength value="255"/>
        </xsd:restriction>
      </xsd:simpleType>
    </xsd:element>
    <xsd:element name="Deliverable_x0020_Status" ma:index="9" nillable="true" ma:displayName="Deliverable Status" ma:description="Status of the deliverable version.&#10;&#10;Possible values are:&#10;Working&#10;Internal QR&#10;Draft&#10;SfI&#10;SfR&#10;SfA" ma:format="Dropdown" ma:internalName="Deliverable_x0020_Status">
      <xsd:simpleType>
        <xsd:restriction base="dms:Choice">
          <xsd:enumeration value="Working"/>
          <xsd:enumeration value="Internal QR"/>
          <xsd:enumeration value="Draft"/>
          <xsd:enumeration value="SfI"/>
          <xsd:enumeration value="SfR"/>
          <xsd:enumeration value="SfA"/>
        </xsd:restriction>
      </xsd:simpleType>
    </xsd:element>
    <xsd:element name="Deliverable_x0020_Version" ma:index="10" nillable="true" ma:displayName="Deliverable Version" ma:description="Version of the deliverable (TAXUD version)" ma:internalName="Deliverable_x0020_Version">
      <xsd:simpleType>
        <xsd:restriction base="dms:Text">
          <xsd:maxLength value="20"/>
        </xsd:restriction>
      </xsd:simpleType>
    </xsd:element>
    <xsd:element name="RfA" ma:index="11" nillable="true" ma:displayName="RfA" ma:internalName="RfA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liverable_x0020_Version xmlns="1666a1b4-684b-49bc-8100-d8810b35a4a7">1.00</Deliverable_x0020_Version>
    <Deliverable_x0020_Status xmlns="1666a1b4-684b-49bc-8100-d8810b35a4a7">SfA</Deliverable_x0020_Status>
    <RfA xmlns="1666a1b4-684b-49bc-8100-d8810b35a4a7">SC25-QTM438</RfA>
    <Deliverable_x0020_Id xmlns="1666a1b4-684b-49bc-8100-d8810b35a4a7">DLV-438-7.3-12-3</Deliverable_x0020_Id>
  </documentManagement>
</p:properties>
</file>

<file path=customXml/itemProps1.xml><?xml version="1.0" encoding="utf-8"?>
<ds:datastoreItem xmlns:ds="http://schemas.openxmlformats.org/officeDocument/2006/customXml" ds:itemID="{B6C3B6EA-374D-4A8E-9C69-2B84CF1600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6a1b4-684b-49bc-8100-d8810b35a4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F87431-2774-4E17-BE38-8A579357848D}">
  <ds:schemaRefs>
    <ds:schemaRef ds:uri="http://purl.org/dc/dcmitype/"/>
    <ds:schemaRef ds:uri="1666a1b4-684b-49bc-8100-d8810b35a4a7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3197</TotalTime>
  <Words>1078</Words>
  <Application>Microsoft Office PowerPoint</Application>
  <PresentationFormat>Szélesvásznú</PresentationFormat>
  <Paragraphs>160</Paragraphs>
  <Slides>39</Slides>
  <Notes>11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Wingdings</vt:lpstr>
      <vt:lpstr>Office Theme</vt:lpstr>
      <vt:lpstr>   Az eAEO 3. verzió - újítások -</vt:lpstr>
      <vt:lpstr>Áttekintés</vt:lpstr>
      <vt:lpstr>Áttekintés</vt:lpstr>
      <vt:lpstr>Az eAEO-STP-ben eszközölt működési  újítások</vt:lpstr>
      <vt:lpstr>Beérkező hibaüzenetek fordítása</vt:lpstr>
      <vt:lpstr>Beérkező hibaüzenetek fordítása</vt:lpstr>
      <vt:lpstr>Benyújtott kérelem módosítása</vt:lpstr>
      <vt:lpstr>Benyújtott kérelem módosítása</vt:lpstr>
      <vt:lpstr>Értesítés benyújtott kérelem áthelyezéséről</vt:lpstr>
      <vt:lpstr>Értesítés benyújtott kérelem áthelyezéséről </vt:lpstr>
      <vt:lpstr>Benyújtott kérelem klónozása</vt:lpstr>
      <vt:lpstr>Benyújtott kérelem klónozása</vt:lpstr>
      <vt:lpstr>AEO-engedély nyomtatása</vt:lpstr>
      <vt:lpstr>AEO-engedély nyomtatása</vt:lpstr>
      <vt:lpstr>AEO-engedély nyomtatása</vt:lpstr>
      <vt:lpstr>AEO-engedély kiterjesztése AEOF-re</vt:lpstr>
      <vt:lpstr>AEO-engedély kiterjesztése AEOF-re</vt:lpstr>
      <vt:lpstr>A gazdálkodó részleges felfüggesztést kérhet az intézkedések megtételekor </vt:lpstr>
      <vt:lpstr>A gazdálkodó részleges felfüggesztést kérhet az intézkedések megtételekor </vt:lpstr>
      <vt:lpstr>Gazdálkodó e-mail-feliratkozásának megújítása</vt:lpstr>
      <vt:lpstr>Gazdálkodó e-mail-feliratkozása EU Ügyfél Portálon</vt:lpstr>
      <vt:lpstr>Mellékletcsatolási lehetőség bővítése</vt:lpstr>
      <vt:lpstr>Mellékletcsatolási(1) lehetőség bővítése </vt:lpstr>
      <vt:lpstr>Az EOS-ban eszközölt, de az eAEO-STP-re is ható újítások</vt:lpstr>
      <vt:lpstr>Mellékletcsatolási lehetőségek bővítése </vt:lpstr>
      <vt:lpstr>Mellékletcsatolási lehetőségek bővítése</vt:lpstr>
      <vt:lpstr>Benyújtott kérelem be nem fogadási okainak közlése</vt:lpstr>
      <vt:lpstr>Benyújtott kérelem be nem fogadási okainak közlése</vt:lpstr>
      <vt:lpstr>Benyújtott kérelem be nem fogadásának okai</vt:lpstr>
      <vt:lpstr>AEO-kérelemhez tartozó EORI-szám frissítésének tiltása</vt:lpstr>
      <vt:lpstr>AEO-kérelemhez tartozó EORI-szám frissítésének tiltása</vt:lpstr>
      <vt:lpstr>Nemzetközi információ (16. rovat) frissítése</vt:lpstr>
      <vt:lpstr>Nemzetközi információ (16. rovat) frissítése</vt:lpstr>
      <vt:lpstr>Állandó üzleti telephely (PBE) cím, adószám (VAT) mezőjének frissítése a 18. rovatban</vt:lpstr>
      <vt:lpstr>Állandó üzleti telephely (PBE) cím, adószám (VAT) mezőjének frissítése a 18. rovatban</vt:lpstr>
      <vt:lpstr>Illetékes vámhatóság rögzítése </vt:lpstr>
      <vt:lpstr>Illetékes vámhatóság rögzítése</vt:lpstr>
      <vt:lpstr>Ugyanarra az AEO-kérelemre egynél több AEO-engedély kiállításának megakadályozása</vt:lpstr>
      <vt:lpstr>Ugyanarra az AEO-kérelemre egynél több AEO-engedély kiállításának megakadályozása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eAEO V3</dc:title>
  <dc:creator>Takácsné Illés Mária</dc:creator>
  <cp:lastModifiedBy>Takácsné Illés Mária</cp:lastModifiedBy>
  <cp:revision>64</cp:revision>
  <dcterms:created xsi:type="dcterms:W3CDTF">2020-08-05T13:53:33Z</dcterms:created>
  <dcterms:modified xsi:type="dcterms:W3CDTF">2021-06-03T11:29:52Z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0x010100A26A6550CE99B74AA974591122E7EDB4</vt:lpwstr>
  </property>
</Properties>
</file>