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3B"/>
    <a:srgbClr val="99D6D3"/>
    <a:srgbClr val="DADAE4"/>
    <a:srgbClr val="009992"/>
    <a:srgbClr val="EE9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>
        <p:scale>
          <a:sx n="100" d="100"/>
          <a:sy n="100" d="100"/>
        </p:scale>
        <p:origin x="175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26DC0D9-DE54-5D2A-7369-FFEF5881D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7E5C2C6-5E6B-A7A4-14BD-57C0C7622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415B12E-62AD-94A5-71A9-EA832F7F9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BA2291D-7312-23B5-EDC3-C6700B0A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ECD5021-306A-B74D-1047-0CC5388FC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066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595135C-5F2E-CCF1-78C6-CFF9C414A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57E75D6-834D-5350-9606-9D2C1EBAB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21681A-B80D-B9BC-B128-07B05C110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08CE54D-9858-5406-7704-495FB2E8F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0A24D2-2C5A-CE38-8147-77F8CB90B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6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E4F1D0B0-C3A5-B42A-2864-15F44E77F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2A212D9-43AF-692C-9764-5B1D27F16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35C5C76-4F34-6296-2D73-1A501884B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EDB23E5-021C-DD7D-B1D0-A6385A1C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96C137D-CD76-84BD-6E59-F8340842E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708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80F0BD8-88F7-7439-0435-9BF291B79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6785B41-F1E1-B811-8648-A28647A95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AA879B3-47F2-047C-98A1-BF193D23C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1A3C394-A7AF-CDBD-9C56-D05AF6859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E1431E1-3D34-A35A-4573-E1E144C35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256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6B6100-BD89-1180-3B80-E9AFC194F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16B7526-ACFA-6D5C-D3BD-AD3B2DB88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65C0C57-F5E2-2366-BE0B-2F57E1F1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16B2ECC-AEB6-0BC3-92D6-D5CC22E19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BC76B6F-FF3E-5AF5-C0E2-355E4A53C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915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A3B27D5-A061-4B48-5233-24437573C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33C1994-B110-CB40-68C9-5981C5361B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F87E2E3-13ED-248D-613B-4AE695F48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BFCC799-D725-A1E1-462F-817ED6BF5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BAE7668-FA1B-F2E0-8B4A-BEE48C2D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A0CE7EF-FDD4-4351-8CD3-59F6B00AC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147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75402D-F0B5-AE87-4B3D-4AC3C9052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3085925-A5AE-FA6B-A992-4B0FA675B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2A45431-EE28-B124-E7B8-900707B7E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7683267-072E-AFBD-415C-76DB80B68F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A2F36893-E78F-6AED-0B76-2C6F86129E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C814FDD1-3989-0182-41E7-EAA956AA5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BF0B8E6-233E-3A95-E172-22937DB61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04797D4F-E51F-F91C-5BDC-314925CD4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509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333F86-5EC1-D0DA-2E2C-697067B97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B3989E0-B863-8ECE-7377-4119A0E8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9EEA7F52-296B-FC92-72AB-8436A17B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7A38D4E-E7AF-4D14-F7F5-1612DD94C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774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15141B28-5D9C-CECD-7270-7E6680090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8731011-FE48-1946-7BB6-933C57AE8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41CC04B-3BF9-1AB9-5B63-F32998E9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544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0984782-7574-D480-6C68-3C16E4667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75EA4BC-AA6E-3458-3A98-D3BF18829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FB17EE01-D267-9D45-724F-E08DC144D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E31FDC8-AD66-EEC9-BA16-5156DBC7F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1E87402-7D28-CF22-E88D-D59808AF7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67BA262-0124-CA61-FF41-A6E82D84A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315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576AAD-64E2-1227-BB83-050D29D0E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5883A782-F9EA-67A8-76F6-B9384BC37D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6F15DD5-5468-607E-6F30-F035BD6A5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C509A6D9-7BCC-E17E-EAD1-1A41EA147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85D9AE3-2452-6F00-DF83-7BB7DE8E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F9A096F-02D2-6CBA-4D00-C0C6F6031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785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CD42E283-6B11-C0B3-EA8E-AF12BCABC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C757030-05F2-64DC-4F79-8C877C914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A4670F-DB95-9775-3506-E122E2B5D5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D47A-8CA7-4566-9561-7A9934F1481E}" type="datetimeFigureOut">
              <a:rPr lang="hu-HU" smtClean="0"/>
              <a:t>2023.11.20.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C11B4BB-F5EF-8887-D217-F29CD5ABF1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42C65E1-0113-DC17-7E9A-58CD11B4E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DBC07-DFAD-4A28-B5D0-7B3321D7AE2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863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A képen szöveg, képernyőkép, Betűtípus, diagram látható&#10;&#10;Automatikusan generált leírás" hidden="1">
            <a:extLst>
              <a:ext uri="{FF2B5EF4-FFF2-40B4-BE49-F238E27FC236}">
                <a16:creationId xmlns:a16="http://schemas.microsoft.com/office/drawing/2014/main" id="{29ABAD87-2DA4-5C90-6CD8-8885D3B969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" y="0"/>
            <a:ext cx="12186358" cy="685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6" name="Kép 195" descr="A képen szöveg, képernyőkép, diagram, Téglalap látható&#10;&#10;Automatikusan generált leírás">
            <a:extLst>
              <a:ext uri="{FF2B5EF4-FFF2-40B4-BE49-F238E27FC236}">
                <a16:creationId xmlns:a16="http://schemas.microsoft.com/office/drawing/2014/main" id="{3356500B-EC72-A676-B3BE-7AC8BDEE8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" y="0"/>
            <a:ext cx="12186358" cy="6858000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CDDF6226-D295-9BD7-ADE1-150EED060219}"/>
              </a:ext>
            </a:extLst>
          </p:cNvPr>
          <p:cNvSpPr txBox="1"/>
          <p:nvPr/>
        </p:nvSpPr>
        <p:spPr>
          <a:xfrm>
            <a:off x="849746" y="599719"/>
            <a:ext cx="4950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b="1" dirty="0">
                <a:solidFill>
                  <a:schemeClr val="bg1"/>
                </a:solidFill>
              </a:rPr>
              <a:t>AZ eÁFA MŰKÖDÉSE</a:t>
            </a:r>
          </a:p>
        </p:txBody>
      </p:sp>
      <p:sp>
        <p:nvSpPr>
          <p:cNvPr id="186" name="Szövegdoboz 185">
            <a:extLst>
              <a:ext uri="{FF2B5EF4-FFF2-40B4-BE49-F238E27FC236}">
                <a16:creationId xmlns:a16="http://schemas.microsoft.com/office/drawing/2014/main" id="{9F00B8C0-EFE2-EA41-E986-27538AC7B387}"/>
              </a:ext>
            </a:extLst>
          </p:cNvPr>
          <p:cNvSpPr txBox="1"/>
          <p:nvPr/>
        </p:nvSpPr>
        <p:spPr>
          <a:xfrm>
            <a:off x="7784360" y="645886"/>
            <a:ext cx="1805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solidFill>
                  <a:srgbClr val="3C3C3B"/>
                </a:solidFill>
                <a:ea typeface="Roboto" panose="02000000000000000000" pitchFamily="2" charset="0"/>
              </a:rPr>
              <a:t>eÁFA</a:t>
            </a:r>
          </a:p>
        </p:txBody>
      </p:sp>
      <p:sp>
        <p:nvSpPr>
          <p:cNvPr id="197" name="Szövegdoboz 196">
            <a:extLst>
              <a:ext uri="{FF2B5EF4-FFF2-40B4-BE49-F238E27FC236}">
                <a16:creationId xmlns:a16="http://schemas.microsoft.com/office/drawing/2014/main" id="{B5E857B2-375F-29A5-5F32-09B005799548}"/>
              </a:ext>
            </a:extLst>
          </p:cNvPr>
          <p:cNvSpPr txBox="1"/>
          <p:nvPr/>
        </p:nvSpPr>
        <p:spPr>
          <a:xfrm>
            <a:off x="995477" y="2588781"/>
            <a:ext cx="68407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OSZ</a:t>
            </a:r>
          </a:p>
        </p:txBody>
      </p:sp>
      <p:sp>
        <p:nvSpPr>
          <p:cNvPr id="198" name="Szövegdoboz 197">
            <a:extLst>
              <a:ext uri="{FF2B5EF4-FFF2-40B4-BE49-F238E27FC236}">
                <a16:creationId xmlns:a16="http://schemas.microsoft.com/office/drawing/2014/main" id="{846D7631-5894-FD6E-A368-5085EB1A5540}"/>
              </a:ext>
            </a:extLst>
          </p:cNvPr>
          <p:cNvSpPr txBox="1"/>
          <p:nvPr/>
        </p:nvSpPr>
        <p:spPr>
          <a:xfrm>
            <a:off x="1968999" y="2588781"/>
            <a:ext cx="68407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OPG</a:t>
            </a:r>
          </a:p>
        </p:txBody>
      </p:sp>
      <p:sp>
        <p:nvSpPr>
          <p:cNvPr id="199" name="Szövegdoboz 198">
            <a:extLst>
              <a:ext uri="{FF2B5EF4-FFF2-40B4-BE49-F238E27FC236}">
                <a16:creationId xmlns:a16="http://schemas.microsoft.com/office/drawing/2014/main" id="{96AECEE4-D8E2-27C8-0147-BA3A6504F986}"/>
              </a:ext>
            </a:extLst>
          </p:cNvPr>
          <p:cNvSpPr txBox="1"/>
          <p:nvPr/>
        </p:nvSpPr>
        <p:spPr>
          <a:xfrm>
            <a:off x="2942521" y="2588781"/>
            <a:ext cx="68407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CDPS</a:t>
            </a:r>
          </a:p>
        </p:txBody>
      </p:sp>
      <p:sp>
        <p:nvSpPr>
          <p:cNvPr id="200" name="Szövegdoboz 199">
            <a:extLst>
              <a:ext uri="{FF2B5EF4-FFF2-40B4-BE49-F238E27FC236}">
                <a16:creationId xmlns:a16="http://schemas.microsoft.com/office/drawing/2014/main" id="{F5C92731-83CE-503C-0C14-D12F9A00DC7B}"/>
              </a:ext>
            </a:extLst>
          </p:cNvPr>
          <p:cNvSpPr txBox="1"/>
          <p:nvPr/>
        </p:nvSpPr>
        <p:spPr>
          <a:xfrm>
            <a:off x="4872830" y="2474660"/>
            <a:ext cx="7175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Törzs-adatok</a:t>
            </a:r>
          </a:p>
        </p:txBody>
      </p:sp>
      <p:sp>
        <p:nvSpPr>
          <p:cNvPr id="201" name="Szövegdoboz 200">
            <a:extLst>
              <a:ext uri="{FF2B5EF4-FFF2-40B4-BE49-F238E27FC236}">
                <a16:creationId xmlns:a16="http://schemas.microsoft.com/office/drawing/2014/main" id="{AA3BBA98-762E-3422-7E07-3E6B1075A08C}"/>
              </a:ext>
            </a:extLst>
          </p:cNvPr>
          <p:cNvSpPr txBox="1"/>
          <p:nvPr/>
        </p:nvSpPr>
        <p:spPr>
          <a:xfrm>
            <a:off x="3843541" y="2474660"/>
            <a:ext cx="8290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Manuális rögzítés</a:t>
            </a:r>
          </a:p>
        </p:txBody>
      </p:sp>
      <p:sp>
        <p:nvSpPr>
          <p:cNvPr id="202" name="Szövegdoboz 201">
            <a:extLst>
              <a:ext uri="{FF2B5EF4-FFF2-40B4-BE49-F238E27FC236}">
                <a16:creationId xmlns:a16="http://schemas.microsoft.com/office/drawing/2014/main" id="{3A768869-0C4F-CED1-D5B4-31D510297FF7}"/>
              </a:ext>
            </a:extLst>
          </p:cNvPr>
          <p:cNvSpPr txBox="1"/>
          <p:nvPr/>
        </p:nvSpPr>
        <p:spPr>
          <a:xfrm>
            <a:off x="2514943" y="1462263"/>
            <a:ext cx="1568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solidFill>
                  <a:srgbClr val="3C3C3B"/>
                </a:solidFill>
                <a:ea typeface="Roboto" panose="02000000000000000000" pitchFamily="2" charset="0"/>
              </a:rPr>
              <a:t>Adatforrások</a:t>
            </a:r>
          </a:p>
        </p:txBody>
      </p:sp>
      <p:sp>
        <p:nvSpPr>
          <p:cNvPr id="203" name="Szövegdoboz 202">
            <a:extLst>
              <a:ext uri="{FF2B5EF4-FFF2-40B4-BE49-F238E27FC236}">
                <a16:creationId xmlns:a16="http://schemas.microsoft.com/office/drawing/2014/main" id="{10FD5DD2-AE89-0F17-BF01-47B1EDA2787D}"/>
              </a:ext>
            </a:extLst>
          </p:cNvPr>
          <p:cNvSpPr txBox="1"/>
          <p:nvPr/>
        </p:nvSpPr>
        <p:spPr>
          <a:xfrm>
            <a:off x="6429771" y="1273085"/>
            <a:ext cx="130413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Adatfeldolgozás</a:t>
            </a:r>
          </a:p>
        </p:txBody>
      </p:sp>
      <p:sp>
        <p:nvSpPr>
          <p:cNvPr id="204" name="Szövegdoboz 203">
            <a:extLst>
              <a:ext uri="{FF2B5EF4-FFF2-40B4-BE49-F238E27FC236}">
                <a16:creationId xmlns:a16="http://schemas.microsoft.com/office/drawing/2014/main" id="{7A352150-FFCC-54C1-7278-6E84A698E633}"/>
              </a:ext>
            </a:extLst>
          </p:cNvPr>
          <p:cNvSpPr txBox="1"/>
          <p:nvPr/>
        </p:nvSpPr>
        <p:spPr>
          <a:xfrm>
            <a:off x="8056263" y="1172660"/>
            <a:ext cx="1266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Ügyféli döntések</a:t>
            </a:r>
          </a:p>
        </p:txBody>
      </p:sp>
      <p:sp>
        <p:nvSpPr>
          <p:cNvPr id="205" name="Szövegdoboz 204">
            <a:extLst>
              <a:ext uri="{FF2B5EF4-FFF2-40B4-BE49-F238E27FC236}">
                <a16:creationId xmlns:a16="http://schemas.microsoft.com/office/drawing/2014/main" id="{6B6162DD-C82C-4F4D-509B-6D115E45B2E8}"/>
              </a:ext>
            </a:extLst>
          </p:cNvPr>
          <p:cNvSpPr txBox="1"/>
          <p:nvPr/>
        </p:nvSpPr>
        <p:spPr>
          <a:xfrm>
            <a:off x="6448425" y="1808003"/>
            <a:ext cx="1266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Elemi eredmények</a:t>
            </a:r>
          </a:p>
        </p:txBody>
      </p:sp>
      <p:sp>
        <p:nvSpPr>
          <p:cNvPr id="206" name="Szövegdoboz 205">
            <a:extLst>
              <a:ext uri="{FF2B5EF4-FFF2-40B4-BE49-F238E27FC236}">
                <a16:creationId xmlns:a16="http://schemas.microsoft.com/office/drawing/2014/main" id="{C03CCEAB-1A8C-1728-3130-33EC2497E8D1}"/>
              </a:ext>
            </a:extLst>
          </p:cNvPr>
          <p:cNvSpPr txBox="1"/>
          <p:nvPr/>
        </p:nvSpPr>
        <p:spPr>
          <a:xfrm>
            <a:off x="8056263" y="1920810"/>
            <a:ext cx="12668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Kiértékelés</a:t>
            </a:r>
          </a:p>
        </p:txBody>
      </p:sp>
      <p:sp>
        <p:nvSpPr>
          <p:cNvPr id="207" name="Szövegdoboz 206">
            <a:extLst>
              <a:ext uri="{FF2B5EF4-FFF2-40B4-BE49-F238E27FC236}">
                <a16:creationId xmlns:a16="http://schemas.microsoft.com/office/drawing/2014/main" id="{9B9EE1BC-EA15-13CD-AF4D-9EC161A46BB1}"/>
              </a:ext>
            </a:extLst>
          </p:cNvPr>
          <p:cNvSpPr txBox="1"/>
          <p:nvPr/>
        </p:nvSpPr>
        <p:spPr>
          <a:xfrm>
            <a:off x="6448425" y="2568536"/>
            <a:ext cx="12668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Áfaanalitika</a:t>
            </a:r>
          </a:p>
        </p:txBody>
      </p:sp>
      <p:sp>
        <p:nvSpPr>
          <p:cNvPr id="208" name="Szövegdoboz 207">
            <a:extLst>
              <a:ext uri="{FF2B5EF4-FFF2-40B4-BE49-F238E27FC236}">
                <a16:creationId xmlns:a16="http://schemas.microsoft.com/office/drawing/2014/main" id="{07D7604B-FBAD-3549-A067-DE0F4973F566}"/>
              </a:ext>
            </a:extLst>
          </p:cNvPr>
          <p:cNvSpPr txBox="1"/>
          <p:nvPr/>
        </p:nvSpPr>
        <p:spPr>
          <a:xfrm>
            <a:off x="8056263" y="2450075"/>
            <a:ext cx="1266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Bevallási tervezet</a:t>
            </a:r>
          </a:p>
        </p:txBody>
      </p:sp>
      <p:sp>
        <p:nvSpPr>
          <p:cNvPr id="209" name="Szövegdoboz 208">
            <a:extLst>
              <a:ext uri="{FF2B5EF4-FFF2-40B4-BE49-F238E27FC236}">
                <a16:creationId xmlns:a16="http://schemas.microsoft.com/office/drawing/2014/main" id="{E01E3B8A-51C5-9F49-1177-D782A85C246E}"/>
              </a:ext>
            </a:extLst>
          </p:cNvPr>
          <p:cNvSpPr txBox="1"/>
          <p:nvPr/>
        </p:nvSpPr>
        <p:spPr>
          <a:xfrm>
            <a:off x="9662813" y="2450075"/>
            <a:ext cx="1266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Hibaüzenet, figyelmeztetés</a:t>
            </a:r>
          </a:p>
        </p:txBody>
      </p:sp>
      <p:sp>
        <p:nvSpPr>
          <p:cNvPr id="210" name="Szövegdoboz 209">
            <a:extLst>
              <a:ext uri="{FF2B5EF4-FFF2-40B4-BE49-F238E27FC236}">
                <a16:creationId xmlns:a16="http://schemas.microsoft.com/office/drawing/2014/main" id="{E8D100F8-52AC-432F-3BFB-195BDC8DB8CA}"/>
              </a:ext>
            </a:extLst>
          </p:cNvPr>
          <p:cNvSpPr txBox="1"/>
          <p:nvPr/>
        </p:nvSpPr>
        <p:spPr>
          <a:xfrm>
            <a:off x="5829476" y="4489500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Áfaanalitika – letöltés, feltöltés</a:t>
            </a:r>
          </a:p>
        </p:txBody>
      </p:sp>
      <p:sp>
        <p:nvSpPr>
          <p:cNvPr id="211" name="Szövegdoboz 210">
            <a:extLst>
              <a:ext uri="{FF2B5EF4-FFF2-40B4-BE49-F238E27FC236}">
                <a16:creationId xmlns:a16="http://schemas.microsoft.com/office/drawing/2014/main" id="{997BD7E7-FA2A-EDF3-6AD2-F777CC7018D5}"/>
              </a:ext>
            </a:extLst>
          </p:cNvPr>
          <p:cNvSpPr txBox="1"/>
          <p:nvPr/>
        </p:nvSpPr>
        <p:spPr>
          <a:xfrm>
            <a:off x="5829476" y="6217034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Elfogadó nyugta – letöltés</a:t>
            </a:r>
          </a:p>
        </p:txBody>
      </p:sp>
      <p:sp>
        <p:nvSpPr>
          <p:cNvPr id="212" name="Szövegdoboz 211">
            <a:extLst>
              <a:ext uri="{FF2B5EF4-FFF2-40B4-BE49-F238E27FC236}">
                <a16:creationId xmlns:a16="http://schemas.microsoft.com/office/drawing/2014/main" id="{0AD7E6A3-C091-64B5-0953-112A300D90EE}"/>
              </a:ext>
            </a:extLst>
          </p:cNvPr>
          <p:cNvSpPr txBox="1"/>
          <p:nvPr/>
        </p:nvSpPr>
        <p:spPr>
          <a:xfrm>
            <a:off x="5800723" y="5779997"/>
            <a:ext cx="24862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spc="-10" dirty="0">
                <a:solidFill>
                  <a:schemeClr val="bg1"/>
                </a:solidFill>
                <a:ea typeface="Roboto" panose="02000000000000000000" pitchFamily="2" charset="0"/>
              </a:rPr>
              <a:t>Feldolgozási státusz – lekérdezés</a:t>
            </a:r>
          </a:p>
        </p:txBody>
      </p:sp>
      <p:sp>
        <p:nvSpPr>
          <p:cNvPr id="213" name="Szövegdoboz 212">
            <a:extLst>
              <a:ext uri="{FF2B5EF4-FFF2-40B4-BE49-F238E27FC236}">
                <a16:creationId xmlns:a16="http://schemas.microsoft.com/office/drawing/2014/main" id="{EE7F00AA-145C-FBB1-E4D6-C9B02ADFCD45}"/>
              </a:ext>
            </a:extLst>
          </p:cNvPr>
          <p:cNvSpPr txBox="1"/>
          <p:nvPr/>
        </p:nvSpPr>
        <p:spPr>
          <a:xfrm>
            <a:off x="5829476" y="5351228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Bevallási riport – letöltés</a:t>
            </a:r>
          </a:p>
        </p:txBody>
      </p:sp>
      <p:sp>
        <p:nvSpPr>
          <p:cNvPr id="214" name="Szövegdoboz 213">
            <a:extLst>
              <a:ext uri="{FF2B5EF4-FFF2-40B4-BE49-F238E27FC236}">
                <a16:creationId xmlns:a16="http://schemas.microsoft.com/office/drawing/2014/main" id="{AA0C4BE3-21CE-12FB-9E6B-5DCB9A4F51D4}"/>
              </a:ext>
            </a:extLst>
          </p:cNvPr>
          <p:cNvSpPr txBox="1"/>
          <p:nvPr/>
        </p:nvSpPr>
        <p:spPr>
          <a:xfrm>
            <a:off x="5829476" y="4920065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Standard adókódok – letöltés</a:t>
            </a:r>
          </a:p>
        </p:txBody>
      </p:sp>
      <p:sp>
        <p:nvSpPr>
          <p:cNvPr id="215" name="Szövegdoboz 214">
            <a:extLst>
              <a:ext uri="{FF2B5EF4-FFF2-40B4-BE49-F238E27FC236}">
                <a16:creationId xmlns:a16="http://schemas.microsoft.com/office/drawing/2014/main" id="{48A99B21-7E11-22F1-96AB-5CB20420848E}"/>
              </a:ext>
            </a:extLst>
          </p:cNvPr>
          <p:cNvSpPr txBox="1"/>
          <p:nvPr/>
        </p:nvSpPr>
        <p:spPr>
          <a:xfrm>
            <a:off x="5829477" y="4004233"/>
            <a:ext cx="2457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 err="1">
                <a:solidFill>
                  <a:srgbClr val="3C3C3B"/>
                </a:solidFill>
                <a:ea typeface="Roboto" panose="02000000000000000000" pitchFamily="2" charset="0"/>
              </a:rPr>
              <a:t>eÁFA</a:t>
            </a:r>
            <a:r>
              <a:rPr lang="hu-HU" sz="1600" b="1" dirty="0">
                <a:solidFill>
                  <a:srgbClr val="3C3C3B"/>
                </a:solidFill>
                <a:ea typeface="Roboto" panose="02000000000000000000" pitchFamily="2" charset="0"/>
              </a:rPr>
              <a:t> API</a:t>
            </a:r>
          </a:p>
        </p:txBody>
      </p:sp>
      <p:sp>
        <p:nvSpPr>
          <p:cNvPr id="216" name="Szövegdoboz 215">
            <a:extLst>
              <a:ext uri="{FF2B5EF4-FFF2-40B4-BE49-F238E27FC236}">
                <a16:creationId xmlns:a16="http://schemas.microsoft.com/office/drawing/2014/main" id="{0BF3BBD2-9B41-1495-09D0-5A2A5B95D169}"/>
              </a:ext>
            </a:extLst>
          </p:cNvPr>
          <p:cNvSpPr txBox="1"/>
          <p:nvPr/>
        </p:nvSpPr>
        <p:spPr>
          <a:xfrm>
            <a:off x="9298073" y="4001851"/>
            <a:ext cx="1568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 err="1">
                <a:solidFill>
                  <a:srgbClr val="3C3C3B"/>
                </a:solidFill>
                <a:ea typeface="Roboto" panose="02000000000000000000" pitchFamily="2" charset="0"/>
              </a:rPr>
              <a:t>eÁFA</a:t>
            </a:r>
            <a:r>
              <a:rPr lang="hu-HU" sz="1600" b="1" dirty="0">
                <a:solidFill>
                  <a:srgbClr val="3C3C3B"/>
                </a:solidFill>
                <a:ea typeface="Roboto" panose="02000000000000000000" pitchFamily="2" charset="0"/>
              </a:rPr>
              <a:t> WEB</a:t>
            </a:r>
          </a:p>
        </p:txBody>
      </p:sp>
      <p:sp>
        <p:nvSpPr>
          <p:cNvPr id="217" name="Szövegdoboz 216">
            <a:extLst>
              <a:ext uri="{FF2B5EF4-FFF2-40B4-BE49-F238E27FC236}">
                <a16:creationId xmlns:a16="http://schemas.microsoft.com/office/drawing/2014/main" id="{31683747-9AAB-D6C5-6EAE-C645AFEFF6CE}"/>
              </a:ext>
            </a:extLst>
          </p:cNvPr>
          <p:cNvSpPr txBox="1"/>
          <p:nvPr/>
        </p:nvSpPr>
        <p:spPr>
          <a:xfrm>
            <a:off x="8853364" y="4490293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Rögzítés</a:t>
            </a:r>
          </a:p>
        </p:txBody>
      </p:sp>
      <p:sp>
        <p:nvSpPr>
          <p:cNvPr id="218" name="Szövegdoboz 217">
            <a:extLst>
              <a:ext uri="{FF2B5EF4-FFF2-40B4-BE49-F238E27FC236}">
                <a16:creationId xmlns:a16="http://schemas.microsoft.com/office/drawing/2014/main" id="{CB68182C-CE18-0944-E525-C901E5EE5592}"/>
              </a:ext>
            </a:extLst>
          </p:cNvPr>
          <p:cNvSpPr txBox="1"/>
          <p:nvPr/>
        </p:nvSpPr>
        <p:spPr>
          <a:xfrm>
            <a:off x="8853364" y="6217827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Bevallási tervezet – jóváhagyás</a:t>
            </a:r>
          </a:p>
        </p:txBody>
      </p:sp>
      <p:sp>
        <p:nvSpPr>
          <p:cNvPr id="219" name="Szövegdoboz 218">
            <a:extLst>
              <a:ext uri="{FF2B5EF4-FFF2-40B4-BE49-F238E27FC236}">
                <a16:creationId xmlns:a16="http://schemas.microsoft.com/office/drawing/2014/main" id="{46977117-7C3F-06AD-BFA5-D928F5533580}"/>
              </a:ext>
            </a:extLst>
          </p:cNvPr>
          <p:cNvSpPr txBox="1"/>
          <p:nvPr/>
        </p:nvSpPr>
        <p:spPr>
          <a:xfrm>
            <a:off x="8853364" y="5780790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Szabályok</a:t>
            </a:r>
          </a:p>
        </p:txBody>
      </p:sp>
      <p:sp>
        <p:nvSpPr>
          <p:cNvPr id="220" name="Szövegdoboz 219">
            <a:extLst>
              <a:ext uri="{FF2B5EF4-FFF2-40B4-BE49-F238E27FC236}">
                <a16:creationId xmlns:a16="http://schemas.microsoft.com/office/drawing/2014/main" id="{973F3FB1-E914-A784-95BC-6A65A0FA7EAA}"/>
              </a:ext>
            </a:extLst>
          </p:cNvPr>
          <p:cNvSpPr txBox="1"/>
          <p:nvPr/>
        </p:nvSpPr>
        <p:spPr>
          <a:xfrm>
            <a:off x="8853364" y="5352021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Riportok készítése</a:t>
            </a:r>
          </a:p>
        </p:txBody>
      </p:sp>
      <p:sp>
        <p:nvSpPr>
          <p:cNvPr id="221" name="Szövegdoboz 220">
            <a:extLst>
              <a:ext uri="{FF2B5EF4-FFF2-40B4-BE49-F238E27FC236}">
                <a16:creationId xmlns:a16="http://schemas.microsoft.com/office/drawing/2014/main" id="{D765233C-7262-B678-BA59-2A1859E30B7D}"/>
              </a:ext>
            </a:extLst>
          </p:cNvPr>
          <p:cNvSpPr txBox="1"/>
          <p:nvPr/>
        </p:nvSpPr>
        <p:spPr>
          <a:xfrm>
            <a:off x="8853364" y="4920858"/>
            <a:ext cx="2457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chemeClr val="bg1"/>
                </a:solidFill>
                <a:ea typeface="Roboto" panose="02000000000000000000" pitchFamily="2" charset="0"/>
              </a:rPr>
              <a:t>Üzleti döntések, adókódolás</a:t>
            </a:r>
          </a:p>
        </p:txBody>
      </p:sp>
      <p:sp>
        <p:nvSpPr>
          <p:cNvPr id="222" name="Szövegdoboz 221">
            <a:extLst>
              <a:ext uri="{FF2B5EF4-FFF2-40B4-BE49-F238E27FC236}">
                <a16:creationId xmlns:a16="http://schemas.microsoft.com/office/drawing/2014/main" id="{C82B8357-3F9C-E25E-CDB7-114E3E536774}"/>
              </a:ext>
            </a:extLst>
          </p:cNvPr>
          <p:cNvSpPr txBox="1"/>
          <p:nvPr/>
        </p:nvSpPr>
        <p:spPr>
          <a:xfrm>
            <a:off x="1901823" y="4197455"/>
            <a:ext cx="2457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solidFill>
                  <a:srgbClr val="3C3C3B"/>
                </a:solidFill>
                <a:ea typeface="Roboto" panose="02000000000000000000" pitchFamily="2" charset="0"/>
              </a:rPr>
              <a:t>Ügyfél</a:t>
            </a:r>
          </a:p>
        </p:txBody>
      </p:sp>
      <p:sp>
        <p:nvSpPr>
          <p:cNvPr id="223" name="Szövegdoboz 222">
            <a:extLst>
              <a:ext uri="{FF2B5EF4-FFF2-40B4-BE49-F238E27FC236}">
                <a16:creationId xmlns:a16="http://schemas.microsoft.com/office/drawing/2014/main" id="{82CF0D30-CFEB-DCDE-015D-00D8916B8982}"/>
              </a:ext>
            </a:extLst>
          </p:cNvPr>
          <p:cNvSpPr txBox="1"/>
          <p:nvPr/>
        </p:nvSpPr>
        <p:spPr>
          <a:xfrm>
            <a:off x="1564702" y="4896987"/>
            <a:ext cx="10885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ERP</a:t>
            </a:r>
          </a:p>
        </p:txBody>
      </p:sp>
      <p:sp>
        <p:nvSpPr>
          <p:cNvPr id="224" name="Szövegdoboz 223">
            <a:extLst>
              <a:ext uri="{FF2B5EF4-FFF2-40B4-BE49-F238E27FC236}">
                <a16:creationId xmlns:a16="http://schemas.microsoft.com/office/drawing/2014/main" id="{58F11E99-2C55-4901-34C1-A347BB5C04FC}"/>
              </a:ext>
            </a:extLst>
          </p:cNvPr>
          <p:cNvSpPr txBox="1"/>
          <p:nvPr/>
        </p:nvSpPr>
        <p:spPr>
          <a:xfrm>
            <a:off x="1564702" y="5315932"/>
            <a:ext cx="10885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Számlázó-program</a:t>
            </a:r>
          </a:p>
        </p:txBody>
      </p:sp>
      <p:sp>
        <p:nvSpPr>
          <p:cNvPr id="225" name="Szövegdoboz 224">
            <a:extLst>
              <a:ext uri="{FF2B5EF4-FFF2-40B4-BE49-F238E27FC236}">
                <a16:creationId xmlns:a16="http://schemas.microsoft.com/office/drawing/2014/main" id="{8F64A8A5-7D8F-0646-C00D-C4A5FE282EEF}"/>
              </a:ext>
            </a:extLst>
          </p:cNvPr>
          <p:cNvSpPr txBox="1"/>
          <p:nvPr/>
        </p:nvSpPr>
        <p:spPr>
          <a:xfrm>
            <a:off x="1564702" y="5850758"/>
            <a:ext cx="10885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Könyvelő-program</a:t>
            </a:r>
          </a:p>
        </p:txBody>
      </p:sp>
      <p:sp>
        <p:nvSpPr>
          <p:cNvPr id="226" name="Szövegdoboz 225">
            <a:extLst>
              <a:ext uri="{FF2B5EF4-FFF2-40B4-BE49-F238E27FC236}">
                <a16:creationId xmlns:a16="http://schemas.microsoft.com/office/drawing/2014/main" id="{EEDD32BF-69FC-2F38-6BA9-E870B0D233F3}"/>
              </a:ext>
            </a:extLst>
          </p:cNvPr>
          <p:cNvSpPr txBox="1"/>
          <p:nvPr/>
        </p:nvSpPr>
        <p:spPr>
          <a:xfrm>
            <a:off x="3428083" y="5593953"/>
            <a:ext cx="108858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b="1" dirty="0">
                <a:solidFill>
                  <a:srgbClr val="3C3C3B"/>
                </a:solidFill>
                <a:ea typeface="Roboto" panose="02000000000000000000" pitchFamily="2" charset="0"/>
              </a:rPr>
              <a:t>API interfész</a:t>
            </a:r>
          </a:p>
        </p:txBody>
      </p:sp>
    </p:spTree>
    <p:extLst>
      <p:ext uri="{BB962C8B-B14F-4D97-AF65-F5344CB8AC3E}">
        <p14:creationId xmlns:p14="http://schemas.microsoft.com/office/powerpoint/2010/main" val="339651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66</Words>
  <Application>Microsoft Office PowerPoint</Application>
  <PresentationFormat>Szélesvásznú</PresentationFormat>
  <Paragraphs>32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>NAV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Vattay Örs</dc:creator>
  <cp:lastModifiedBy>Vattay Örs</cp:lastModifiedBy>
  <cp:revision>10</cp:revision>
  <dcterms:created xsi:type="dcterms:W3CDTF">2023-10-17T10:01:22Z</dcterms:created>
  <dcterms:modified xsi:type="dcterms:W3CDTF">2023-11-20T11:54:00Z</dcterms:modified>
</cp:coreProperties>
</file>