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1260" r:id="rId4"/>
    <p:sldId id="1261" r:id="rId5"/>
    <p:sldId id="1254" r:id="rId6"/>
    <p:sldId id="1255" r:id="rId7"/>
    <p:sldId id="1256" r:id="rId8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806932B-DB0A-75CF-C587-385ABDF87D47}" name="Czöndör Szabolcs Péter" initials="SC" userId="S::czondor.szabolcs@nav.gov.hu::06291c24-1958-46b5-b890-f130e4f37c10" providerId="AD"/>
  <p188:author id="{913536AC-32AF-D5CC-3929-D072CA0BDE0D}" name="Takács Bálint Ármin" initials="BT" userId="S::takacs.balint_armin@nav.gov.hu::d7493ec1-d436-40db-ac54-7af79181f73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9B2"/>
    <a:srgbClr val="339CFF"/>
    <a:srgbClr val="062A47"/>
    <a:srgbClr val="9AC7DE"/>
    <a:srgbClr val="D3F2ED"/>
    <a:srgbClr val="A7D9C0"/>
    <a:srgbClr val="3DA19D"/>
    <a:srgbClr val="DFF1EE"/>
    <a:srgbClr val="7CB9B2"/>
    <a:srgbClr val="B4DB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Világos stílus 3 – 3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5859"/>
  </p:normalViewPr>
  <p:slideViewPr>
    <p:cSldViewPr snapToGrid="0">
      <p:cViewPr varScale="1">
        <p:scale>
          <a:sx n="82" d="100"/>
          <a:sy n="82" d="100"/>
        </p:scale>
        <p:origin x="7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79828-2CD1-9E4B-A998-7D11764C46FD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42140-C790-F646-A3F8-7EB7E0C37B8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7368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1CC4638-7911-5688-4B15-0992260C5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A624F72A-6EFD-94A0-6089-4DE9F783F3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8E02476-C9AE-20A6-88D3-E71122024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AE562A1-08D8-BC67-F014-D80DA61BC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21530C9-E8AE-937C-76AA-75C2582D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3165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7FD819A-62AC-CECA-9487-6154DCE5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12FB213-F2E2-2BB6-89C7-4382FA354A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826B595-CCC5-4A8F-8243-DA0FB86FC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5607BCA-A767-17EB-FBFC-8A246ACE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3C44CC3-F8B5-A0FF-A25E-E18D148DC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05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EE3AAFE2-DC0C-467D-CD08-333ACE6287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821ADDF-FDF2-1533-35D0-EBE0DCC998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F6EEC70-5BDB-C8FF-3AE2-904B2A529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318D831-C3C7-9CA1-29BC-67A43D8DD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6F446EE-A184-4E6A-49FD-EC5C06D8E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453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3825C09-F3A6-AB17-F138-E3A2C2F77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B7ED89C-342F-CA6C-005A-5C2A9E100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21DD03F-F511-0C1D-8A7D-E36464A3C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8077C85-4548-4580-53F3-EBF7B99D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6382E54-1ADC-C48F-D181-5CEDFA7D4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095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1AF6E5D-6853-7597-787A-6B8F35E1A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A1C81F0-9CC3-89EE-494A-66CD2A3BB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D1F92C7-BE28-F53E-430F-6DEBC355B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AD52BEF-C3F1-6E61-B47E-A764E22D3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D4012BD-705B-280F-F9F7-F289A65FA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13480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0CE1F1-5C05-AA3C-3955-7E2973E1B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A5574AB-6C22-49D8-9FC5-432AEF583B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BB3FC53C-1A9F-8EF4-37C6-BEFAC2685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FC226BE9-E215-1AC6-1052-36A602E48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AD6C0ED-3F77-EF55-2D34-FFE8121A7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D048D3A-DA81-76EE-2AEB-DF5D3CE3E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66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E14B53F-C1A8-F723-91D3-CEDF4C099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D1DCA05-3AE4-0CE6-020A-65B6099CA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BAE7455C-1338-6A00-2F25-4AD3E5D44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ECFFD6B0-AD20-A927-D0D1-666B8B774F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75ABDD8F-3F3E-4C73-FD2D-6331B04B8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F7D8B20A-92CE-EEB4-6E23-13D55D501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F3433E0A-9225-F9CF-29AB-816CB096D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D1EDB26E-0BFE-1B15-CAE9-E7D5B8959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057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68178B5-7607-9DBF-8D66-B83EBB410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BBE57DEA-2ED5-FEE4-A9C8-AC682F069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B8D65164-6B06-8852-7462-813D6A2AF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708006E-97F0-4B7C-2BD1-843E4707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133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D5411DC1-F763-224D-7C8D-438BEB0D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88117D85-3616-BFEA-B709-62E0E4187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57751C4-61AF-BAE0-D7E2-FB0B461A3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4817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66FBCB-058B-763C-843C-F62BD6645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D7446F1-F460-4AF1-93AA-1A2CD6982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180BCE3C-4A56-ECC8-B648-DE3AB49EC0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A93C2CF-CDBF-E95D-3662-3616DF7BF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8AEB146-E342-8721-F7DE-A42FD80CE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1203C26-57DF-5322-3376-ABA91F800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682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C93F724-2298-7E9C-F1DF-2E94BC201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F550E135-2027-7AB0-545B-0362555919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B7FDFE60-27CC-CA0D-F2A1-2C942FF60A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67E47F0-D599-A8A0-40F0-5FDA0A07F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976AF04-72C3-4EC4-F940-43F931C87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F98FC18-5710-774F-42CB-E92B92F78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4156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13814760-FB82-71BB-0F42-83D44AED4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F228563-EA40-E608-A234-810E68A38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FB7E736-0395-F74E-CFC0-745B20D107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BBCF8-3EB0-FD49-87DF-1044D3D534EA}" type="datetimeFigureOut">
              <a:rPr lang="hu-HU" smtClean="0"/>
              <a:t>2026.04.10.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3B7ED47-F71A-B6EA-3DAA-02F57664AF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3790C21-4A48-E88A-A17E-AFBF6EE08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6032C-8D80-0840-8558-36817F66A50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0801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 descr="A képen képernyőkép, szöveg, Téglalap, tervezés látható&#10;&#10;Automatikusan generált leírás">
            <a:extLst>
              <a:ext uri="{FF2B5EF4-FFF2-40B4-BE49-F238E27FC236}">
                <a16:creationId xmlns:a16="http://schemas.microsoft.com/office/drawing/2014/main" id="{812394D2-1A7F-677F-1F4C-F70044A36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E8EDB351-8FC7-830B-2793-3B270E464D6F}"/>
              </a:ext>
            </a:extLst>
          </p:cNvPr>
          <p:cNvSpPr txBox="1"/>
          <p:nvPr/>
        </p:nvSpPr>
        <p:spPr>
          <a:xfrm>
            <a:off x="2381250" y="1577372"/>
            <a:ext cx="8142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eÁFA</a:t>
            </a:r>
            <a:endParaRPr lang="hu-HU" sz="48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r>
              <a:rPr lang="hu-HU" sz="4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Aktualitások</a:t>
            </a:r>
          </a:p>
        </p:txBody>
      </p:sp>
    </p:spTree>
    <p:extLst>
      <p:ext uri="{BB962C8B-B14F-4D97-AF65-F5344CB8AC3E}">
        <p14:creationId xmlns:p14="http://schemas.microsoft.com/office/powerpoint/2010/main" val="3967830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 descr="A képen fekete-fehér, felhő, ég, kültéri látható&#10;&#10;Automatikusan generált leírás">
            <a:extLst>
              <a:ext uri="{FF2B5EF4-FFF2-40B4-BE49-F238E27FC236}">
                <a16:creationId xmlns:a16="http://schemas.microsoft.com/office/drawing/2014/main" id="{9EB337AA-A624-ADDF-25DF-26F26C91CD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" t="29202" b="39212"/>
          <a:stretch/>
        </p:blipFill>
        <p:spPr>
          <a:xfrm>
            <a:off x="0" y="0"/>
            <a:ext cx="12192000" cy="1409213"/>
          </a:xfrm>
          <a:prstGeom prst="rect">
            <a:avLst/>
          </a:prstGeom>
        </p:spPr>
      </p:pic>
      <p:sp>
        <p:nvSpPr>
          <p:cNvPr id="4" name="Téglalap 3">
            <a:extLst>
              <a:ext uri="{FF2B5EF4-FFF2-40B4-BE49-F238E27FC236}">
                <a16:creationId xmlns:a16="http://schemas.microsoft.com/office/drawing/2014/main" id="{E53397CE-1446-54F3-272D-0FF4B9FCA52B}"/>
              </a:ext>
            </a:extLst>
          </p:cNvPr>
          <p:cNvSpPr/>
          <p:nvPr/>
        </p:nvSpPr>
        <p:spPr>
          <a:xfrm>
            <a:off x="11253" y="0"/>
            <a:ext cx="12192000" cy="1409213"/>
          </a:xfrm>
          <a:prstGeom prst="rect">
            <a:avLst/>
          </a:prstGeom>
          <a:solidFill>
            <a:srgbClr val="062A4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ABA94FB5-5C03-EA32-8109-095DDBD0B398}"/>
              </a:ext>
            </a:extLst>
          </p:cNvPr>
          <p:cNvSpPr txBox="1"/>
          <p:nvPr/>
        </p:nvSpPr>
        <p:spPr>
          <a:xfrm>
            <a:off x="604838" y="276225"/>
            <a:ext cx="10982325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hu-HU" sz="3200" b="1" dirty="0">
                <a:solidFill>
                  <a:schemeClr val="bg1"/>
                </a:solidFill>
              </a:rPr>
              <a:t>Strukturális változások a 2.0 XSD-ben </a:t>
            </a:r>
            <a:endParaRPr lang="en-US" sz="3200" b="1" dirty="0">
              <a:solidFill>
                <a:schemeClr val="bg1"/>
              </a:solidFill>
            </a:endParaRPr>
          </a:p>
          <a:p>
            <a:pPr algn="ctr"/>
            <a:r>
              <a:rPr lang="hu-HU" sz="2400" dirty="0">
                <a:solidFill>
                  <a:schemeClr val="bg1"/>
                </a:solidFill>
                <a:latin typeface="+mj-lt"/>
              </a:rPr>
              <a:t>Modernizáció és egyszerűsítés az </a:t>
            </a:r>
            <a:r>
              <a:rPr lang="hu-HU" sz="2400" dirty="0" err="1">
                <a:solidFill>
                  <a:schemeClr val="bg1"/>
                </a:solidFill>
                <a:latin typeface="+mj-lt"/>
              </a:rPr>
              <a:t>eÁFA</a:t>
            </a:r>
            <a:r>
              <a:rPr lang="hu-HU" sz="2400" dirty="0">
                <a:solidFill>
                  <a:schemeClr val="bg1"/>
                </a:solidFill>
                <a:latin typeface="+mj-lt"/>
              </a:rPr>
              <a:t> M2M rendszerben</a:t>
            </a:r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4E4310C4-40C0-86FA-B21F-D14D84A74919}"/>
              </a:ext>
            </a:extLst>
          </p:cNvPr>
          <p:cNvSpPr/>
          <p:nvPr/>
        </p:nvSpPr>
        <p:spPr>
          <a:xfrm>
            <a:off x="447675" y="6750000"/>
            <a:ext cx="3476625" cy="10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3FFF2806-CC65-BDAA-6ED4-609BCED6F708}"/>
              </a:ext>
            </a:extLst>
          </p:cNvPr>
          <p:cNvSpPr/>
          <p:nvPr/>
        </p:nvSpPr>
        <p:spPr>
          <a:xfrm>
            <a:off x="4357687" y="6750000"/>
            <a:ext cx="3476625" cy="10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id="{7294E74C-7A2C-320F-AE59-2107BFB801CB}"/>
              </a:ext>
            </a:extLst>
          </p:cNvPr>
          <p:cNvSpPr/>
          <p:nvPr/>
        </p:nvSpPr>
        <p:spPr>
          <a:xfrm>
            <a:off x="8267699" y="6750000"/>
            <a:ext cx="3476625" cy="10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Szabadkézi sokszög: alakzat 8">
            <a:extLst>
              <a:ext uri="{FF2B5EF4-FFF2-40B4-BE49-F238E27FC236}">
                <a16:creationId xmlns:a16="http://schemas.microsoft.com/office/drawing/2014/main" id="{E2406306-A8A2-5163-DA0D-7EBE7E3E9FE3}"/>
              </a:ext>
            </a:extLst>
          </p:cNvPr>
          <p:cNvSpPr/>
          <p:nvPr/>
        </p:nvSpPr>
        <p:spPr>
          <a:xfrm>
            <a:off x="447675" y="2085122"/>
            <a:ext cx="3473210" cy="604800"/>
          </a:xfrm>
          <a:custGeom>
            <a:avLst/>
            <a:gdLst>
              <a:gd name="connsiteX0" fmla="*/ 0 w 3329572"/>
              <a:gd name="connsiteY0" fmla="*/ 0 h 604800"/>
              <a:gd name="connsiteX1" fmla="*/ 3329572 w 3329572"/>
              <a:gd name="connsiteY1" fmla="*/ 0 h 604800"/>
              <a:gd name="connsiteX2" fmla="*/ 3329572 w 3329572"/>
              <a:gd name="connsiteY2" fmla="*/ 604800 h 604800"/>
              <a:gd name="connsiteX3" fmla="*/ 0 w 3329572"/>
              <a:gd name="connsiteY3" fmla="*/ 604800 h 604800"/>
              <a:gd name="connsiteX4" fmla="*/ 0 w 3329572"/>
              <a:gd name="connsiteY4" fmla="*/ 0 h 6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9572" h="604800">
                <a:moveTo>
                  <a:pt x="0" y="0"/>
                </a:moveTo>
                <a:lnTo>
                  <a:pt x="3329572" y="0"/>
                </a:lnTo>
                <a:lnTo>
                  <a:pt x="3329572" y="604800"/>
                </a:lnTo>
                <a:lnTo>
                  <a:pt x="0" y="604800"/>
                </a:lnTo>
                <a:lnTo>
                  <a:pt x="0" y="0"/>
                </a:lnTo>
                <a:close/>
              </a:path>
            </a:pathLst>
          </a:custGeom>
          <a:solidFill>
            <a:srgbClr val="062A47"/>
          </a:solidFill>
          <a:ln>
            <a:solidFill>
              <a:schemeClr val="tx1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9352" tIns="85344" rIns="149352" bIns="85344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hu-HU" sz="2100" b="1" dirty="0"/>
              <a:t>Csomópontok</a:t>
            </a:r>
            <a:endParaRPr lang="en-GB" sz="2100" b="1" kern="1200" dirty="0"/>
          </a:p>
        </p:txBody>
      </p:sp>
      <p:sp>
        <p:nvSpPr>
          <p:cNvPr id="10" name="Szabadkézi sokszög: alakzat 9">
            <a:extLst>
              <a:ext uri="{FF2B5EF4-FFF2-40B4-BE49-F238E27FC236}">
                <a16:creationId xmlns:a16="http://schemas.microsoft.com/office/drawing/2014/main" id="{4E648F88-EA46-B0C1-928F-AD0BB6A4E237}"/>
              </a:ext>
            </a:extLst>
          </p:cNvPr>
          <p:cNvSpPr/>
          <p:nvPr/>
        </p:nvSpPr>
        <p:spPr>
          <a:xfrm>
            <a:off x="451088" y="2703932"/>
            <a:ext cx="3473211" cy="3480316"/>
          </a:xfrm>
          <a:custGeom>
            <a:avLst/>
            <a:gdLst>
              <a:gd name="connsiteX0" fmla="*/ 0 w 3329572"/>
              <a:gd name="connsiteY0" fmla="*/ 0 h 3480316"/>
              <a:gd name="connsiteX1" fmla="*/ 3329572 w 3329572"/>
              <a:gd name="connsiteY1" fmla="*/ 0 h 3480316"/>
              <a:gd name="connsiteX2" fmla="*/ 3329572 w 3329572"/>
              <a:gd name="connsiteY2" fmla="*/ 3480316 h 3480316"/>
              <a:gd name="connsiteX3" fmla="*/ 0 w 3329572"/>
              <a:gd name="connsiteY3" fmla="*/ 3480316 h 3480316"/>
              <a:gd name="connsiteX4" fmla="*/ 0 w 3329572"/>
              <a:gd name="connsiteY4" fmla="*/ 0 h 348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9572" h="3480316">
                <a:moveTo>
                  <a:pt x="0" y="0"/>
                </a:moveTo>
                <a:lnTo>
                  <a:pt x="3329572" y="0"/>
                </a:lnTo>
                <a:lnTo>
                  <a:pt x="3329572" y="3480316"/>
                </a:lnTo>
                <a:lnTo>
                  <a:pt x="0" y="3480316"/>
                </a:lnTo>
                <a:lnTo>
                  <a:pt x="0" y="0"/>
                </a:lnTo>
                <a:close/>
              </a:path>
            </a:pathLst>
          </a:custGeom>
          <a:solidFill>
            <a:srgbClr val="339CFF">
              <a:alpha val="25000"/>
            </a:srgbClr>
          </a:solidFill>
        </p:spPr>
        <p:style>
          <a:lnRef idx="2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014" tIns="112014" rIns="149352" bIns="168021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hu-HU" sz="2100" kern="1200" dirty="0"/>
              <a:t>A korábbi struktúrában a melléklapok szerepeltetése jelentősen megváltozott, fenntarthatóbb lett</a:t>
            </a:r>
          </a:p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hu-HU" sz="2100" kern="1200" dirty="0"/>
              <a:t>A módosítás részeként az </a:t>
            </a:r>
            <a:r>
              <a:rPr lang="hu-HU" sz="2100" b="1" kern="1200" dirty="0"/>
              <a:t>ÁNYK mezőazonosítók </a:t>
            </a:r>
            <a:r>
              <a:rPr lang="hu-HU" sz="2100" kern="1200" dirty="0"/>
              <a:t>kivezetésre kerülnek.</a:t>
            </a:r>
          </a:p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hu-HU" sz="2100" dirty="0"/>
              <a:t>Bővül azoknak az adatoknak a köre, amelyeket a rendszer számítással állít elő.</a:t>
            </a:r>
            <a:endParaRPr lang="en-GB" sz="2100" kern="1200" dirty="0"/>
          </a:p>
        </p:txBody>
      </p:sp>
      <p:sp>
        <p:nvSpPr>
          <p:cNvPr id="12" name="Szabadkézi sokszög: alakzat 11">
            <a:extLst>
              <a:ext uri="{FF2B5EF4-FFF2-40B4-BE49-F238E27FC236}">
                <a16:creationId xmlns:a16="http://schemas.microsoft.com/office/drawing/2014/main" id="{DE40FFEE-CD6E-AB30-E3F9-9C6F60908B81}"/>
              </a:ext>
            </a:extLst>
          </p:cNvPr>
          <p:cNvSpPr/>
          <p:nvPr/>
        </p:nvSpPr>
        <p:spPr>
          <a:xfrm>
            <a:off x="4383610" y="2085122"/>
            <a:ext cx="3447287" cy="604800"/>
          </a:xfrm>
          <a:custGeom>
            <a:avLst/>
            <a:gdLst>
              <a:gd name="connsiteX0" fmla="*/ 0 w 3329572"/>
              <a:gd name="connsiteY0" fmla="*/ 0 h 604800"/>
              <a:gd name="connsiteX1" fmla="*/ 3329572 w 3329572"/>
              <a:gd name="connsiteY1" fmla="*/ 0 h 604800"/>
              <a:gd name="connsiteX2" fmla="*/ 3329572 w 3329572"/>
              <a:gd name="connsiteY2" fmla="*/ 604800 h 604800"/>
              <a:gd name="connsiteX3" fmla="*/ 0 w 3329572"/>
              <a:gd name="connsiteY3" fmla="*/ 604800 h 604800"/>
              <a:gd name="connsiteX4" fmla="*/ 0 w 3329572"/>
              <a:gd name="connsiteY4" fmla="*/ 0 h 6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9572" h="604800">
                <a:moveTo>
                  <a:pt x="0" y="0"/>
                </a:moveTo>
                <a:lnTo>
                  <a:pt x="3329572" y="0"/>
                </a:lnTo>
                <a:lnTo>
                  <a:pt x="3329572" y="604800"/>
                </a:lnTo>
                <a:lnTo>
                  <a:pt x="0" y="604800"/>
                </a:lnTo>
                <a:lnTo>
                  <a:pt x="0" y="0"/>
                </a:lnTo>
                <a:close/>
              </a:path>
            </a:pathLst>
          </a:custGeom>
          <a:solidFill>
            <a:srgbClr val="2A69B2"/>
          </a:solidFill>
          <a:ln>
            <a:solidFill>
              <a:schemeClr val="tx1"/>
            </a:solidFill>
          </a:ln>
        </p:spPr>
        <p:style>
          <a:lnRef idx="2">
            <a:schemeClr val="accent2">
              <a:hueOff val="-727682"/>
              <a:satOff val="-41964"/>
              <a:lumOff val="4314"/>
              <a:alphaOff val="0"/>
            </a:schemeClr>
          </a:lnRef>
          <a:fillRef idx="1">
            <a:schemeClr val="accent2">
              <a:hueOff val="-727682"/>
              <a:satOff val="-41964"/>
              <a:lumOff val="4314"/>
              <a:alphaOff val="0"/>
            </a:schemeClr>
          </a:fillRef>
          <a:effectRef idx="0">
            <a:schemeClr val="accent2">
              <a:hueOff val="-727682"/>
              <a:satOff val="-41964"/>
              <a:lumOff val="43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9352" tIns="85344" rIns="149352" bIns="85344" numCol="1" spcCol="1270" anchor="ctr" anchorCtr="0">
            <a:noAutofit/>
          </a:bodyPr>
          <a:lstStyle/>
          <a:p>
            <a:pPr marL="0" lvl="0" indent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u-HU" sz="2100" b="1" kern="1200" dirty="0"/>
              <a:t>Publikált Anyagok</a:t>
            </a:r>
            <a:endParaRPr lang="en-GB" sz="2100" b="1" kern="1200" dirty="0"/>
          </a:p>
        </p:txBody>
      </p:sp>
      <p:sp>
        <p:nvSpPr>
          <p:cNvPr id="21" name="Szabadkézi sokszög: alakzat 20">
            <a:extLst>
              <a:ext uri="{FF2B5EF4-FFF2-40B4-BE49-F238E27FC236}">
                <a16:creationId xmlns:a16="http://schemas.microsoft.com/office/drawing/2014/main" id="{50D52827-023E-62C1-96D0-BD895347E123}"/>
              </a:ext>
            </a:extLst>
          </p:cNvPr>
          <p:cNvSpPr/>
          <p:nvPr/>
        </p:nvSpPr>
        <p:spPr>
          <a:xfrm>
            <a:off x="4387025" y="2703932"/>
            <a:ext cx="3447287" cy="2665985"/>
          </a:xfrm>
          <a:custGeom>
            <a:avLst/>
            <a:gdLst>
              <a:gd name="connsiteX0" fmla="*/ 0 w 3329572"/>
              <a:gd name="connsiteY0" fmla="*/ 0 h 3480316"/>
              <a:gd name="connsiteX1" fmla="*/ 3329572 w 3329572"/>
              <a:gd name="connsiteY1" fmla="*/ 0 h 3480316"/>
              <a:gd name="connsiteX2" fmla="*/ 3329572 w 3329572"/>
              <a:gd name="connsiteY2" fmla="*/ 3480316 h 3480316"/>
              <a:gd name="connsiteX3" fmla="*/ 0 w 3329572"/>
              <a:gd name="connsiteY3" fmla="*/ 3480316 h 3480316"/>
              <a:gd name="connsiteX4" fmla="*/ 0 w 3329572"/>
              <a:gd name="connsiteY4" fmla="*/ 0 h 348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9572" h="3480316">
                <a:moveTo>
                  <a:pt x="0" y="0"/>
                </a:moveTo>
                <a:lnTo>
                  <a:pt x="3329572" y="0"/>
                </a:lnTo>
                <a:lnTo>
                  <a:pt x="3329572" y="3480316"/>
                </a:lnTo>
                <a:lnTo>
                  <a:pt x="0" y="3480316"/>
                </a:lnTo>
                <a:lnTo>
                  <a:pt x="0" y="0"/>
                </a:lnTo>
                <a:close/>
              </a:path>
            </a:pathLst>
          </a:custGeom>
          <a:solidFill>
            <a:srgbClr val="339CFF">
              <a:alpha val="25000"/>
            </a:srgbClr>
          </a:solidFill>
        </p:spPr>
        <p:style>
          <a:lnRef idx="2"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lnRef>
          <a:fillRef idx="1"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fillRef>
          <a:effectRef idx="0"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014" tIns="112014" rIns="149352" bIns="168021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hu-HU" sz="2100" kern="1200" dirty="0"/>
              <a:t>gép-gép (M2M) kapcsolatához szükséges adatstruktúra új, 2.0-ás verzióját (XSD)</a:t>
            </a:r>
          </a:p>
          <a:p>
            <a:pPr marL="228600" lvl="1" indent="-228600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hu-HU" sz="2100" dirty="0"/>
              <a:t>Részletes technikai változásleírás</a:t>
            </a:r>
          </a:p>
          <a:p>
            <a:pPr marL="228600" lvl="1" indent="-228600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hu-HU" sz="2100" kern="1200" dirty="0" err="1"/>
              <a:t>eÁFA</a:t>
            </a:r>
            <a:r>
              <a:rPr lang="hu-HU" sz="2100" kern="1200" dirty="0"/>
              <a:t> Interfész specifikáció (</a:t>
            </a:r>
            <a:r>
              <a:rPr lang="hu-HU" sz="2100" dirty="0"/>
              <a:t>hamarosan…)</a:t>
            </a:r>
            <a:endParaRPr lang="hu-HU" sz="2100" kern="1200" dirty="0"/>
          </a:p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GB" sz="2100" kern="1200" dirty="0"/>
          </a:p>
        </p:txBody>
      </p:sp>
      <p:sp>
        <p:nvSpPr>
          <p:cNvPr id="22" name="Szabadkézi sokszög: alakzat 21">
            <a:extLst>
              <a:ext uri="{FF2B5EF4-FFF2-40B4-BE49-F238E27FC236}">
                <a16:creationId xmlns:a16="http://schemas.microsoft.com/office/drawing/2014/main" id="{AA82C92B-2913-4197-9485-FE4AB914C0F0}"/>
              </a:ext>
            </a:extLst>
          </p:cNvPr>
          <p:cNvSpPr/>
          <p:nvPr/>
        </p:nvSpPr>
        <p:spPr>
          <a:xfrm>
            <a:off x="8267700" y="2090506"/>
            <a:ext cx="3473210" cy="604800"/>
          </a:xfrm>
          <a:custGeom>
            <a:avLst/>
            <a:gdLst>
              <a:gd name="connsiteX0" fmla="*/ 0 w 3329572"/>
              <a:gd name="connsiteY0" fmla="*/ 0 h 604800"/>
              <a:gd name="connsiteX1" fmla="*/ 3329572 w 3329572"/>
              <a:gd name="connsiteY1" fmla="*/ 0 h 604800"/>
              <a:gd name="connsiteX2" fmla="*/ 3329572 w 3329572"/>
              <a:gd name="connsiteY2" fmla="*/ 604800 h 604800"/>
              <a:gd name="connsiteX3" fmla="*/ 0 w 3329572"/>
              <a:gd name="connsiteY3" fmla="*/ 604800 h 604800"/>
              <a:gd name="connsiteX4" fmla="*/ 0 w 3329572"/>
              <a:gd name="connsiteY4" fmla="*/ 0 h 6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9572" h="604800">
                <a:moveTo>
                  <a:pt x="0" y="0"/>
                </a:moveTo>
                <a:lnTo>
                  <a:pt x="3329572" y="0"/>
                </a:lnTo>
                <a:lnTo>
                  <a:pt x="3329572" y="604800"/>
                </a:lnTo>
                <a:lnTo>
                  <a:pt x="0" y="604800"/>
                </a:lnTo>
                <a:lnTo>
                  <a:pt x="0" y="0"/>
                </a:lnTo>
                <a:close/>
              </a:path>
            </a:pathLst>
          </a:custGeom>
          <a:solidFill>
            <a:srgbClr val="339CFF">
              <a:alpha val="25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2">
              <a:hueOff val="-1455363"/>
              <a:satOff val="-83928"/>
              <a:lumOff val="8628"/>
              <a:alphaOff val="0"/>
            </a:schemeClr>
          </a:lnRef>
          <a:fillRef idx="1">
            <a:schemeClr val="accent2">
              <a:hueOff val="-1455363"/>
              <a:satOff val="-83928"/>
              <a:lumOff val="8628"/>
              <a:alphaOff val="0"/>
            </a:schemeClr>
          </a:fillRef>
          <a:effectRef idx="0">
            <a:schemeClr val="accent2">
              <a:hueOff val="-1455363"/>
              <a:satOff val="-83928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9352" tIns="85344" rIns="149352" bIns="85344" numCol="1" spcCol="1270" anchor="ctr" anchorCtr="0">
            <a:noAutofit/>
          </a:bodyPr>
          <a:lstStyle/>
          <a:p>
            <a:pPr marL="0" lvl="0" indent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hu-HU" sz="2100" b="1" kern="1200" dirty="0">
                <a:solidFill>
                  <a:schemeClr val="tx1"/>
                </a:solidFill>
              </a:rPr>
              <a:t>Validációk átalakítása</a:t>
            </a:r>
            <a:endParaRPr lang="en-GB" sz="2100" b="1" kern="1200" dirty="0">
              <a:solidFill>
                <a:schemeClr val="tx1"/>
              </a:solidFill>
            </a:endParaRPr>
          </a:p>
        </p:txBody>
      </p:sp>
      <p:sp>
        <p:nvSpPr>
          <p:cNvPr id="23" name="Szabadkézi sokszög: alakzat 22">
            <a:extLst>
              <a:ext uri="{FF2B5EF4-FFF2-40B4-BE49-F238E27FC236}">
                <a16:creationId xmlns:a16="http://schemas.microsoft.com/office/drawing/2014/main" id="{A56BAAB1-A849-589C-AAB9-65AC333072F8}"/>
              </a:ext>
            </a:extLst>
          </p:cNvPr>
          <p:cNvSpPr/>
          <p:nvPr/>
        </p:nvSpPr>
        <p:spPr>
          <a:xfrm>
            <a:off x="8267698" y="2703932"/>
            <a:ext cx="3473214" cy="3471690"/>
          </a:xfrm>
          <a:custGeom>
            <a:avLst/>
            <a:gdLst>
              <a:gd name="connsiteX0" fmla="*/ 0 w 3329572"/>
              <a:gd name="connsiteY0" fmla="*/ 0 h 3480316"/>
              <a:gd name="connsiteX1" fmla="*/ 3329572 w 3329572"/>
              <a:gd name="connsiteY1" fmla="*/ 0 h 3480316"/>
              <a:gd name="connsiteX2" fmla="*/ 3329572 w 3329572"/>
              <a:gd name="connsiteY2" fmla="*/ 3480316 h 3480316"/>
              <a:gd name="connsiteX3" fmla="*/ 0 w 3329572"/>
              <a:gd name="connsiteY3" fmla="*/ 3480316 h 3480316"/>
              <a:gd name="connsiteX4" fmla="*/ 0 w 3329572"/>
              <a:gd name="connsiteY4" fmla="*/ 0 h 348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9572" h="3480316">
                <a:moveTo>
                  <a:pt x="0" y="0"/>
                </a:moveTo>
                <a:lnTo>
                  <a:pt x="3329572" y="0"/>
                </a:lnTo>
                <a:lnTo>
                  <a:pt x="3329572" y="3480316"/>
                </a:lnTo>
                <a:lnTo>
                  <a:pt x="0" y="3480316"/>
                </a:lnTo>
                <a:lnTo>
                  <a:pt x="0" y="0"/>
                </a:lnTo>
                <a:close/>
              </a:path>
            </a:pathLst>
          </a:custGeom>
          <a:solidFill>
            <a:srgbClr val="339CFF">
              <a:alpha val="25000"/>
            </a:srgbClr>
          </a:solidFill>
        </p:spPr>
        <p:style>
          <a:lnRef idx="2"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lnRef>
          <a:fillRef idx="1"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fillRef>
          <a:effectRef idx="0"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2014" tIns="112014" rIns="149352" bIns="168021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hu-HU" sz="2100" kern="1200" dirty="0"/>
              <a:t>Számos korábbi hibaüzenet és validációs szabály átalakításra kerül az egyszerűbb megfelelés érdekében.</a:t>
            </a:r>
          </a:p>
          <a:p>
            <a:pPr marL="228600" lvl="1" indent="-228600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hu-HU" sz="2100" dirty="0"/>
              <a:t>Ennek egy része a fejlesztői javaslatok alapján módosul, ugyanakkor a működésbeli változások is szükségessé teszik.</a:t>
            </a:r>
            <a:endParaRPr lang="en-GB" sz="2100" kern="1200" dirty="0"/>
          </a:p>
        </p:txBody>
      </p:sp>
      <p:pic>
        <p:nvPicPr>
          <p:cNvPr id="3" name="Ábra 2" descr="Szemét körvonalas">
            <a:extLst>
              <a:ext uri="{FF2B5EF4-FFF2-40B4-BE49-F238E27FC236}">
                <a16:creationId xmlns:a16="http://schemas.microsoft.com/office/drawing/2014/main" id="{075FEA28-469F-0C7B-FA7A-A1EAFCB9DA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4838" y="2161797"/>
            <a:ext cx="451450" cy="451450"/>
          </a:xfrm>
          <a:prstGeom prst="rect">
            <a:avLst/>
          </a:prstGeom>
        </p:spPr>
      </p:pic>
      <p:pic>
        <p:nvPicPr>
          <p:cNvPr id="8" name="Ábra 7" descr="Döntési diagram körvonalas">
            <a:extLst>
              <a:ext uri="{FF2B5EF4-FFF2-40B4-BE49-F238E27FC236}">
                <a16:creationId xmlns:a16="http://schemas.microsoft.com/office/drawing/2014/main" id="{92C1529C-055C-525E-9D42-B302953529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47110" y="2162036"/>
            <a:ext cx="453780" cy="453780"/>
          </a:xfrm>
          <a:prstGeom prst="rect">
            <a:avLst/>
          </a:prstGeom>
        </p:spPr>
      </p:pic>
      <p:pic>
        <p:nvPicPr>
          <p:cNvPr id="14" name="Ábra 13" descr="Ellenőrző lista körvonalas">
            <a:extLst>
              <a:ext uri="{FF2B5EF4-FFF2-40B4-BE49-F238E27FC236}">
                <a16:creationId xmlns:a16="http://schemas.microsoft.com/office/drawing/2014/main" id="{A8936F65-AA6A-F9E0-E0D5-8E2DA329A3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41142" y="2139204"/>
            <a:ext cx="486006" cy="486006"/>
          </a:xfrm>
          <a:prstGeom prst="rect">
            <a:avLst/>
          </a:prstGeom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48F164A9-6F7F-5453-0786-C233E20D7A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58492" y="5445392"/>
            <a:ext cx="1248761" cy="1201991"/>
          </a:xfrm>
          <a:prstGeom prst="rect">
            <a:avLst/>
          </a:prstGeom>
        </p:spPr>
      </p:pic>
      <p:pic>
        <p:nvPicPr>
          <p:cNvPr id="2050" name="Picture 2" descr="GitHub Logo, symbol, meaning, history, PNG, brand">
            <a:extLst>
              <a:ext uri="{FF2B5EF4-FFF2-40B4-BE49-F238E27FC236}">
                <a16:creationId xmlns:a16="http://schemas.microsoft.com/office/drawing/2014/main" id="{5DEA3D4D-80CC-57E7-7519-6C860D999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546" y="5621399"/>
            <a:ext cx="1511067" cy="84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995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873C8-7282-F59C-F385-24E23646B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EF61F9AB-974B-E1B0-92D7-537A597069F4}"/>
              </a:ext>
            </a:extLst>
          </p:cNvPr>
          <p:cNvSpPr/>
          <p:nvPr/>
        </p:nvSpPr>
        <p:spPr>
          <a:xfrm>
            <a:off x="0" y="0"/>
            <a:ext cx="467139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826797FC-932B-0454-5209-4F37BA856F48}"/>
              </a:ext>
            </a:extLst>
          </p:cNvPr>
          <p:cNvSpPr/>
          <p:nvPr/>
        </p:nvSpPr>
        <p:spPr>
          <a:xfrm>
            <a:off x="0" y="563849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78E7E84B-F49D-693E-395A-349E412BC8D8}"/>
              </a:ext>
            </a:extLst>
          </p:cNvPr>
          <p:cNvSpPr txBox="1"/>
          <p:nvPr/>
        </p:nvSpPr>
        <p:spPr>
          <a:xfrm>
            <a:off x="1229139" y="457200"/>
            <a:ext cx="6981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>
                <a:solidFill>
                  <a:srgbClr val="2A69B2"/>
                </a:solidFill>
              </a:rPr>
              <a:t>A60 Nyilatkozat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8F05734B-E278-4BA3-56DD-38E7FEAE43B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2477" y="1670480"/>
            <a:ext cx="10496643" cy="4114684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BE7073ED-FD10-0AEC-8344-01EA81B0A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205" y="3941723"/>
            <a:ext cx="1740146" cy="503277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D77F05E0-434A-F08B-A24E-D872175D3A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1087" y="1760220"/>
            <a:ext cx="1652293" cy="998093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435A79AB-8FCF-487A-E4E0-84325245E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2879" y="4755793"/>
            <a:ext cx="1943371" cy="883007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DA772196-2B89-5BA5-D641-A824ABA5F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534" y="1697213"/>
            <a:ext cx="1943371" cy="562053"/>
          </a:xfrm>
          <a:prstGeom prst="rect">
            <a:avLst/>
          </a:prstGeom>
        </p:spPr>
      </p:pic>
      <p:sp>
        <p:nvSpPr>
          <p:cNvPr id="2" name="Téglalap 1">
            <a:extLst>
              <a:ext uri="{FF2B5EF4-FFF2-40B4-BE49-F238E27FC236}">
                <a16:creationId xmlns:a16="http://schemas.microsoft.com/office/drawing/2014/main" id="{89783A71-9BCB-FDC9-8CB4-8269D2E140DE}"/>
              </a:ext>
            </a:extLst>
          </p:cNvPr>
          <p:cNvSpPr/>
          <p:nvPr/>
        </p:nvSpPr>
        <p:spPr>
          <a:xfrm>
            <a:off x="11821200" y="6231744"/>
            <a:ext cx="370800" cy="370800"/>
          </a:xfrm>
          <a:prstGeom prst="rect">
            <a:avLst/>
          </a:prstGeom>
          <a:solidFill>
            <a:srgbClr val="2A69B2"/>
          </a:solidFill>
          <a:ln>
            <a:solidFill>
              <a:srgbClr val="2A69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99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2DF90FBE-2205-9502-97F7-56F323FA8081}"/>
              </a:ext>
            </a:extLst>
          </p:cNvPr>
          <p:cNvSpPr/>
          <p:nvPr/>
        </p:nvSpPr>
        <p:spPr>
          <a:xfrm>
            <a:off x="0" y="0"/>
            <a:ext cx="467139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A483AA39-4239-4D91-7C9B-0D8257B7FD92}"/>
              </a:ext>
            </a:extLst>
          </p:cNvPr>
          <p:cNvSpPr/>
          <p:nvPr/>
        </p:nvSpPr>
        <p:spPr>
          <a:xfrm>
            <a:off x="0" y="563849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9FE61DD8-A61D-40CD-B816-AB733834F876}"/>
              </a:ext>
            </a:extLst>
          </p:cNvPr>
          <p:cNvSpPr txBox="1"/>
          <p:nvPr/>
        </p:nvSpPr>
        <p:spPr>
          <a:xfrm>
            <a:off x="1229139" y="457200"/>
            <a:ext cx="6981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 err="1">
                <a:solidFill>
                  <a:srgbClr val="2A69B2"/>
                </a:solidFill>
              </a:rPr>
              <a:t>eÁFA</a:t>
            </a:r>
            <a:r>
              <a:rPr lang="hu-HU" sz="3200" b="1" dirty="0">
                <a:solidFill>
                  <a:srgbClr val="2A69B2"/>
                </a:solidFill>
              </a:rPr>
              <a:t> idővonal</a:t>
            </a:r>
          </a:p>
        </p:txBody>
      </p:sp>
      <p:pic>
        <p:nvPicPr>
          <p:cNvPr id="17" name="Kép 16">
            <a:extLst>
              <a:ext uri="{FF2B5EF4-FFF2-40B4-BE49-F238E27FC236}">
                <a16:creationId xmlns:a16="http://schemas.microsoft.com/office/drawing/2014/main" id="{37B445A1-1DC8-C4AB-0A26-C277FCBB290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8727" y="1206192"/>
            <a:ext cx="10472276" cy="4966670"/>
          </a:xfrm>
          <a:prstGeom prst="rect">
            <a:avLst/>
          </a:prstGeom>
        </p:spPr>
      </p:pic>
      <p:sp>
        <p:nvSpPr>
          <p:cNvPr id="3" name="Téglalap 2">
            <a:extLst>
              <a:ext uri="{FF2B5EF4-FFF2-40B4-BE49-F238E27FC236}">
                <a16:creationId xmlns:a16="http://schemas.microsoft.com/office/drawing/2014/main" id="{1E01DA93-BC8F-0889-640C-CD1FACED6007}"/>
              </a:ext>
            </a:extLst>
          </p:cNvPr>
          <p:cNvSpPr/>
          <p:nvPr/>
        </p:nvSpPr>
        <p:spPr>
          <a:xfrm>
            <a:off x="4255294" y="3219450"/>
            <a:ext cx="95250" cy="128588"/>
          </a:xfrm>
          <a:prstGeom prst="rect">
            <a:avLst/>
          </a:prstGeom>
          <a:solidFill>
            <a:srgbClr val="D3F2EC"/>
          </a:solidFill>
          <a:ln>
            <a:solidFill>
              <a:srgbClr val="D3F1E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0968DA1-7DF9-5E0C-9750-AF00B0E09C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5294" y="3231339"/>
            <a:ext cx="100883" cy="114334"/>
          </a:xfrm>
          <a:prstGeom prst="rect">
            <a:avLst/>
          </a:prstGeom>
        </p:spPr>
      </p:pic>
      <p:sp>
        <p:nvSpPr>
          <p:cNvPr id="2" name="Téglalap 1">
            <a:extLst>
              <a:ext uri="{FF2B5EF4-FFF2-40B4-BE49-F238E27FC236}">
                <a16:creationId xmlns:a16="http://schemas.microsoft.com/office/drawing/2014/main" id="{E0AF984F-8229-E2EA-BB55-D7EDF907AD13}"/>
              </a:ext>
            </a:extLst>
          </p:cNvPr>
          <p:cNvSpPr/>
          <p:nvPr/>
        </p:nvSpPr>
        <p:spPr>
          <a:xfrm>
            <a:off x="11821200" y="6231744"/>
            <a:ext cx="370800" cy="370800"/>
          </a:xfrm>
          <a:prstGeom prst="rect">
            <a:avLst/>
          </a:prstGeom>
          <a:solidFill>
            <a:srgbClr val="2A69B2"/>
          </a:solidFill>
          <a:ln>
            <a:solidFill>
              <a:srgbClr val="2A69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278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236606-FD8E-B58A-B7B3-CEAC2D620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44F03745-9D8A-F1FF-0220-74D90FCD34EC}"/>
              </a:ext>
            </a:extLst>
          </p:cNvPr>
          <p:cNvSpPr/>
          <p:nvPr/>
        </p:nvSpPr>
        <p:spPr>
          <a:xfrm>
            <a:off x="0" y="0"/>
            <a:ext cx="467139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43B53C0D-3F85-84BF-16A9-99473933AF2A}"/>
              </a:ext>
            </a:extLst>
          </p:cNvPr>
          <p:cNvSpPr/>
          <p:nvPr/>
        </p:nvSpPr>
        <p:spPr>
          <a:xfrm>
            <a:off x="0" y="563849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270EC578-F842-231F-D3F9-437AECF7E725}"/>
              </a:ext>
            </a:extLst>
          </p:cNvPr>
          <p:cNvSpPr txBox="1"/>
          <p:nvPr/>
        </p:nvSpPr>
        <p:spPr>
          <a:xfrm>
            <a:off x="1229139" y="457200"/>
            <a:ext cx="6981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 err="1">
                <a:solidFill>
                  <a:srgbClr val="2A69B2"/>
                </a:solidFill>
              </a:rPr>
              <a:t>eÁFA</a:t>
            </a:r>
            <a:r>
              <a:rPr lang="hu-HU" sz="3200" b="1" dirty="0">
                <a:solidFill>
                  <a:srgbClr val="2A69B2"/>
                </a:solidFill>
              </a:rPr>
              <a:t> XML Konverter </a:t>
            </a:r>
            <a:r>
              <a:rPr lang="hu-HU" sz="3200" b="1" dirty="0" err="1">
                <a:solidFill>
                  <a:srgbClr val="2A69B2"/>
                </a:solidFill>
              </a:rPr>
              <a:t>tool</a:t>
            </a:r>
            <a:r>
              <a:rPr lang="hu-HU" sz="3200" b="1" dirty="0">
                <a:solidFill>
                  <a:srgbClr val="2A69B2"/>
                </a:solidFill>
              </a:rPr>
              <a:t> működése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C1B8D807-A51F-FE5C-4C1D-7B762F336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139" y="5467067"/>
            <a:ext cx="1275168" cy="1295652"/>
          </a:xfrm>
          <a:prstGeom prst="rect">
            <a:avLst/>
          </a:prstGeom>
        </p:spPr>
      </p:pic>
      <p:pic>
        <p:nvPicPr>
          <p:cNvPr id="6" name="Picture 2" descr="GitHub Logo, symbol, meaning, history, PNG, brand">
            <a:extLst>
              <a:ext uri="{FF2B5EF4-FFF2-40B4-BE49-F238E27FC236}">
                <a16:creationId xmlns:a16="http://schemas.microsoft.com/office/drawing/2014/main" id="{F5659E8F-5E9F-B060-DA96-68A75652D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244" y="5689905"/>
            <a:ext cx="1511067" cy="84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A24C120D-4D36-144A-F458-C26E9989BF3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6030" y="1179083"/>
            <a:ext cx="10066128" cy="4150875"/>
          </a:xfrm>
          <a:prstGeom prst="rect">
            <a:avLst/>
          </a:prstGeom>
        </p:spPr>
      </p:pic>
      <p:sp>
        <p:nvSpPr>
          <p:cNvPr id="2" name="Téglalap 1">
            <a:extLst>
              <a:ext uri="{FF2B5EF4-FFF2-40B4-BE49-F238E27FC236}">
                <a16:creationId xmlns:a16="http://schemas.microsoft.com/office/drawing/2014/main" id="{404330DE-2ED7-5606-EA96-6727F959D6AD}"/>
              </a:ext>
            </a:extLst>
          </p:cNvPr>
          <p:cNvSpPr/>
          <p:nvPr/>
        </p:nvSpPr>
        <p:spPr>
          <a:xfrm>
            <a:off x="11821200" y="6231744"/>
            <a:ext cx="370800" cy="370800"/>
          </a:xfrm>
          <a:prstGeom prst="rect">
            <a:avLst/>
          </a:prstGeom>
          <a:solidFill>
            <a:srgbClr val="2A69B2"/>
          </a:solidFill>
          <a:ln>
            <a:solidFill>
              <a:srgbClr val="2A69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5282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A6E6A-A995-9AB0-8932-8EF9EB8DB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0975CECE-4D74-C6DB-2BD6-5278CE9D56C7}"/>
              </a:ext>
            </a:extLst>
          </p:cNvPr>
          <p:cNvSpPr/>
          <p:nvPr/>
        </p:nvSpPr>
        <p:spPr>
          <a:xfrm>
            <a:off x="0" y="0"/>
            <a:ext cx="467139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6DDDF3CA-CE35-5D73-2811-D638851998B7}"/>
              </a:ext>
            </a:extLst>
          </p:cNvPr>
          <p:cNvSpPr/>
          <p:nvPr/>
        </p:nvSpPr>
        <p:spPr>
          <a:xfrm>
            <a:off x="0" y="563849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4CF049F5-FA6A-3EEE-EE22-B1956EBEE487}"/>
              </a:ext>
            </a:extLst>
          </p:cNvPr>
          <p:cNvSpPr txBox="1"/>
          <p:nvPr/>
        </p:nvSpPr>
        <p:spPr>
          <a:xfrm>
            <a:off x="1229139" y="457200"/>
            <a:ext cx="6981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 err="1">
                <a:solidFill>
                  <a:srgbClr val="2A69B2"/>
                </a:solidFill>
              </a:rPr>
              <a:t>eÁFA</a:t>
            </a:r>
            <a:r>
              <a:rPr lang="hu-HU" sz="3200" b="1" dirty="0">
                <a:solidFill>
                  <a:srgbClr val="2A69B2"/>
                </a:solidFill>
              </a:rPr>
              <a:t> XML feltöltési folyamat 1.</a:t>
            </a:r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0449086B-CA3E-37D8-B1CA-96D38FDA0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168916"/>
            <a:ext cx="10978550" cy="4888386"/>
          </a:xfrm>
          <a:prstGeom prst="rect">
            <a:avLst/>
          </a:prstGeom>
        </p:spPr>
      </p:pic>
      <p:sp>
        <p:nvSpPr>
          <p:cNvPr id="4" name="Téglalap 3">
            <a:extLst>
              <a:ext uri="{FF2B5EF4-FFF2-40B4-BE49-F238E27FC236}">
                <a16:creationId xmlns:a16="http://schemas.microsoft.com/office/drawing/2014/main" id="{F9272EFC-F153-6F90-4316-645B662C132C}"/>
              </a:ext>
            </a:extLst>
          </p:cNvPr>
          <p:cNvSpPr/>
          <p:nvPr/>
        </p:nvSpPr>
        <p:spPr>
          <a:xfrm>
            <a:off x="11821200" y="6231744"/>
            <a:ext cx="370800" cy="370800"/>
          </a:xfrm>
          <a:prstGeom prst="rect">
            <a:avLst/>
          </a:prstGeom>
          <a:solidFill>
            <a:srgbClr val="2A69B2"/>
          </a:solidFill>
          <a:ln>
            <a:solidFill>
              <a:srgbClr val="2A69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BDC6E7DC-63B4-3E48-54B8-A6396E079CDC}"/>
              </a:ext>
            </a:extLst>
          </p:cNvPr>
          <p:cNvSpPr/>
          <p:nvPr/>
        </p:nvSpPr>
        <p:spPr>
          <a:xfrm>
            <a:off x="9333781" y="4553682"/>
            <a:ext cx="1906438" cy="345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2943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817E65-AFA2-9923-8DF6-0FF35CA7A1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>
            <a:extLst>
              <a:ext uri="{FF2B5EF4-FFF2-40B4-BE49-F238E27FC236}">
                <a16:creationId xmlns:a16="http://schemas.microsoft.com/office/drawing/2014/main" id="{8A343144-2770-BBD8-36FA-E725B432DCC4}"/>
              </a:ext>
            </a:extLst>
          </p:cNvPr>
          <p:cNvSpPr/>
          <p:nvPr/>
        </p:nvSpPr>
        <p:spPr>
          <a:xfrm>
            <a:off x="0" y="0"/>
            <a:ext cx="467139" cy="6858000"/>
          </a:xfrm>
          <a:prstGeom prst="rect">
            <a:avLst/>
          </a:prstGeom>
          <a:solidFill>
            <a:srgbClr val="062A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4497F759-FF13-608C-608E-145DD0C05585}"/>
              </a:ext>
            </a:extLst>
          </p:cNvPr>
          <p:cNvSpPr/>
          <p:nvPr/>
        </p:nvSpPr>
        <p:spPr>
          <a:xfrm>
            <a:off x="0" y="563849"/>
            <a:ext cx="933450" cy="371475"/>
          </a:xfrm>
          <a:prstGeom prst="rect">
            <a:avLst/>
          </a:prstGeom>
          <a:solidFill>
            <a:srgbClr val="2A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E32E716D-0B2E-38DB-C9F2-38E5B28EDAA8}"/>
              </a:ext>
            </a:extLst>
          </p:cNvPr>
          <p:cNvSpPr txBox="1"/>
          <p:nvPr/>
        </p:nvSpPr>
        <p:spPr>
          <a:xfrm>
            <a:off x="1229139" y="457200"/>
            <a:ext cx="6981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 err="1">
                <a:solidFill>
                  <a:srgbClr val="2A69B2"/>
                </a:solidFill>
              </a:rPr>
              <a:t>eÁFA</a:t>
            </a:r>
            <a:r>
              <a:rPr lang="hu-HU" sz="3200" b="1" dirty="0">
                <a:solidFill>
                  <a:srgbClr val="2A69B2"/>
                </a:solidFill>
              </a:rPr>
              <a:t> XML feltöltési folyamat 2.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B399133E-4060-3F54-0218-6F2290C2E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041975"/>
            <a:ext cx="9539917" cy="4277038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C35017F4-54BB-09A6-2BD9-980A733DD0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905" y="5816025"/>
            <a:ext cx="10601208" cy="765343"/>
          </a:xfrm>
          <a:prstGeom prst="rect">
            <a:avLst/>
          </a:prstGeom>
        </p:spPr>
      </p:pic>
      <p:cxnSp>
        <p:nvCxnSpPr>
          <p:cNvPr id="8" name="Egyenes összekötő nyíllal 7">
            <a:extLst>
              <a:ext uri="{FF2B5EF4-FFF2-40B4-BE49-F238E27FC236}">
                <a16:creationId xmlns:a16="http://schemas.microsoft.com/office/drawing/2014/main" id="{A959DF39-489E-C375-CAF3-785BD48DF4BB}"/>
              </a:ext>
            </a:extLst>
          </p:cNvPr>
          <p:cNvCxnSpPr/>
          <p:nvPr/>
        </p:nvCxnSpPr>
        <p:spPr>
          <a:xfrm flipH="1">
            <a:off x="3260785" y="4554747"/>
            <a:ext cx="3558724" cy="1173193"/>
          </a:xfrm>
          <a:prstGeom prst="straightConnector1">
            <a:avLst/>
          </a:prstGeom>
          <a:ln w="28575">
            <a:solidFill>
              <a:srgbClr val="2A69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4999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54E950-3C8C-4D6E-85BF-248FE3A7FDDC}">
  <we:reference id="wa200005566" version="3.0.0.2" store="hu-HU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19096</TotalTime>
  <Words>127</Words>
  <Application>Microsoft Office PowerPoint</Application>
  <PresentationFormat>Szélesvásznú</PresentationFormat>
  <Paragraphs>20</Paragraphs>
  <Slides>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Czöndör Szabolcs</dc:creator>
  <cp:lastModifiedBy>Gölle Gréta</cp:lastModifiedBy>
  <cp:revision>75</cp:revision>
  <dcterms:created xsi:type="dcterms:W3CDTF">2022-11-27T02:55:33Z</dcterms:created>
  <dcterms:modified xsi:type="dcterms:W3CDTF">2026-04-10T06:16:12Z</dcterms:modified>
</cp:coreProperties>
</file>