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18"/>
  </p:notesMasterIdLst>
  <p:sldIdLst>
    <p:sldId id="266" r:id="rId4"/>
    <p:sldId id="286" r:id="rId5"/>
    <p:sldId id="287" r:id="rId6"/>
    <p:sldId id="288" r:id="rId7"/>
    <p:sldId id="293" r:id="rId8"/>
    <p:sldId id="298" r:id="rId9"/>
    <p:sldId id="299" r:id="rId10"/>
    <p:sldId id="290" r:id="rId11"/>
    <p:sldId id="294" r:id="rId12"/>
    <p:sldId id="291" r:id="rId13"/>
    <p:sldId id="302" r:id="rId14"/>
    <p:sldId id="303" r:id="rId15"/>
    <p:sldId id="300" r:id="rId16"/>
    <p:sldId id="263" r:id="rId17"/>
  </p:sldIdLst>
  <p:sldSz cx="12192000" cy="6858000"/>
  <p:notesSz cx="6669088" cy="99266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1" autoAdjust="0"/>
    <p:restoredTop sz="83155" autoAdjust="0"/>
  </p:normalViewPr>
  <p:slideViewPr>
    <p:cSldViewPr snapToGrid="0">
      <p:cViewPr varScale="1">
        <p:scale>
          <a:sx n="90" d="100"/>
          <a:sy n="90" d="100"/>
        </p:scale>
        <p:origin x="13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AD9DE3-F665-41E1-868F-402EBDD09264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 dirty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68E5BF-7817-46A3-8902-9C6DA9E84CFB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63225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68E5BF-7817-46A3-8902-9C6DA9E84CFB}" type="slidenum">
              <a:rPr lang="hu-HU" smtClean="0"/>
              <a:t>1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6534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68E5BF-7817-46A3-8902-9C6DA9E84CFB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78772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68E5BF-7817-46A3-8902-9C6DA9E84CFB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59151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68E5BF-7817-46A3-8902-9C6DA9E84CFB}" type="slidenum">
              <a:rPr lang="hu-HU" smtClean="0"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55410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68E5BF-7817-46A3-8902-9C6DA9E84CFB}" type="slidenum">
              <a:rPr lang="hu-HU" smtClean="0"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829000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68E5BF-7817-46A3-8902-9C6DA9E84CFB}" type="slidenum">
              <a:rPr lang="hu-HU" smtClean="0"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37116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68E5BF-7817-46A3-8902-9C6DA9E84CFB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19277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68E5BF-7817-46A3-8902-9C6DA9E84CFB}" type="slidenum">
              <a:rPr lang="hu-HU" smtClean="0"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868360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68E5BF-7817-46A3-8902-9C6DA9E84CFB}" type="slidenum">
              <a:rPr lang="hu-HU" smtClean="0"/>
              <a:t>14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91836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F8A9-124E-41C1-8072-2EB8DED34D11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FEE6-6569-4BB6-BB85-2EF0F2755936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3361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F8A9-124E-41C1-8072-2EB8DED34D11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FEE6-6569-4BB6-BB85-2EF0F2755936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05394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F8A9-124E-41C1-8072-2EB8DED34D11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FEE6-6569-4BB6-BB85-2EF0F2755936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29198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E7E59-4973-4C51-B686-FA2E697B3A83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AE23-0765-4A60-87CE-412E7EDBB2A2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12177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E7E59-4973-4C51-B686-FA2E697B3A83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AE23-0765-4A60-87CE-412E7EDBB2A2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060766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E7E59-4973-4C51-B686-FA2E697B3A83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AE23-0765-4A60-87CE-412E7EDBB2A2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849640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E7E59-4973-4C51-B686-FA2E697B3A83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AE23-0765-4A60-87CE-412E7EDBB2A2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689193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E7E59-4973-4C51-B686-FA2E697B3A83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AE23-0765-4A60-87CE-412E7EDBB2A2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904669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E7E59-4973-4C51-B686-FA2E697B3A83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AE23-0765-4A60-87CE-412E7EDBB2A2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60249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E7E59-4973-4C51-B686-FA2E697B3A83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AE23-0765-4A60-87CE-412E7EDBB2A2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062467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E7E59-4973-4C51-B686-FA2E697B3A83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AE23-0765-4A60-87CE-412E7EDBB2A2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3767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F8A9-124E-41C1-8072-2EB8DED34D11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FEE6-6569-4BB6-BB85-2EF0F2755936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307567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E7E59-4973-4C51-B686-FA2E697B3A83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AE23-0765-4A60-87CE-412E7EDBB2A2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399031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E7E59-4973-4C51-B686-FA2E697B3A83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AE23-0765-4A60-87CE-412E7EDBB2A2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941418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E7E59-4973-4C51-B686-FA2E697B3A83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2AE23-0765-4A60-87CE-412E7EDBB2A2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887789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3504371-4FAC-44F4-A2AC-2E0249D7AD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0E6F78C8-1CDF-4DE4-BE35-5B3FD8F4EF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D5F57FA-AC9E-4581-9763-DEFC4BA71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2969-D05B-49CA-BB4E-AAAB7C1F791B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9B16F29-42BE-4236-AEB7-9D5F4667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F377EBB-14B5-4728-8240-51DCA2130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FCA8B-77EC-42C0-BCB7-F7BC78C49F11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912291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9A5CC5F-2525-45A7-A6FE-BDAB1F4B3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A2BDF34-9C6B-406F-98E1-3E2D239D17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530BF8B-7666-4B71-85BD-B15CE48AB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2969-D05B-49CA-BB4E-AAAB7C1F791B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71CB47F-8E07-4125-9BAE-FECB581D9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D996799-564B-4BD4-8603-7117ACBF9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FCA8B-77EC-42C0-BCB7-F7BC78C49F11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428269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572C129-8497-4FAC-AE85-B4925749A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067E16F5-A1D8-45F5-84DA-B953612098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9969DB7-E00F-4802-87A4-D1EEB8142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2969-D05B-49CA-BB4E-AAAB7C1F791B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154D215A-8EEF-47DA-A250-5E6F5E7B0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82D7604-B7E1-4471-AD6D-3A9A48359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FCA8B-77EC-42C0-BCB7-F7BC78C49F11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335461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19A153E-3CDF-4367-BBC7-3ACFD6691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289FC33-ED5A-411A-86FD-A9B1E8D031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06137487-FB45-46BA-B947-89974DD7F8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CD43F68-B0A7-4130-AEDC-04ED72561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2969-D05B-49CA-BB4E-AAAB7C1F791B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12D777F8-6314-4073-ABA6-0E35ED1FB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5A54E12-2E7E-45BA-9292-78022E1C4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FCA8B-77EC-42C0-BCB7-F7BC78C49F11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1339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911B592-6BB1-447E-A9B0-6E621A1C9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EE9E733-4E2C-4186-9DEB-BB7B52EE5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57AEAD49-6354-489A-9A27-4CA01508F2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4A57DDC2-057E-410A-9B7D-F63D1FEB01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7CC44E3-5B5D-453C-9175-C4B4A27255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7143AA89-FDDC-4C3A-8442-2BCC6D9CE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2969-D05B-49CA-BB4E-AAAB7C1F791B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67A001CA-2FA9-4B7A-A8F4-6BAABBF10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CF85AA20-51FD-41C4-84B6-9C92FF91E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FCA8B-77EC-42C0-BCB7-F7BC78C49F11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462111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E44DE02-9003-45EB-95FF-6C96E3201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180A5A5-BE0C-4A1D-8B5B-1A4FC3229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2969-D05B-49CA-BB4E-AAAB7C1F791B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6FB580FC-4521-41CF-90D6-92934B7B7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C81F1A8A-8FF0-4716-A34F-1C08A29AF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FCA8B-77EC-42C0-BCB7-F7BC78C49F11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149186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507A2534-ED47-4CC2-92D0-3691AAA72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2969-D05B-49CA-BB4E-AAAB7C1F791B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2E9A326C-B36D-40E5-9F9E-302E10F0F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E2CED2E2-30AC-4FC7-8E97-52D87DFCD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FCA8B-77EC-42C0-BCB7-F7BC78C49F11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98725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F8A9-124E-41C1-8072-2EB8DED34D11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FEE6-6569-4BB6-BB85-2EF0F2755936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349378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7D658D5-90B2-4BAA-ABDD-B8372446C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0F2FBCA-F8A5-4A32-B557-FF9602427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85FD9A49-E9B1-441D-A6C9-937C5143C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C0F611B5-3ED2-4A7F-B713-54C23134E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2969-D05B-49CA-BB4E-AAAB7C1F791B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99EB6836-CF9D-4D95-8ACC-CBC4F41B5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B9EC78E-6CFE-4744-ADBF-0AB7FE87B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FCA8B-77EC-42C0-BCB7-F7BC78C49F11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58948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4F996A1-9453-4531-B128-BCDD0AD3A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6D52FE9E-0DA7-48B3-9494-859D69717D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 dirty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9CF19D89-5207-4B54-9566-C4358CB054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C18BC35-0B90-49D5-85FB-28C01E889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2969-D05B-49CA-BB4E-AAAB7C1F791B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CB9635EE-85EB-411F-8DAC-B6D71FE7F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2F7FB57-D452-45F1-BCF3-0370B750C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FCA8B-77EC-42C0-BCB7-F7BC78C49F11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91616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19D962C-8AED-4BC1-B9A8-F7069A988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5990B4B5-D975-438A-9C58-D9AD883283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9142EF1-F267-496E-B0E6-19E138B83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2969-D05B-49CA-BB4E-AAAB7C1F791B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CF3ED60-F626-4989-A868-2E8695D78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1E2F92B-CD7B-4ECC-9341-F224A5886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FCA8B-77EC-42C0-BCB7-F7BC78C49F11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690214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53D922E1-C7A4-45A7-9511-E76D256860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B55AFAFF-0D0B-490C-8CA1-CAE2FBB044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FC712AF-C442-468D-9C50-B06BAF5CA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2969-D05B-49CA-BB4E-AAAB7C1F791B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B4FDB4D-F3F6-4669-A639-94E1ABDA8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48D29D5-2E39-4C28-B4BD-24AF450CB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FCA8B-77EC-42C0-BCB7-F7BC78C49F11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62608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F8A9-124E-41C1-8072-2EB8DED34D11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FEE6-6569-4BB6-BB85-2EF0F2755936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84198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F8A9-124E-41C1-8072-2EB8DED34D11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FEE6-6569-4BB6-BB85-2EF0F2755936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66917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F8A9-124E-41C1-8072-2EB8DED34D11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FEE6-6569-4BB6-BB85-2EF0F2755936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41921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F8A9-124E-41C1-8072-2EB8DED34D11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FEE6-6569-4BB6-BB85-2EF0F2755936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55802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F8A9-124E-41C1-8072-2EB8DED34D11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FEE6-6569-4BB6-BB85-2EF0F2755936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63735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F8A9-124E-41C1-8072-2EB8DED34D11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FEE6-6569-4BB6-BB85-2EF0F2755936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21590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6F8A9-124E-41C1-8072-2EB8DED34D11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CFEE6-6569-4BB6-BB85-2EF0F2755936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97241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E7E59-4973-4C51-B686-FA2E697B3A83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2AE23-0765-4A60-87CE-412E7EDBB2A2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30736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6A55C112-D3FB-4CF2-B6D0-3F5F889B8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337AD9-6C3C-4CEB-A61D-557DA37F35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F5BE1B4-FFD5-401A-B7C4-F3BF4B244C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82969-D05B-49CA-BB4E-AAAB7C1F791B}" type="datetimeFigureOut">
              <a:rPr lang="hu-HU" smtClean="0"/>
              <a:t>2024.07.24.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15059D0D-BA28-4D0E-82D9-19653090A6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17E2232-87F5-4AB2-A952-765FB5A03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FCA8B-77EC-42C0-BCB7-F7BC78C49F11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62918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nya.nav.gov.hu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nav.gov.hu/ado/egyeb/a-digitalis-platformuzemeltetok-uj-kotelezettsegei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>
            <a:extLst>
              <a:ext uri="{FF2B5EF4-FFF2-40B4-BE49-F238E27FC236}">
                <a16:creationId xmlns:a16="http://schemas.microsoft.com/office/drawing/2014/main" id="{1A16AA6B-BD39-2781-F9E9-D855030087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624" y="0"/>
            <a:ext cx="11616650" cy="6863125"/>
          </a:xfrm>
          <a:prstGeom prst="rect">
            <a:avLst/>
          </a:prstGeom>
        </p:spPr>
      </p:pic>
      <p:pic>
        <p:nvPicPr>
          <p:cNvPr id="2" name="Kép 1">
            <a:extLst>
              <a:ext uri="{FF2B5EF4-FFF2-40B4-BE49-F238E27FC236}">
                <a16:creationId xmlns:a16="http://schemas.microsoft.com/office/drawing/2014/main" id="{6F790F07-21CC-600D-2846-B70744BB91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6" y="431665"/>
            <a:ext cx="12180864" cy="4913802"/>
          </a:xfrm>
          <a:prstGeom prst="rect">
            <a:avLst/>
          </a:prstGeom>
        </p:spPr>
      </p:pic>
      <p:pic>
        <p:nvPicPr>
          <p:cNvPr id="12" name="Ábra 11">
            <a:extLst>
              <a:ext uri="{FF2B5EF4-FFF2-40B4-BE49-F238E27FC236}">
                <a16:creationId xmlns:a16="http://schemas.microsoft.com/office/drawing/2014/main" id="{C1257C3C-AC99-414F-BC87-9E333DE40A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59622" y="444954"/>
            <a:ext cx="6492269" cy="2287613"/>
          </a:xfrm>
          <a:prstGeom prst="rect">
            <a:avLst/>
          </a:prstGeom>
        </p:spPr>
      </p:pic>
      <p:sp>
        <p:nvSpPr>
          <p:cNvPr id="9" name="Szövegdoboz 8">
            <a:extLst>
              <a:ext uri="{FF2B5EF4-FFF2-40B4-BE49-F238E27FC236}">
                <a16:creationId xmlns:a16="http://schemas.microsoft.com/office/drawing/2014/main" id="{1D0FD5DF-3C73-49B2-88AF-513132BA8EC5}"/>
              </a:ext>
            </a:extLst>
          </p:cNvPr>
          <p:cNvSpPr txBox="1"/>
          <p:nvPr/>
        </p:nvSpPr>
        <p:spPr>
          <a:xfrm>
            <a:off x="8157681" y="3179062"/>
            <a:ext cx="402318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Mihics Henrik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o</a:t>
            </a:r>
            <a:r>
              <a:rPr kumimoji="0" lang="hu-H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sztályvezető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NAV Központi Irányítás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Ellenőrzési Kapcsolattartó és Információhasznosítási Főosztály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3936F4B2-C91E-48AC-862C-80A2D08837F6}"/>
              </a:ext>
            </a:extLst>
          </p:cNvPr>
          <p:cNvSpPr txBox="1"/>
          <p:nvPr/>
        </p:nvSpPr>
        <p:spPr>
          <a:xfrm>
            <a:off x="2240421" y="804530"/>
            <a:ext cx="5096044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Digitális platformüzemeltetők DAC7 szerinti adatszolgáltatása</a:t>
            </a:r>
            <a:endParaRPr kumimoji="0" lang="hu-HU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3FC07223-CB93-A00C-086E-09FC0A608521}"/>
              </a:ext>
            </a:extLst>
          </p:cNvPr>
          <p:cNvSpPr txBox="1"/>
          <p:nvPr/>
        </p:nvSpPr>
        <p:spPr>
          <a:xfrm>
            <a:off x="585624" y="4551493"/>
            <a:ext cx="23383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0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2024. július 16</a:t>
            </a:r>
            <a:r>
              <a:rPr kumimoji="0" lang="hu-HU" sz="20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.</a:t>
            </a:r>
            <a:endParaRPr kumimoji="0" lang="hu-HU" sz="160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567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78DA5BF-E4CE-1CCA-4340-10313E74D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675880" cy="1169035"/>
          </a:xfrm>
        </p:spPr>
        <p:txBody>
          <a:bodyPr>
            <a:normAutofit fontScale="90000"/>
          </a:bodyPr>
          <a:lstStyle/>
          <a:p>
            <a:pPr algn="ctr"/>
            <a: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Adatszolgáltatásra kötelezett platformüzemeltetők</a:t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7D23E28-2CE6-8114-BBE1-E20D061FC2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4160"/>
            <a:ext cx="7838440" cy="4642803"/>
          </a:xfrm>
        </p:spPr>
        <p:txBody>
          <a:bodyPr>
            <a:normAutofit fontScale="92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Magyarországon adatszolgáltatásra kötelezett platformüzemeltetők 3 típusa: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b="1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Magyarországon adóügyi illetőséggel rendelkező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EU-s platformüzemeltető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olyan külföldi, amely az EU-ban adóügyi illetőséggel nem rendelkezik, ott nincs bejegyezve, nincs üzletvezetési helye, állandó telephelye, de lehetővé teszi valamely érintett tevékenységnek a </a:t>
            </a:r>
            <a:r>
              <a:rPr kumimoji="0" lang="hu-H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jelentendő értékesítő általi elvégzését</a:t>
            </a: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, vagy valamely tagállamban található ingatlan bérbeadását magában foglaló érintett tevékenység végzését, és az adatszolgáltatás teljesítésére Magyarországot választja.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8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endParaRPr lang="hu-H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15B96EEF-8BB0-7C68-A5A5-78BCA922F2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" y="502459"/>
            <a:ext cx="1143000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2477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D635254-581A-AA64-D037-7DF3A8D42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0063"/>
            <a:ext cx="7828280" cy="945515"/>
          </a:xfrm>
        </p:spPr>
        <p:txBody>
          <a:bodyPr>
            <a:normAutofit fontScale="90000"/>
          </a:bodyPr>
          <a:lstStyle/>
          <a:p>
            <a:pPr algn="ctr"/>
            <a: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Platformüzemeltető – </a:t>
            </a:r>
            <a:b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adatszolgáltatás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ECC89FC-AD75-EBFB-CA17-4E17EB538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6662"/>
            <a:ext cx="7828280" cy="5019029"/>
          </a:xfrm>
        </p:spPr>
        <p:txBody>
          <a:bodyPr>
            <a:normAutofit fontScale="850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3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Adatszolgáltatás benyújtása: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2024. január 1-jétől, a magyar adószámos, 1-es és 2-es típusú platformüzemeltetők az adatszolgáltatáshoz a DPI jelű nyomtatványt az </a:t>
            </a: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ONYA-ban</a:t>
            </a:r>
            <a:r>
              <a:rPr kumimoji="0" lang="hu-HU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az alábbi útvonalon érhetik el: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hu-HU" b="1" i="0" u="none" strike="noStrike" dirty="0">
                <a:solidFill>
                  <a:srgbClr val="006CD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https://onya.nav.gov.hu</a:t>
            </a:r>
            <a:r>
              <a:rPr lang="hu-HU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→ Új nyomtatvány/bejelentés → Adatszolgáltatások</a:t>
            </a:r>
          </a:p>
          <a:p>
            <a:pPr marL="0" indent="0" algn="just">
              <a:buNone/>
            </a:pPr>
            <a:endParaRPr lang="hu-HU" b="0" i="0" dirty="0">
              <a:solidFill>
                <a:srgbClr val="1A1A1A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hu-HU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Az adatszolgáltatás kötelező részét képezi a DPI nyomtatványhoz </a:t>
            </a:r>
            <a:r>
              <a:rPr lang="hu-HU" b="1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csatolandó XML-melléklet!</a:t>
            </a:r>
          </a:p>
          <a:p>
            <a:pPr marL="0" indent="0" algn="just">
              <a:buNone/>
            </a:pPr>
            <a:endParaRPr lang="hu-HU" b="1" dirty="0">
              <a:solidFill>
                <a:srgbClr val="1A1A1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hu-HU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Ha nem keletkezett adatszolgáltatási kötelezettség egy adott időszak vonatkozásában, ezt szintén be kell jelentenie a DPI jelű nyomtatványon!</a:t>
            </a:r>
          </a:p>
          <a:p>
            <a:endParaRPr lang="hu-H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C8633748-E499-B8DE-6D81-52EB4677E5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40" y="499269"/>
            <a:ext cx="1143000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5869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D635254-581A-AA64-D037-7DF3A8D42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0063"/>
            <a:ext cx="7828280" cy="945515"/>
          </a:xfrm>
        </p:spPr>
        <p:txBody>
          <a:bodyPr>
            <a:normAutofit fontScale="90000"/>
          </a:bodyPr>
          <a:lstStyle/>
          <a:p>
            <a:pPr algn="ctr"/>
            <a: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Platformüzemeltető – </a:t>
            </a:r>
            <a:b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kötelezettség mulasztás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ECC89FC-AD75-EBFB-CA17-4E17EB538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1209"/>
            <a:ext cx="7828280" cy="4774482"/>
          </a:xfrm>
        </p:spPr>
        <p:txBody>
          <a:bodyPr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Aktv</a:t>
            </a:r>
            <a:r>
              <a:rPr lang="hu-H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21/A. § (7) bekezdése alapján </a:t>
            </a:r>
            <a:r>
              <a:rPr lang="hu-H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bejelentett adatok változását</a:t>
            </a:r>
            <a:r>
              <a:rPr lang="hu-H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változást követő </a:t>
            </a:r>
            <a:r>
              <a:rPr lang="hu-HU" sz="24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napon belül</a:t>
            </a:r>
            <a:r>
              <a:rPr lang="hu-H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kell jelezni a NAV-</a:t>
            </a:r>
            <a:r>
              <a:rPr lang="hu-H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nak</a:t>
            </a:r>
            <a:r>
              <a:rPr lang="hu-H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Aktv</a:t>
            </a:r>
            <a:r>
              <a:rPr lang="hu-H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21/H. § (1) bekezdése alapján: amennyiben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platformüzemeltető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elmulasztja bejelentési, változásbejelentési, adatszolgáltatási, nyilvántartási kötelezettségét, illetve késedelmesen, hibásan, valótlan tartalommal vagy hiányosan teljesíti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NAV </a:t>
            </a:r>
            <a:r>
              <a:rPr lang="hu-H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millió forintig terjedő mulasztási bírsággal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sújthatja.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C8633748-E499-B8DE-6D81-52EB4677E5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40" y="499269"/>
            <a:ext cx="1143000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2551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D635254-581A-AA64-D037-7DF3A8D42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828280" cy="945515"/>
          </a:xfrm>
        </p:spPr>
        <p:txBody>
          <a:bodyPr>
            <a:normAutofit/>
          </a:bodyPr>
          <a:lstStyle/>
          <a:p>
            <a:pPr algn="ctr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DAC7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ECC89FC-AD75-EBFB-CA17-4E17EB538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4784"/>
            <a:ext cx="7828280" cy="47321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Hasznos információk</a:t>
            </a:r>
          </a:p>
          <a:p>
            <a:pPr marL="0" indent="0">
              <a:buNone/>
            </a:pPr>
            <a:endParaRPr lang="hu-H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https://nav.gov.hu/ado/egyeb/a-digitalis-platformuzemeltetok-uj-kotelezettsegei</a:t>
            </a:r>
            <a:endParaRPr lang="hu-H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C8633748-E499-B8DE-6D81-52EB4677E5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40" y="499269"/>
            <a:ext cx="1143000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87926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>
            <a:extLst>
              <a:ext uri="{FF2B5EF4-FFF2-40B4-BE49-F238E27FC236}">
                <a16:creationId xmlns:a16="http://schemas.microsoft.com/office/drawing/2014/main" id="{2DF4CC4A-EAF1-413A-ABB6-1C72958B7C13}"/>
              </a:ext>
            </a:extLst>
          </p:cNvPr>
          <p:cNvGrpSpPr/>
          <p:nvPr/>
        </p:nvGrpSpPr>
        <p:grpSpPr>
          <a:xfrm flipH="1" flipV="1">
            <a:off x="1286540" y="3051548"/>
            <a:ext cx="10905460" cy="1904114"/>
            <a:chOff x="1266825" y="1590675"/>
            <a:chExt cx="2127629" cy="745331"/>
          </a:xfrm>
          <a:solidFill>
            <a:srgbClr val="3BBFDF"/>
          </a:solidFill>
        </p:grpSpPr>
        <p:sp>
          <p:nvSpPr>
            <p:cNvPr id="3" name="Téglalap 2">
              <a:extLst>
                <a:ext uri="{FF2B5EF4-FFF2-40B4-BE49-F238E27FC236}">
                  <a16:creationId xmlns:a16="http://schemas.microsoft.com/office/drawing/2014/main" id="{4FCF71CC-98F2-4CE4-9CE2-4DDCEFC02338}"/>
                </a:ext>
              </a:extLst>
            </p:cNvPr>
            <p:cNvSpPr/>
            <p:nvPr/>
          </p:nvSpPr>
          <p:spPr>
            <a:xfrm>
              <a:off x="1266825" y="1590675"/>
              <a:ext cx="1814513" cy="74533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u-H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Romboid 3">
              <a:extLst>
                <a:ext uri="{FF2B5EF4-FFF2-40B4-BE49-F238E27FC236}">
                  <a16:creationId xmlns:a16="http://schemas.microsoft.com/office/drawing/2014/main" id="{4B831E06-20DD-450E-964F-14C13FA4D8CD}"/>
                </a:ext>
              </a:extLst>
            </p:cNvPr>
            <p:cNvSpPr/>
            <p:nvPr/>
          </p:nvSpPr>
          <p:spPr>
            <a:xfrm>
              <a:off x="2480054" y="1590675"/>
              <a:ext cx="914400" cy="745331"/>
            </a:xfrm>
            <a:prstGeom prst="parallelogram">
              <a:avLst>
                <a:gd name="adj" fmla="val 3170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u-H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" name="Szövegdoboz 4">
            <a:extLst>
              <a:ext uri="{FF2B5EF4-FFF2-40B4-BE49-F238E27FC236}">
                <a16:creationId xmlns:a16="http://schemas.microsoft.com/office/drawing/2014/main" id="{2E2140C5-F441-4294-A2BB-216E074610F7}"/>
              </a:ext>
            </a:extLst>
          </p:cNvPr>
          <p:cNvSpPr txBox="1"/>
          <p:nvPr/>
        </p:nvSpPr>
        <p:spPr>
          <a:xfrm>
            <a:off x="2041452" y="3650779"/>
            <a:ext cx="64326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Köszö</a:t>
            </a:r>
            <a:r>
              <a:rPr lang="hu-HU" sz="4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nöm a figyelmet!</a:t>
            </a:r>
            <a:endParaRPr kumimoji="0" lang="hu-HU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642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F9D193D-ED68-59A1-A8F6-5214C6824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604" y="365125"/>
            <a:ext cx="7874330" cy="1325563"/>
          </a:xfrm>
        </p:spPr>
        <p:txBody>
          <a:bodyPr/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Jogszabályi háttér - jogalapok</a:t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CB926A4-7415-2C05-459D-5F616DC7B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1124"/>
            <a:ext cx="7679075" cy="4635839"/>
          </a:xfrm>
        </p:spPr>
        <p:txBody>
          <a:bodyPr>
            <a:normAutofit lnSpcReduction="1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Európai Unió Tanácsának az adózás területén történő közigazgatási együttműködésről szóló 2011/16/EU irányelv legutóbbi módosítása [(EU) 2021/514 irányelv] - </a:t>
            </a:r>
            <a:r>
              <a:rPr kumimoji="0" lang="hu-H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DAC7 irányelv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hu-H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Az adó- és egyéb </a:t>
            </a:r>
            <a:r>
              <a:rPr kumimoji="0" lang="hu-H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közterhekkel</a:t>
            </a: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kapcsolatos nemzetközi közigazgatási együttműködés egyes szabályairól szóló 2013. évi XXXVII. törvény (</a:t>
            </a:r>
            <a:r>
              <a:rPr kumimoji="0" lang="hu-H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Aktv</a:t>
            </a:r>
            <a:r>
              <a:rPr kumimoji="0" lang="hu-H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 II/A. fejezete és 5. számú melléklete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hu-H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Bizottság </a:t>
            </a:r>
            <a:r>
              <a:rPr kumimoji="0" lang="hu-H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(EU) 2022/1467 végrehajtási rendelet</a:t>
            </a: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e, amely további részletszabályokat tartalmaz a digitális platformüzemeltetőket érintően</a:t>
            </a:r>
          </a:p>
          <a:p>
            <a:endParaRPr lang="hu-H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714E0C47-B889-76AF-59AF-36D54AA528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03" y="544965"/>
            <a:ext cx="1143000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Csoportba foglalás 4">
            <a:extLst>
              <a:ext uri="{FF2B5EF4-FFF2-40B4-BE49-F238E27FC236}">
                <a16:creationId xmlns:a16="http://schemas.microsoft.com/office/drawing/2014/main" id="{74671CC7-168C-C4FE-1ABF-4646A0CC4104}"/>
              </a:ext>
            </a:extLst>
          </p:cNvPr>
          <p:cNvGrpSpPr/>
          <p:nvPr/>
        </p:nvGrpSpPr>
        <p:grpSpPr>
          <a:xfrm>
            <a:off x="0" y="436619"/>
            <a:ext cx="1546261" cy="745331"/>
            <a:chOff x="1266825" y="1590675"/>
            <a:chExt cx="2127629" cy="745331"/>
          </a:xfrm>
          <a:solidFill>
            <a:srgbClr val="3BBFDF"/>
          </a:solidFill>
        </p:grpSpPr>
        <p:sp>
          <p:nvSpPr>
            <p:cNvPr id="6" name="Téglalap 5">
              <a:extLst>
                <a:ext uri="{FF2B5EF4-FFF2-40B4-BE49-F238E27FC236}">
                  <a16:creationId xmlns:a16="http://schemas.microsoft.com/office/drawing/2014/main" id="{43EB54C8-3A88-BF8D-4843-911F238532E7}"/>
                </a:ext>
              </a:extLst>
            </p:cNvPr>
            <p:cNvSpPr/>
            <p:nvPr/>
          </p:nvSpPr>
          <p:spPr>
            <a:xfrm>
              <a:off x="1266825" y="1590675"/>
              <a:ext cx="1814513" cy="74533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7" name="Romboid 6">
              <a:extLst>
                <a:ext uri="{FF2B5EF4-FFF2-40B4-BE49-F238E27FC236}">
                  <a16:creationId xmlns:a16="http://schemas.microsoft.com/office/drawing/2014/main" id="{DB73E3EB-8C12-B7AA-38D7-3668917C141D}"/>
                </a:ext>
              </a:extLst>
            </p:cNvPr>
            <p:cNvSpPr/>
            <p:nvPr/>
          </p:nvSpPr>
          <p:spPr>
            <a:xfrm>
              <a:off x="2480054" y="1590675"/>
              <a:ext cx="914400" cy="745331"/>
            </a:xfrm>
            <a:prstGeom prst="parallelogram">
              <a:avLst>
                <a:gd name="adj" fmla="val 3170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pic>
        <p:nvPicPr>
          <p:cNvPr id="8" name="Kép 7">
            <a:extLst>
              <a:ext uri="{FF2B5EF4-FFF2-40B4-BE49-F238E27FC236}">
                <a16:creationId xmlns:a16="http://schemas.microsoft.com/office/drawing/2014/main" id="{66AB3ECF-97CF-CE67-4912-A3E2DDDAD2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4" r="62997"/>
          <a:stretch/>
        </p:blipFill>
        <p:spPr>
          <a:xfrm flipH="1">
            <a:off x="8712530" y="0"/>
            <a:ext cx="3479470" cy="6858000"/>
          </a:xfrm>
          <a:prstGeom prst="rect">
            <a:avLst/>
          </a:prstGeom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A8582228-87AC-DC09-F4C9-FA5436F22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20" y="512619"/>
            <a:ext cx="1143000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1390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1CE8FBB-B241-B29E-927E-CE4A5AF79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2651"/>
            <a:ext cx="7784805" cy="935429"/>
          </a:xfrm>
        </p:spPr>
        <p:txBody>
          <a:bodyPr/>
          <a:lstStyle/>
          <a:p>
            <a:r>
              <a:rPr lang="hu-HU" dirty="0"/>
              <a:t>		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Alapfogalmak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B649413-AED1-4494-D420-498EF00753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6814"/>
            <a:ext cx="7784805" cy="5593541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hu-HU" sz="3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Platform:</a:t>
            </a:r>
            <a:r>
              <a:rPr lang="hu-H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minden, a felhasználók számára hozzáférhető </a:t>
            </a:r>
            <a:r>
              <a:rPr lang="hu-H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szoftver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(honlapok és azok részei is) </a:t>
            </a:r>
            <a:r>
              <a:rPr lang="hu-H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és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alkalmazás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(beleértve a mobilalkalmazásokat), amely lehetővé teszi az </a:t>
            </a:r>
            <a:r>
              <a:rPr lang="hu-H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Értékesítők számára 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többi felhasználóval történő kapcsolatfelvételt valamely </a:t>
            </a:r>
            <a:r>
              <a:rPr lang="hu-H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Érintett tevékenység 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közvetlen vagy közvetett, a felhasználók számára történő elvégzése céljából. Idetartozik az Érintett tevékenység Ellenértékének beszedésére és kifizetésére irányuló bármilyen megoldás is.</a:t>
            </a:r>
          </a:p>
          <a:p>
            <a:pPr marL="0" indent="0" algn="just">
              <a:buNone/>
            </a:pPr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Nem platform, ami kizárólag </a:t>
            </a:r>
            <a:r>
              <a:rPr kumimoji="0" lang="hu-H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65113" marR="0" lvl="0" indent="0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a) kifizetések kezelését;</a:t>
            </a:r>
          </a:p>
          <a:p>
            <a:pPr marL="265113" marR="0" lvl="0" indent="0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b) megjelenítést vagy hirdetést;</a:t>
            </a:r>
          </a:p>
          <a:p>
            <a:pPr marL="265113" marR="0" lvl="0" indent="0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c) a felhasználók átirányítását vagy áthelyezését végzi.</a:t>
            </a:r>
          </a:p>
          <a:p>
            <a:endParaRPr lang="hu-HU" dirty="0"/>
          </a:p>
          <a:p>
            <a:endParaRPr lang="hu-H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B4A5CB75-0556-B513-D536-FFBFD82E7F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87" y="523252"/>
            <a:ext cx="1143000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7879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53A801E-2B0A-1446-B6B0-0926C2978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7022"/>
            <a:ext cx="7221279" cy="793824"/>
          </a:xfrm>
        </p:spPr>
        <p:txBody>
          <a:bodyPr/>
          <a:lstStyle/>
          <a:p>
            <a:r>
              <a:rPr kumimoji="0" lang="hu-H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		</a:t>
            </a:r>
            <a:r>
              <a:rPr kumimoji="0" lang="hu-H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Alapfogalmak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BDD2393-7730-C8EB-988E-4C99A2A26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797800" cy="4351338"/>
          </a:xfrm>
        </p:spPr>
        <p:txBody>
          <a:bodyPr/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2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Platformüzemeltető:</a:t>
            </a:r>
            <a:r>
              <a:rPr kumimoji="0" lang="hu-H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hu-H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az a Szervezet, amely az adott Platform vagy egy részének az </a:t>
            </a:r>
            <a:r>
              <a:rPr kumimoji="0" lang="hu-HU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értékesítők rendelkezésére bocsátása </a:t>
            </a:r>
            <a:r>
              <a:rPr kumimoji="0" lang="hu-H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céljából szerződést köt az </a:t>
            </a:r>
            <a:r>
              <a:rPr kumimoji="0" lang="hu-H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értékesítőkkel</a:t>
            </a:r>
            <a:r>
              <a:rPr kumimoji="0" lang="hu-H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hu-HU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Értékesítő:</a:t>
            </a:r>
            <a:r>
              <a:rPr kumimoji="0" lang="hu-H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a Platform olyan - magánszemély vagy Szervezet - felhasználója, aki, vagy amely az Adatszolgáltatási időszak során bármely időpontban regisztrált a Platformon, és amely az </a:t>
            </a: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Érintett tevékenységet</a:t>
            </a:r>
            <a:r>
              <a:rPr kumimoji="0" lang="hu-H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végzi</a:t>
            </a:r>
            <a:endParaRPr kumimoji="0" lang="hu-HU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EAAC365B-9483-8CA0-D7D7-689E754118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79" y="520535"/>
            <a:ext cx="1143000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781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24A15E0-6082-AC4D-76C2-1BE5F77C7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600" y="459307"/>
            <a:ext cx="7828280" cy="819434"/>
          </a:xfrm>
        </p:spPr>
        <p:txBody>
          <a:bodyPr>
            <a:normAutofit/>
          </a:bodyPr>
          <a:lstStyle/>
          <a:p>
            <a:pPr algn="ctr"/>
            <a:r>
              <a:rPr lang="hu-HU" dirty="0"/>
              <a:t>	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Érintett tevékenységek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69A30EC-250A-5180-6363-04B86F2DB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01" y="1310640"/>
            <a:ext cx="7950199" cy="5366607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hu-HU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Érintett tevékenységek</a:t>
            </a:r>
            <a:r>
              <a:rPr lang="hu-H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(ellenérték fejében végzett):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hu-HU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627063" marR="0" lvl="0" indent="-3619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lang="hu-H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hu-HU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ngatlan</a:t>
            </a: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bérbeadása</a:t>
            </a:r>
            <a:r>
              <a:rPr kumimoji="0" lang="hu-H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beleértve a lakó- és üzleti ingatlanokat, valamint minden egyéb ingatlant és parkolóhelyet;</a:t>
            </a:r>
          </a:p>
          <a:p>
            <a:pPr marL="627063" marR="0" lvl="0" indent="-3619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Személyi szolgáltatás</a:t>
            </a:r>
            <a:r>
              <a:rPr kumimoji="0" lang="hu-H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;</a:t>
            </a:r>
          </a:p>
          <a:p>
            <a:pPr marL="627063" marR="0" lvl="0" indent="-3619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Áruk értékesítése</a:t>
            </a:r>
            <a:r>
              <a:rPr kumimoji="0" lang="hu-H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;</a:t>
            </a:r>
          </a:p>
          <a:p>
            <a:pPr marL="627063" marR="0" lvl="0" indent="-3619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lang="hu-H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0" lang="hu-HU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özlekedési</a:t>
            </a: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eszköz bérbeadása</a:t>
            </a:r>
            <a:r>
              <a:rPr kumimoji="0" lang="hu-H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866FB8F2-7ACA-CA8F-8F3E-CEE114BC4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499269"/>
            <a:ext cx="1143000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7859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24A15E0-6082-AC4D-76C2-1BE5F77C7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600" y="459307"/>
            <a:ext cx="7828280" cy="819434"/>
          </a:xfrm>
        </p:spPr>
        <p:txBody>
          <a:bodyPr>
            <a:normAutofit/>
          </a:bodyPr>
          <a:lstStyle/>
          <a:p>
            <a:pPr algn="ctr"/>
            <a:r>
              <a:rPr lang="hu-HU" dirty="0"/>
              <a:t>	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Jelentendő értékesítő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69A30EC-250A-5180-6363-04B86F2DB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01" y="1310640"/>
            <a:ext cx="7950199" cy="5366607"/>
          </a:xfrm>
        </p:spPr>
        <p:txBody>
          <a:bodyPr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hu-HU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Jelentendő értékesítő:</a:t>
            </a:r>
            <a:r>
              <a:rPr lang="hu-HU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Nem jelentendő értékesítő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kívül bármely 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Aktív értékesítő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amely valamely tagállamban illetőséggel rendelkezik, vagy valamely tagállamban található ingatlant ad bérbe.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Aktív értékesítő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olyan Értékesítő, amely az Adatszolgáltatási időszakban Érintett tevékenységet végez, vagy amelynek az Adatszolgáltatási időszakban az Érintett tevékenységgel kapcsolatban Ellenértéket fizetnek ki vagy írnak jóvá.</a:t>
            </a: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866FB8F2-7ACA-CA8F-8F3E-CEE114BC4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499269"/>
            <a:ext cx="1143000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9453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24A15E0-6082-AC4D-76C2-1BE5F77C7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600" y="459307"/>
            <a:ext cx="7828280" cy="819434"/>
          </a:xfrm>
        </p:spPr>
        <p:txBody>
          <a:bodyPr>
            <a:normAutofit/>
          </a:bodyPr>
          <a:lstStyle/>
          <a:p>
            <a:pPr algn="ctr"/>
            <a:r>
              <a:rPr lang="hu-HU" dirty="0"/>
              <a:t>	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Jelentendő értékesítő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69A30EC-250A-5180-6363-04B86F2DB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01" y="1310640"/>
            <a:ext cx="7950199" cy="5366607"/>
          </a:xfrm>
        </p:spPr>
        <p:txBody>
          <a:bodyPr>
            <a:noAutofit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hu-HU" sz="23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Nem Jelentendő értékesítő</a:t>
            </a:r>
            <a:r>
              <a:rPr lang="hu-H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olyan Értékesítő, amely</a:t>
            </a:r>
          </a:p>
          <a:p>
            <a:pPr marL="361950" indent="-361950" algn="just">
              <a:buFont typeface="+mj-lt"/>
              <a:buAutoNum type="alphaLcParenR"/>
            </a:pPr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hu-H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özigazgatási szerv</a:t>
            </a:r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61950" indent="-361950" algn="just">
              <a:buFont typeface="+mj-lt"/>
              <a:buAutoNum type="alphaLcParenR"/>
            </a:pPr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olyan Szervezet, amelynek </a:t>
            </a:r>
            <a:r>
              <a:rPr lang="hu-H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részvényeivel szabályozott értékpapír-piacon rendszeresen kereskednek</a:t>
            </a:r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vagy olyan Szervezet kapcsolt Szervezete, amelynek részvényeivel szabályozott </a:t>
            </a:r>
            <a:r>
              <a:rPr lang="hu-H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értékpapír-piacon rendszeresen kereskednek</a:t>
            </a:r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61950" indent="-361950" algn="just">
              <a:buFont typeface="+mj-lt"/>
              <a:buAutoNum type="alphaLcParenR"/>
            </a:pPr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olyan Szervezet, amelynek a Platformüzemeltető az Adatszolgáltatási időszakban </a:t>
            </a:r>
            <a:r>
              <a:rPr lang="hu-H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több mint 2000, Közvetített ingatlanra</a:t>
            </a:r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vonatkozó </a:t>
            </a:r>
            <a:r>
              <a:rPr lang="hu-H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ingatlan-bérbeadás</a:t>
            </a:r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útján végzett Érintett tevékenységet tett lehetővé; vagy</a:t>
            </a:r>
          </a:p>
          <a:p>
            <a:pPr marL="361950" indent="-361950" algn="just">
              <a:buFont typeface="+mj-lt"/>
              <a:buAutoNum type="alphaLcParenR"/>
            </a:pPr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részére a Platformüzemeltető az Adatszolgáltatási időszakban </a:t>
            </a:r>
            <a:r>
              <a:rPr lang="hu-H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kevesebb, mint 30, áruértékesítés</a:t>
            </a:r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útján végzett Érintett tevékenységet tett lehetővé, </a:t>
            </a:r>
            <a:r>
              <a:rPr lang="hu-H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és</a:t>
            </a:r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ezek kifizetett vagy jóváírt Ellenértékének teljes összege nem haladta meg a </a:t>
            </a:r>
            <a:r>
              <a:rPr lang="hu-H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2000 EUR</a:t>
            </a:r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-t.</a:t>
            </a:r>
          </a:p>
          <a:p>
            <a:pPr marL="0" indent="0" algn="just">
              <a:buNone/>
            </a:pPr>
            <a:r>
              <a:rPr lang="hu-H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hu-HU" sz="2300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866FB8F2-7ACA-CA8F-8F3E-CEE114BC4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499269"/>
            <a:ext cx="1143000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6657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854B89A-853E-B728-E4CA-49F1BCF11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601"/>
            <a:ext cx="10515600" cy="883919"/>
          </a:xfrm>
        </p:spPr>
        <p:txBody>
          <a:bodyPr/>
          <a:lstStyle/>
          <a:p>
            <a:r>
              <a:rPr lang="hu-HU" dirty="0"/>
              <a:t>	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DAC7 – kötelezettségek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AD180AD-7485-9AD3-1B76-AB9E22F3B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0640"/>
            <a:ext cx="7736840" cy="4866323"/>
          </a:xfrm>
        </p:spPr>
        <p:txBody>
          <a:bodyPr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hu-HU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Bejelentési</a:t>
            </a:r>
            <a:r>
              <a:rPr kumimoji="0" lang="hu-H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 és változásbejelentési </a:t>
            </a: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kötelezettség 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hu-HU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Minőség bejelentése </a:t>
            </a:r>
          </a:p>
          <a:p>
            <a:pPr marL="1200150" marR="0" lvl="2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 minőség keletkezését követő 15 napon belül</a:t>
            </a:r>
          </a:p>
          <a:p>
            <a:pPr marL="1200150" marR="0" lvl="2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 már létezők első alkalommal 2023. február 15-ig </a:t>
            </a:r>
            <a:r>
              <a:rPr kumimoji="0" lang="hu-HU" sz="2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hu-H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hu-HU" sz="240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ktv.</a:t>
            </a:r>
            <a:r>
              <a:rPr kumimoji="0" lang="hu-HU" sz="2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45/P. § (1) bekezdés) </a:t>
            </a:r>
            <a:endParaRPr kumimoji="0" lang="hu-HU" sz="2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hu-H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Nullás adatszolgáltatás (</a:t>
            </a:r>
            <a:r>
              <a:rPr kumimoji="0" lang="hu-HU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Aktv</a:t>
            </a:r>
            <a:r>
              <a:rPr kumimoji="0" lang="hu-H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21/B. § (2) bekezdés)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hu-H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hu-HU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Adatszolgáltatási</a:t>
            </a: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kötelezettség: digitális platformokon keresztül szerzett jövedelemről, értékesítők adatairól</a:t>
            </a:r>
            <a:endParaRPr kumimoji="0" lang="hu-H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először 2023-ról, negyedéves bontásban, 2024. január 31-ig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hu-H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hu-H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Tájékoztatási, nyilvántartási és iratmegőrzési kötelezettség!</a:t>
            </a:r>
            <a:endParaRPr kumimoji="0" lang="hu-H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hu-H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E1ECED0C-C9E4-F7F1-4415-4F627143AD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543560"/>
            <a:ext cx="1143000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787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D635254-581A-AA64-D037-7DF3A8D42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828280" cy="945515"/>
          </a:xfrm>
        </p:spPr>
        <p:txBody>
          <a:bodyPr>
            <a:normAutofit/>
          </a:bodyPr>
          <a:lstStyle/>
          <a:p>
            <a:pPr algn="ctr"/>
            <a: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Platformüzemeltető - bejelentés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ECC89FC-AD75-EBFB-CA17-4E17EB538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4784"/>
            <a:ext cx="7828280" cy="4732179"/>
          </a:xfrm>
        </p:spPr>
        <p:txBody>
          <a:bodyPr>
            <a:normAutofit lnSpcReduction="1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 jogszabályok és azok eltérő, vagy épp elnagyolt piaci értelmezése alapján sokan nem tudták egyértelműen megállapítani, hogy DAC7 alatt Platformok-e vagy sem.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Pl. platformnak tekintették magukat saját webáruházat üzemeltetők, mert magát a webes platformot vásárolták valakitől, de valójában a webes technológiát ők használják és maga a webes rendszer értékesítője semmi feladatot nem lát el a vevők és az eladók közötti folyamatban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4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hu-H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Amennyiben mégsem minősül az </a:t>
            </a:r>
            <a:r>
              <a:rPr lang="hu-HU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Aktv</a:t>
            </a:r>
            <a:r>
              <a:rPr lang="hu-H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Szerinti platformüzemeltetőnek:</a:t>
            </a:r>
            <a:r>
              <a:rPr lang="hu-H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úgy mielőbb törölni szükséges a bejelentkezést a megfelelő nyomtatványon (’T201, ’T201CSZ, ’T201T).</a:t>
            </a:r>
          </a:p>
          <a:p>
            <a:endParaRPr lang="hu-H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C8633748-E499-B8DE-6D81-52EB4677E5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40" y="499269"/>
            <a:ext cx="1143000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891270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3112</TotalTime>
  <Words>880</Words>
  <Application>Microsoft Office PowerPoint</Application>
  <PresentationFormat>Szélesvásznú</PresentationFormat>
  <Paragraphs>95</Paragraphs>
  <Slides>14</Slides>
  <Notes>9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3</vt:i4>
      </vt:variant>
      <vt:variant>
        <vt:lpstr>Diacímek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Century Gothic</vt:lpstr>
      <vt:lpstr>Times New Roman</vt:lpstr>
      <vt:lpstr>1_Office-téma</vt:lpstr>
      <vt:lpstr>Office-téma</vt:lpstr>
      <vt:lpstr>2_Office-téma</vt:lpstr>
      <vt:lpstr>PowerPoint-bemutató</vt:lpstr>
      <vt:lpstr> Jogszabályi háttér - jogalapok </vt:lpstr>
      <vt:lpstr>  Alapfogalmak</vt:lpstr>
      <vt:lpstr>  Alapfogalmak</vt:lpstr>
      <vt:lpstr> Érintett tevékenységek</vt:lpstr>
      <vt:lpstr> Jelentendő értékesítő</vt:lpstr>
      <vt:lpstr> Jelentendő értékesítő</vt:lpstr>
      <vt:lpstr> DAC7 – kötelezettségek</vt:lpstr>
      <vt:lpstr>Platformüzemeltető - bejelentés</vt:lpstr>
      <vt:lpstr> Adatszolgáltatásra kötelezett platformüzemeltetők </vt:lpstr>
      <vt:lpstr>Platformüzemeltető –  adatszolgáltatás</vt:lpstr>
      <vt:lpstr>Platformüzemeltető –  kötelezettség mulasztás</vt:lpstr>
      <vt:lpstr>DAC7</vt:lpstr>
      <vt:lpstr>PowerPoint-bemutató</vt:lpstr>
    </vt:vector>
  </TitlesOfParts>
  <Company>Nemzeti Adó- és Vámhivatal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dr. Emri Nóra Zsuzsanna</dc:creator>
  <cp:lastModifiedBy>EKIF</cp:lastModifiedBy>
  <cp:revision>101</cp:revision>
  <cp:lastPrinted>2023-10-09T13:06:46Z</cp:lastPrinted>
  <dcterms:created xsi:type="dcterms:W3CDTF">2021-10-22T13:08:19Z</dcterms:created>
  <dcterms:modified xsi:type="dcterms:W3CDTF">2024-07-24T15:24:33Z</dcterms:modified>
</cp:coreProperties>
</file>