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2" r:id="rId1"/>
  </p:sldMasterIdLst>
  <p:notesMasterIdLst>
    <p:notesMasterId r:id="rId20"/>
  </p:notesMasterIdLst>
  <p:handoutMasterIdLst>
    <p:handoutMasterId r:id="rId21"/>
  </p:handoutMasterIdLst>
  <p:sldIdLst>
    <p:sldId id="832" r:id="rId2"/>
    <p:sldId id="818" r:id="rId3"/>
    <p:sldId id="363" r:id="rId4"/>
    <p:sldId id="364" r:id="rId5"/>
    <p:sldId id="826" r:id="rId6"/>
    <p:sldId id="795" r:id="rId7"/>
    <p:sldId id="819" r:id="rId8"/>
    <p:sldId id="784" r:id="rId9"/>
    <p:sldId id="325" r:id="rId10"/>
    <p:sldId id="328" r:id="rId11"/>
    <p:sldId id="338" r:id="rId12"/>
    <p:sldId id="833" r:id="rId13"/>
    <p:sldId id="360" r:id="rId14"/>
    <p:sldId id="365" r:id="rId15"/>
    <p:sldId id="834" r:id="rId16"/>
    <p:sldId id="835" r:id="rId17"/>
    <p:sldId id="836" r:id="rId18"/>
    <p:sldId id="785" r:id="rId19"/>
  </p:sldIdLst>
  <p:sldSz cx="12192000" cy="6858000"/>
  <p:notesSz cx="6797675" cy="9926638"/>
  <p:defaultTextStyle>
    <a:defPPr rtl="0">
      <a:defRPr lang="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C0C7"/>
    <a:srgbClr val="A7C0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3" autoAdjust="0"/>
    <p:restoredTop sz="94705"/>
  </p:normalViewPr>
  <p:slideViewPr>
    <p:cSldViewPr snapToGrid="0">
      <p:cViewPr varScale="1">
        <p:scale>
          <a:sx n="62" d="100"/>
          <a:sy n="62" d="100"/>
        </p:scale>
        <p:origin x="6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0C49E2-BD94-4B9D-828E-02F69E45AD7D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F0582CE7-D786-4AFA-9DE5-468FA4F7F38F}">
      <dgm:prSet phldrT="[Szöveg]"/>
      <dgm:spPr/>
      <dgm:t>
        <a:bodyPr/>
        <a:lstStyle/>
        <a:p>
          <a:r>
            <a:rPr lang="hu-HU" dirty="0"/>
            <a:t>DATA GOVERNANCE</a:t>
          </a:r>
          <a:endParaRPr lang="en-GB" dirty="0"/>
        </a:p>
      </dgm:t>
    </dgm:pt>
    <dgm:pt modelId="{133E70CA-6880-4E09-AE88-23CE5484742C}" type="parTrans" cxnId="{DDC3BF6F-DC8D-40E9-B956-DE12C012D584}">
      <dgm:prSet/>
      <dgm:spPr/>
      <dgm:t>
        <a:bodyPr/>
        <a:lstStyle/>
        <a:p>
          <a:endParaRPr lang="en-GB"/>
        </a:p>
      </dgm:t>
    </dgm:pt>
    <dgm:pt modelId="{D28A18E3-69B4-4C72-837B-B0F7647D6CF7}" type="sibTrans" cxnId="{DDC3BF6F-DC8D-40E9-B956-DE12C012D584}">
      <dgm:prSet/>
      <dgm:spPr/>
      <dgm:t>
        <a:bodyPr/>
        <a:lstStyle/>
        <a:p>
          <a:endParaRPr lang="en-GB"/>
        </a:p>
      </dgm:t>
    </dgm:pt>
    <dgm:pt modelId="{35137A9E-B923-4FD9-B875-4FC35C9D5CCE}">
      <dgm:prSet phldrT="[Szöveg]"/>
      <dgm:spPr/>
      <dgm:t>
        <a:bodyPr/>
        <a:lstStyle/>
        <a:p>
          <a:r>
            <a:rPr lang="hu-HU" dirty="0"/>
            <a:t>DATA DISCOVERY</a:t>
          </a:r>
          <a:endParaRPr lang="en-GB" dirty="0"/>
        </a:p>
      </dgm:t>
    </dgm:pt>
    <dgm:pt modelId="{081EB3A4-CE3B-4C44-96A2-69B64AAFB659}" type="parTrans" cxnId="{E5AEA597-6649-45C8-A5CC-9E06B60B6E0E}">
      <dgm:prSet/>
      <dgm:spPr/>
      <dgm:t>
        <a:bodyPr/>
        <a:lstStyle/>
        <a:p>
          <a:endParaRPr lang="en-GB"/>
        </a:p>
      </dgm:t>
    </dgm:pt>
    <dgm:pt modelId="{54925A06-2DB2-406A-A469-C1F58A56E99A}" type="sibTrans" cxnId="{E5AEA597-6649-45C8-A5CC-9E06B60B6E0E}">
      <dgm:prSet/>
      <dgm:spPr/>
      <dgm:t>
        <a:bodyPr/>
        <a:lstStyle/>
        <a:p>
          <a:endParaRPr lang="en-GB"/>
        </a:p>
      </dgm:t>
    </dgm:pt>
    <dgm:pt modelId="{123C6CAD-EE25-4B67-B818-3D1766921922}">
      <dgm:prSet phldrT="[Szöveg]"/>
      <dgm:spPr/>
      <dgm:t>
        <a:bodyPr/>
        <a:lstStyle/>
        <a:p>
          <a:r>
            <a:rPr lang="hu-HU" dirty="0"/>
            <a:t>DATA SHARING</a:t>
          </a:r>
          <a:endParaRPr lang="en-GB" dirty="0"/>
        </a:p>
      </dgm:t>
    </dgm:pt>
    <dgm:pt modelId="{C8A8BE52-EA6B-46C0-B594-498CD8B46D9D}" type="parTrans" cxnId="{2AAB5BDC-0A00-45F7-B8CF-54D497F2C1AA}">
      <dgm:prSet/>
      <dgm:spPr/>
      <dgm:t>
        <a:bodyPr/>
        <a:lstStyle/>
        <a:p>
          <a:endParaRPr lang="en-GB"/>
        </a:p>
      </dgm:t>
    </dgm:pt>
    <dgm:pt modelId="{7FB134BF-CA6D-4D9D-BB4B-0AD55D9AAF26}" type="sibTrans" cxnId="{2AAB5BDC-0A00-45F7-B8CF-54D497F2C1AA}">
      <dgm:prSet/>
      <dgm:spPr/>
      <dgm:t>
        <a:bodyPr/>
        <a:lstStyle/>
        <a:p>
          <a:endParaRPr lang="en-GB"/>
        </a:p>
      </dgm:t>
    </dgm:pt>
    <dgm:pt modelId="{590E2E62-FBEB-4236-B3ED-741A936F1098}">
      <dgm:prSet phldrT="[Szöveg]"/>
      <dgm:spPr/>
      <dgm:t>
        <a:bodyPr/>
        <a:lstStyle/>
        <a:p>
          <a:r>
            <a:rPr lang="hu-HU" dirty="0"/>
            <a:t>DATA USAGE</a:t>
          </a:r>
          <a:endParaRPr lang="en-GB" dirty="0"/>
        </a:p>
      </dgm:t>
    </dgm:pt>
    <dgm:pt modelId="{194FA728-0659-4A98-9CE2-D7518CC09102}" type="parTrans" cxnId="{1B2F15B1-CD32-41CB-AED4-3EBE3F00F3AA}">
      <dgm:prSet/>
      <dgm:spPr/>
      <dgm:t>
        <a:bodyPr/>
        <a:lstStyle/>
        <a:p>
          <a:endParaRPr lang="en-GB"/>
        </a:p>
      </dgm:t>
    </dgm:pt>
    <dgm:pt modelId="{4180F42A-84FD-459C-AC1F-239B58538463}" type="sibTrans" cxnId="{1B2F15B1-CD32-41CB-AED4-3EBE3F00F3AA}">
      <dgm:prSet/>
      <dgm:spPr/>
      <dgm:t>
        <a:bodyPr/>
        <a:lstStyle/>
        <a:p>
          <a:endParaRPr lang="en-GB"/>
        </a:p>
      </dgm:t>
    </dgm:pt>
    <dgm:pt modelId="{F6C420DC-2695-40EB-B0B7-E9E69F804090}" type="pres">
      <dgm:prSet presAssocID="{F60C49E2-BD94-4B9D-828E-02F69E45AD7D}" presName="Name0" presStyleCnt="0">
        <dgm:presLayoutVars>
          <dgm:dir/>
          <dgm:resizeHandles val="exact"/>
        </dgm:presLayoutVars>
      </dgm:prSet>
      <dgm:spPr/>
    </dgm:pt>
    <dgm:pt modelId="{778E8EF2-D466-449F-8BB0-5D0BA11E6B0E}" type="pres">
      <dgm:prSet presAssocID="{F0582CE7-D786-4AFA-9DE5-468FA4F7F38F}" presName="node" presStyleLbl="node1" presStyleIdx="0" presStyleCnt="4">
        <dgm:presLayoutVars>
          <dgm:bulletEnabled val="1"/>
        </dgm:presLayoutVars>
      </dgm:prSet>
      <dgm:spPr/>
    </dgm:pt>
    <dgm:pt modelId="{5CF0947E-5D4A-4B09-876A-4E2E8E58D69E}" type="pres">
      <dgm:prSet presAssocID="{D28A18E3-69B4-4C72-837B-B0F7647D6CF7}" presName="sibTrans" presStyleLbl="sibTrans2D1" presStyleIdx="0" presStyleCnt="3"/>
      <dgm:spPr/>
    </dgm:pt>
    <dgm:pt modelId="{2289C015-E51D-4F9B-9515-85BBD3502A10}" type="pres">
      <dgm:prSet presAssocID="{D28A18E3-69B4-4C72-837B-B0F7647D6CF7}" presName="connectorText" presStyleLbl="sibTrans2D1" presStyleIdx="0" presStyleCnt="3"/>
      <dgm:spPr/>
    </dgm:pt>
    <dgm:pt modelId="{C1B40043-B8DE-45B2-B9EB-2AEA9CB7BBFA}" type="pres">
      <dgm:prSet presAssocID="{35137A9E-B923-4FD9-B875-4FC35C9D5CCE}" presName="node" presStyleLbl="node1" presStyleIdx="1" presStyleCnt="4">
        <dgm:presLayoutVars>
          <dgm:bulletEnabled val="1"/>
        </dgm:presLayoutVars>
      </dgm:prSet>
      <dgm:spPr/>
    </dgm:pt>
    <dgm:pt modelId="{388811C2-AB90-4872-96B8-DBF986DF18E3}" type="pres">
      <dgm:prSet presAssocID="{54925A06-2DB2-406A-A469-C1F58A56E99A}" presName="sibTrans" presStyleLbl="sibTrans2D1" presStyleIdx="1" presStyleCnt="3"/>
      <dgm:spPr/>
    </dgm:pt>
    <dgm:pt modelId="{13DF49DB-22B3-4633-AD0A-6C32FCCB7CD9}" type="pres">
      <dgm:prSet presAssocID="{54925A06-2DB2-406A-A469-C1F58A56E99A}" presName="connectorText" presStyleLbl="sibTrans2D1" presStyleIdx="1" presStyleCnt="3"/>
      <dgm:spPr/>
    </dgm:pt>
    <dgm:pt modelId="{CA298FEF-636E-43CB-BCA8-80C7FDB31C2F}" type="pres">
      <dgm:prSet presAssocID="{123C6CAD-EE25-4B67-B818-3D1766921922}" presName="node" presStyleLbl="node1" presStyleIdx="2" presStyleCnt="4">
        <dgm:presLayoutVars>
          <dgm:bulletEnabled val="1"/>
        </dgm:presLayoutVars>
      </dgm:prSet>
      <dgm:spPr/>
    </dgm:pt>
    <dgm:pt modelId="{2B028FF7-6015-4B07-B2BB-D2E7CE3E3B42}" type="pres">
      <dgm:prSet presAssocID="{7FB134BF-CA6D-4D9D-BB4B-0AD55D9AAF26}" presName="sibTrans" presStyleLbl="sibTrans2D1" presStyleIdx="2" presStyleCnt="3"/>
      <dgm:spPr/>
    </dgm:pt>
    <dgm:pt modelId="{AEA9D3F1-8D88-4F9F-A0FD-17B0491EFB16}" type="pres">
      <dgm:prSet presAssocID="{7FB134BF-CA6D-4D9D-BB4B-0AD55D9AAF26}" presName="connectorText" presStyleLbl="sibTrans2D1" presStyleIdx="2" presStyleCnt="3"/>
      <dgm:spPr/>
    </dgm:pt>
    <dgm:pt modelId="{3D6027A0-1545-45A6-9076-002DAC3969BF}" type="pres">
      <dgm:prSet presAssocID="{590E2E62-FBEB-4236-B3ED-741A936F1098}" presName="node" presStyleLbl="node1" presStyleIdx="3" presStyleCnt="4">
        <dgm:presLayoutVars>
          <dgm:bulletEnabled val="1"/>
        </dgm:presLayoutVars>
      </dgm:prSet>
      <dgm:spPr/>
    </dgm:pt>
  </dgm:ptLst>
  <dgm:cxnLst>
    <dgm:cxn modelId="{ADFFF515-F118-4FC4-AEE2-719BA0FF2CED}" type="presOf" srcId="{54925A06-2DB2-406A-A469-C1F58A56E99A}" destId="{388811C2-AB90-4872-96B8-DBF986DF18E3}" srcOrd="0" destOrd="0" presId="urn:microsoft.com/office/officeart/2005/8/layout/process1"/>
    <dgm:cxn modelId="{564EAD31-4954-4432-B403-40601B3F76F1}" type="presOf" srcId="{54925A06-2DB2-406A-A469-C1F58A56E99A}" destId="{13DF49DB-22B3-4633-AD0A-6C32FCCB7CD9}" srcOrd="1" destOrd="0" presId="urn:microsoft.com/office/officeart/2005/8/layout/process1"/>
    <dgm:cxn modelId="{8218D933-19BF-4DD6-A838-3926A0F1A136}" type="presOf" srcId="{123C6CAD-EE25-4B67-B818-3D1766921922}" destId="{CA298FEF-636E-43CB-BCA8-80C7FDB31C2F}" srcOrd="0" destOrd="0" presId="urn:microsoft.com/office/officeart/2005/8/layout/process1"/>
    <dgm:cxn modelId="{3431C65F-F91A-46C4-B519-4FFCA6FD127E}" type="presOf" srcId="{D28A18E3-69B4-4C72-837B-B0F7647D6CF7}" destId="{5CF0947E-5D4A-4B09-876A-4E2E8E58D69E}" srcOrd="0" destOrd="0" presId="urn:microsoft.com/office/officeart/2005/8/layout/process1"/>
    <dgm:cxn modelId="{17596D44-9319-4584-8EEF-6F95ED03180B}" type="presOf" srcId="{35137A9E-B923-4FD9-B875-4FC35C9D5CCE}" destId="{C1B40043-B8DE-45B2-B9EB-2AEA9CB7BBFA}" srcOrd="0" destOrd="0" presId="urn:microsoft.com/office/officeart/2005/8/layout/process1"/>
    <dgm:cxn modelId="{19D46A6B-6D96-4329-991B-37E2F89C7E9E}" type="presOf" srcId="{590E2E62-FBEB-4236-B3ED-741A936F1098}" destId="{3D6027A0-1545-45A6-9076-002DAC3969BF}" srcOrd="0" destOrd="0" presId="urn:microsoft.com/office/officeart/2005/8/layout/process1"/>
    <dgm:cxn modelId="{DDC3BF6F-DC8D-40E9-B956-DE12C012D584}" srcId="{F60C49E2-BD94-4B9D-828E-02F69E45AD7D}" destId="{F0582CE7-D786-4AFA-9DE5-468FA4F7F38F}" srcOrd="0" destOrd="0" parTransId="{133E70CA-6880-4E09-AE88-23CE5484742C}" sibTransId="{D28A18E3-69B4-4C72-837B-B0F7647D6CF7}"/>
    <dgm:cxn modelId="{81A8CE5A-4465-426B-9B58-3FF097223FDD}" type="presOf" srcId="{F60C49E2-BD94-4B9D-828E-02F69E45AD7D}" destId="{F6C420DC-2695-40EB-B0B7-E9E69F804090}" srcOrd="0" destOrd="0" presId="urn:microsoft.com/office/officeart/2005/8/layout/process1"/>
    <dgm:cxn modelId="{8062C394-93CB-4373-A5FF-7BFD66A9FFC3}" type="presOf" srcId="{7FB134BF-CA6D-4D9D-BB4B-0AD55D9AAF26}" destId="{2B028FF7-6015-4B07-B2BB-D2E7CE3E3B42}" srcOrd="0" destOrd="0" presId="urn:microsoft.com/office/officeart/2005/8/layout/process1"/>
    <dgm:cxn modelId="{E5AEA597-6649-45C8-A5CC-9E06B60B6E0E}" srcId="{F60C49E2-BD94-4B9D-828E-02F69E45AD7D}" destId="{35137A9E-B923-4FD9-B875-4FC35C9D5CCE}" srcOrd="1" destOrd="0" parTransId="{081EB3A4-CE3B-4C44-96A2-69B64AAFB659}" sibTransId="{54925A06-2DB2-406A-A469-C1F58A56E99A}"/>
    <dgm:cxn modelId="{65153BAE-3F93-425C-B521-424AF3F3C021}" type="presOf" srcId="{7FB134BF-CA6D-4D9D-BB4B-0AD55D9AAF26}" destId="{AEA9D3F1-8D88-4F9F-A0FD-17B0491EFB16}" srcOrd="1" destOrd="0" presId="urn:microsoft.com/office/officeart/2005/8/layout/process1"/>
    <dgm:cxn modelId="{1B2F15B1-CD32-41CB-AED4-3EBE3F00F3AA}" srcId="{F60C49E2-BD94-4B9D-828E-02F69E45AD7D}" destId="{590E2E62-FBEB-4236-B3ED-741A936F1098}" srcOrd="3" destOrd="0" parTransId="{194FA728-0659-4A98-9CE2-D7518CC09102}" sibTransId="{4180F42A-84FD-459C-AC1F-239B58538463}"/>
    <dgm:cxn modelId="{2AAB5BDC-0A00-45F7-B8CF-54D497F2C1AA}" srcId="{F60C49E2-BD94-4B9D-828E-02F69E45AD7D}" destId="{123C6CAD-EE25-4B67-B818-3D1766921922}" srcOrd="2" destOrd="0" parTransId="{C8A8BE52-EA6B-46C0-B594-498CD8B46D9D}" sibTransId="{7FB134BF-CA6D-4D9D-BB4B-0AD55D9AAF26}"/>
    <dgm:cxn modelId="{AB9183E4-94C1-41FF-9D23-EF41EB6ABF48}" type="presOf" srcId="{F0582CE7-D786-4AFA-9DE5-468FA4F7F38F}" destId="{778E8EF2-D466-449F-8BB0-5D0BA11E6B0E}" srcOrd="0" destOrd="0" presId="urn:microsoft.com/office/officeart/2005/8/layout/process1"/>
    <dgm:cxn modelId="{08901EF2-C3B4-4CCC-AB6E-7DAD7B730F44}" type="presOf" srcId="{D28A18E3-69B4-4C72-837B-B0F7647D6CF7}" destId="{2289C015-E51D-4F9B-9515-85BBD3502A10}" srcOrd="1" destOrd="0" presId="urn:microsoft.com/office/officeart/2005/8/layout/process1"/>
    <dgm:cxn modelId="{6B15A267-61FE-46ED-B39C-BE652AAD098D}" type="presParOf" srcId="{F6C420DC-2695-40EB-B0B7-E9E69F804090}" destId="{778E8EF2-D466-449F-8BB0-5D0BA11E6B0E}" srcOrd="0" destOrd="0" presId="urn:microsoft.com/office/officeart/2005/8/layout/process1"/>
    <dgm:cxn modelId="{DE32FCFF-E25D-4257-9119-2F1AAC29C90B}" type="presParOf" srcId="{F6C420DC-2695-40EB-B0B7-E9E69F804090}" destId="{5CF0947E-5D4A-4B09-876A-4E2E8E58D69E}" srcOrd="1" destOrd="0" presId="urn:microsoft.com/office/officeart/2005/8/layout/process1"/>
    <dgm:cxn modelId="{11890A8C-EE28-4539-802D-EC13F867F310}" type="presParOf" srcId="{5CF0947E-5D4A-4B09-876A-4E2E8E58D69E}" destId="{2289C015-E51D-4F9B-9515-85BBD3502A10}" srcOrd="0" destOrd="0" presId="urn:microsoft.com/office/officeart/2005/8/layout/process1"/>
    <dgm:cxn modelId="{C1213BDB-ADCE-4A9F-8D05-92EF49C2F948}" type="presParOf" srcId="{F6C420DC-2695-40EB-B0B7-E9E69F804090}" destId="{C1B40043-B8DE-45B2-B9EB-2AEA9CB7BBFA}" srcOrd="2" destOrd="0" presId="urn:microsoft.com/office/officeart/2005/8/layout/process1"/>
    <dgm:cxn modelId="{D990730D-E585-4FF9-A0F5-B96D52CE41FA}" type="presParOf" srcId="{F6C420DC-2695-40EB-B0B7-E9E69F804090}" destId="{388811C2-AB90-4872-96B8-DBF986DF18E3}" srcOrd="3" destOrd="0" presId="urn:microsoft.com/office/officeart/2005/8/layout/process1"/>
    <dgm:cxn modelId="{AACD0475-DDEC-42C0-BAB8-0A5F9CA3B250}" type="presParOf" srcId="{388811C2-AB90-4872-96B8-DBF986DF18E3}" destId="{13DF49DB-22B3-4633-AD0A-6C32FCCB7CD9}" srcOrd="0" destOrd="0" presId="urn:microsoft.com/office/officeart/2005/8/layout/process1"/>
    <dgm:cxn modelId="{070F8900-8A8E-4B80-9443-EAF3D4BBC54E}" type="presParOf" srcId="{F6C420DC-2695-40EB-B0B7-E9E69F804090}" destId="{CA298FEF-636E-43CB-BCA8-80C7FDB31C2F}" srcOrd="4" destOrd="0" presId="urn:microsoft.com/office/officeart/2005/8/layout/process1"/>
    <dgm:cxn modelId="{93C94F9B-B9EB-44A2-9EA3-91600C2D317B}" type="presParOf" srcId="{F6C420DC-2695-40EB-B0B7-E9E69F804090}" destId="{2B028FF7-6015-4B07-B2BB-D2E7CE3E3B42}" srcOrd="5" destOrd="0" presId="urn:microsoft.com/office/officeart/2005/8/layout/process1"/>
    <dgm:cxn modelId="{6B23ED1E-4F74-478C-B226-A9524E380E44}" type="presParOf" srcId="{2B028FF7-6015-4B07-B2BB-D2E7CE3E3B42}" destId="{AEA9D3F1-8D88-4F9F-A0FD-17B0491EFB16}" srcOrd="0" destOrd="0" presId="urn:microsoft.com/office/officeart/2005/8/layout/process1"/>
    <dgm:cxn modelId="{715CD6BF-36D5-4C6B-B6CD-0BC18E74232F}" type="presParOf" srcId="{F6C420DC-2695-40EB-B0B7-E9E69F804090}" destId="{3D6027A0-1545-45A6-9076-002DAC3969BF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8E8EF2-D466-449F-8BB0-5D0BA11E6B0E}">
      <dsp:nvSpPr>
        <dsp:cNvPr id="0" name=""/>
        <dsp:cNvSpPr/>
      </dsp:nvSpPr>
      <dsp:spPr>
        <a:xfrm>
          <a:off x="3068" y="175952"/>
          <a:ext cx="1341478" cy="80488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DATA GOVERNANCE</a:t>
          </a:r>
          <a:endParaRPr lang="en-GB" sz="1500" kern="1200" dirty="0"/>
        </a:p>
      </dsp:txBody>
      <dsp:txXfrm>
        <a:off x="26642" y="199526"/>
        <a:ext cx="1294330" cy="757739"/>
      </dsp:txXfrm>
    </dsp:sp>
    <dsp:sp modelId="{5CF0947E-5D4A-4B09-876A-4E2E8E58D69E}">
      <dsp:nvSpPr>
        <dsp:cNvPr id="0" name=""/>
        <dsp:cNvSpPr/>
      </dsp:nvSpPr>
      <dsp:spPr>
        <a:xfrm>
          <a:off x="1478694" y="412053"/>
          <a:ext cx="284393" cy="3326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1478694" y="478590"/>
        <a:ext cx="199075" cy="199612"/>
      </dsp:txXfrm>
    </dsp:sp>
    <dsp:sp modelId="{C1B40043-B8DE-45B2-B9EB-2AEA9CB7BBFA}">
      <dsp:nvSpPr>
        <dsp:cNvPr id="0" name=""/>
        <dsp:cNvSpPr/>
      </dsp:nvSpPr>
      <dsp:spPr>
        <a:xfrm>
          <a:off x="1881138" y="175952"/>
          <a:ext cx="1341478" cy="804887"/>
        </a:xfrm>
        <a:prstGeom prst="roundRect">
          <a:avLst>
            <a:gd name="adj" fmla="val 10000"/>
          </a:avLst>
        </a:prstGeom>
        <a:solidFill>
          <a:schemeClr val="accent5">
            <a:hueOff val="785595"/>
            <a:satOff val="-3757"/>
            <a:lumOff val="4118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DATA DISCOVERY</a:t>
          </a:r>
          <a:endParaRPr lang="en-GB" sz="1500" kern="1200" dirty="0"/>
        </a:p>
      </dsp:txBody>
      <dsp:txXfrm>
        <a:off x="1904712" y="199526"/>
        <a:ext cx="1294330" cy="757739"/>
      </dsp:txXfrm>
    </dsp:sp>
    <dsp:sp modelId="{388811C2-AB90-4872-96B8-DBF986DF18E3}">
      <dsp:nvSpPr>
        <dsp:cNvPr id="0" name=""/>
        <dsp:cNvSpPr/>
      </dsp:nvSpPr>
      <dsp:spPr>
        <a:xfrm>
          <a:off x="3356764" y="412053"/>
          <a:ext cx="284393" cy="3326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178392"/>
            <a:satOff val="-5635"/>
            <a:lumOff val="6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3356764" y="478590"/>
        <a:ext cx="199075" cy="199612"/>
      </dsp:txXfrm>
    </dsp:sp>
    <dsp:sp modelId="{CA298FEF-636E-43CB-BCA8-80C7FDB31C2F}">
      <dsp:nvSpPr>
        <dsp:cNvPr id="0" name=""/>
        <dsp:cNvSpPr/>
      </dsp:nvSpPr>
      <dsp:spPr>
        <a:xfrm>
          <a:off x="3759208" y="175952"/>
          <a:ext cx="1341478" cy="804887"/>
        </a:xfrm>
        <a:prstGeom prst="roundRect">
          <a:avLst>
            <a:gd name="adj" fmla="val 10000"/>
          </a:avLst>
        </a:prstGeom>
        <a:solidFill>
          <a:schemeClr val="accent5">
            <a:hueOff val="1571189"/>
            <a:satOff val="-7513"/>
            <a:lumOff val="8235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DATA SHARING</a:t>
          </a:r>
          <a:endParaRPr lang="en-GB" sz="1500" kern="1200" dirty="0"/>
        </a:p>
      </dsp:txBody>
      <dsp:txXfrm>
        <a:off x="3782782" y="199526"/>
        <a:ext cx="1294330" cy="757739"/>
      </dsp:txXfrm>
    </dsp:sp>
    <dsp:sp modelId="{2B028FF7-6015-4B07-B2BB-D2E7CE3E3B42}">
      <dsp:nvSpPr>
        <dsp:cNvPr id="0" name=""/>
        <dsp:cNvSpPr/>
      </dsp:nvSpPr>
      <dsp:spPr>
        <a:xfrm>
          <a:off x="5234834" y="412053"/>
          <a:ext cx="284393" cy="3326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356783"/>
            <a:satOff val="-11270"/>
            <a:lumOff val="1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5234834" y="478590"/>
        <a:ext cx="199075" cy="199612"/>
      </dsp:txXfrm>
    </dsp:sp>
    <dsp:sp modelId="{3D6027A0-1545-45A6-9076-002DAC3969BF}">
      <dsp:nvSpPr>
        <dsp:cNvPr id="0" name=""/>
        <dsp:cNvSpPr/>
      </dsp:nvSpPr>
      <dsp:spPr>
        <a:xfrm>
          <a:off x="5637278" y="175952"/>
          <a:ext cx="1341478" cy="804887"/>
        </a:xfrm>
        <a:prstGeom prst="roundRect">
          <a:avLst>
            <a:gd name="adj" fmla="val 10000"/>
          </a:avLst>
        </a:prstGeom>
        <a:solidFill>
          <a:schemeClr val="accent5">
            <a:hueOff val="2356783"/>
            <a:satOff val="-11270"/>
            <a:lumOff val="12353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DATA USAGE</a:t>
          </a:r>
          <a:endParaRPr lang="en-GB" sz="1500" kern="1200" dirty="0"/>
        </a:p>
      </dsp:txBody>
      <dsp:txXfrm>
        <a:off x="5660852" y="199526"/>
        <a:ext cx="1294330" cy="757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49D3C05-A322-4671-A5F1-A453218821A7}" type="datetime1">
              <a:rPr lang="hu-HU" smtClean="0"/>
              <a:t>2024.05.31.</a:t>
            </a:fld>
            <a:endParaRPr lang="en-US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975D426-A9DD-4244-A2CE-1FB662374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8445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7C28BE5-9DF4-4A2A-AD77-0885D8D77BFB}" type="datetime1">
              <a:rPr lang="hu-HU" smtClean="0"/>
              <a:t>2024.05.31.</a:t>
            </a:fld>
            <a:endParaRPr lang="en-US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hu"/>
              <a:t>Mintaszöveg szerkesztése</a:t>
            </a:r>
            <a:endParaRPr lang="en-US"/>
          </a:p>
          <a:p>
            <a:pPr lvl="1" rtl="0"/>
            <a:r>
              <a:rPr lang="hu"/>
              <a:t>Második szint</a:t>
            </a:r>
          </a:p>
          <a:p>
            <a:pPr lvl="2" rtl="0"/>
            <a:r>
              <a:rPr lang="hu"/>
              <a:t>Harmadik szint</a:t>
            </a:r>
          </a:p>
          <a:p>
            <a:pPr lvl="3" rtl="0"/>
            <a:r>
              <a:rPr lang="hu"/>
              <a:t>Negyedik szint</a:t>
            </a:r>
          </a:p>
          <a:p>
            <a:pPr lvl="4" rtl="0"/>
            <a:r>
              <a:rPr lang="hu"/>
              <a:t>Ötödik szint</a:t>
            </a:r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B41D33-19C8-4450-B3C5-BE83E9C8F0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5525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hu-HU" dirty="0"/>
              <a:t>Kattintson ide az alcím mintájának szerkesztéséhez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Kép helyőrzője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rtlCol="0"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hu-HU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1192" y="882650"/>
            <a:ext cx="11029616" cy="1008226"/>
          </a:xfrm>
        </p:spPr>
        <p:txBody>
          <a:bodyPr rtlCol="0"/>
          <a:lstStyle/>
          <a:p>
            <a:pPr rtl="0"/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 rtlCol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 rtl="0"/>
            <a:r>
              <a:rPr lang="hu-HU" dirty="0"/>
              <a:t>Mintaszöveg szerkesztése</a:t>
            </a:r>
          </a:p>
          <a:p>
            <a:pPr lvl="1" rtl="0"/>
            <a:r>
              <a:rPr lang="hu-HU" dirty="0"/>
              <a:t>Második szint</a:t>
            </a:r>
          </a:p>
          <a:p>
            <a:pPr lvl="2" rtl="0"/>
            <a:r>
              <a:rPr lang="hu-HU" dirty="0"/>
              <a:t>Harmadik szint</a:t>
            </a:r>
          </a:p>
          <a:p>
            <a:pPr lvl="3" rtl="0"/>
            <a:r>
              <a:rPr lang="hu-HU" dirty="0"/>
              <a:t>Negyedik szint</a:t>
            </a:r>
          </a:p>
          <a:p>
            <a:pPr lvl="4" rtl="0"/>
            <a:r>
              <a:rPr lang="hu-HU" dirty="0"/>
              <a:t>Ötödik szint</a:t>
            </a:r>
            <a:endParaRPr lang="en-US" dirty="0"/>
          </a:p>
        </p:txBody>
      </p:sp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rtlCol="0"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hu-HU" dirty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ét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1193" y="877528"/>
            <a:ext cx="11029616" cy="840461"/>
          </a:xfrm>
        </p:spPr>
        <p:txBody>
          <a:bodyPr rtlCol="0"/>
          <a:lstStyle/>
          <a:p>
            <a:pPr rtl="0"/>
            <a:r>
              <a:rPr lang="hu-HU" dirty="0"/>
              <a:t>Mintacím szerkesztése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 rtlCol="0">
            <a:normAutofit/>
          </a:bodyPr>
          <a:lstStyle/>
          <a:p>
            <a:pPr lvl="0" rtl="0"/>
            <a:r>
              <a:rPr lang="hu-HU" dirty="0"/>
              <a:t>Mintaszöveg szerkesztése</a:t>
            </a:r>
          </a:p>
          <a:p>
            <a:pPr lvl="1" rtl="0"/>
            <a:r>
              <a:rPr lang="hu-HU" dirty="0"/>
              <a:t>Második szint</a:t>
            </a:r>
          </a:p>
          <a:p>
            <a:pPr lvl="2" rtl="0"/>
            <a:r>
              <a:rPr lang="hu-HU" dirty="0"/>
              <a:t>Harmadik szint</a:t>
            </a:r>
          </a:p>
          <a:p>
            <a:pPr lvl="3" rtl="0"/>
            <a:r>
              <a:rPr lang="hu-HU" dirty="0"/>
              <a:t>Negyedik szint</a:t>
            </a:r>
          </a:p>
          <a:p>
            <a:pPr lvl="4" rtl="0"/>
            <a:r>
              <a:rPr lang="hu-HU" dirty="0"/>
              <a:t>Ötödik szint</a:t>
            </a:r>
            <a:endParaRPr lang="en-US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 rtlCol="0">
            <a:normAutofit/>
          </a:bodyPr>
          <a:lstStyle/>
          <a:p>
            <a:pPr lvl="0" rtl="0"/>
            <a:r>
              <a:rPr lang="hu-HU"/>
              <a:t>Mintaszöveg szerkesztése</a:t>
            </a:r>
          </a:p>
          <a:p>
            <a:pPr lvl="1" rtl="0"/>
            <a:r>
              <a:rPr lang="hu-HU"/>
              <a:t>Második szint</a:t>
            </a:r>
          </a:p>
          <a:p>
            <a:pPr lvl="2" rtl="0"/>
            <a:r>
              <a:rPr lang="hu-HU"/>
              <a:t>Harmadik szint</a:t>
            </a:r>
          </a:p>
          <a:p>
            <a:pPr lvl="3" rtl="0"/>
            <a:r>
              <a:rPr lang="hu-HU"/>
              <a:t>Negyedik szint</a:t>
            </a:r>
          </a:p>
          <a:p>
            <a:pPr lvl="4" rtl="0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Szöveg helye 9"/>
          <p:cNvSpPr>
            <a:spLocks noGrp="1"/>
          </p:cNvSpPr>
          <p:nvPr>
            <p:ph type="body" sz="quarter" idx="13"/>
          </p:nvPr>
        </p:nvSpPr>
        <p:spPr>
          <a:xfrm>
            <a:off x="581192" y="1786468"/>
            <a:ext cx="5194133" cy="402696"/>
          </a:xfrm>
        </p:spPr>
        <p:txBody>
          <a:bodyPr>
            <a:noAutofit/>
          </a:bodyPr>
          <a:lstStyle>
            <a:lvl1pPr marL="0" indent="0" algn="ctr">
              <a:buNone/>
              <a:defRPr sz="2000" b="1">
                <a:solidFill>
                  <a:schemeClr val="accent3"/>
                </a:solidFill>
              </a:defRPr>
            </a:lvl1pPr>
            <a:lvl2pPr marL="324000" indent="0">
              <a:buNone/>
              <a:defRPr/>
            </a:lvl2pPr>
            <a:lvl3pPr marL="630000" indent="0">
              <a:buNone/>
              <a:defRPr/>
            </a:lvl3pPr>
            <a:lvl4pPr marL="1008000" indent="0">
              <a:buNone/>
              <a:defRPr/>
            </a:lvl4pPr>
            <a:lvl5pPr marL="1368000" indent="0">
              <a:buNone/>
              <a:defRPr/>
            </a:lvl5pPr>
          </a:lstStyle>
          <a:p>
            <a:pPr lvl="0"/>
            <a:r>
              <a:rPr lang="hu-HU" dirty="0"/>
              <a:t>Mintaszöveg szerkesztése</a:t>
            </a:r>
          </a:p>
        </p:txBody>
      </p:sp>
      <p:sp>
        <p:nvSpPr>
          <p:cNvPr id="11" name="Szöveg helye 9"/>
          <p:cNvSpPr>
            <a:spLocks noGrp="1"/>
          </p:cNvSpPr>
          <p:nvPr>
            <p:ph type="body" sz="quarter" idx="14"/>
          </p:nvPr>
        </p:nvSpPr>
        <p:spPr>
          <a:xfrm>
            <a:off x="6416675" y="1786469"/>
            <a:ext cx="5194133" cy="402694"/>
          </a:xfrm>
        </p:spPr>
        <p:txBody>
          <a:bodyPr>
            <a:noAutofit/>
          </a:bodyPr>
          <a:lstStyle>
            <a:lvl1pPr marL="0" indent="0" algn="ctr">
              <a:buNone/>
              <a:defRPr sz="2000" b="1">
                <a:solidFill>
                  <a:schemeClr val="accent3"/>
                </a:solidFill>
              </a:defRPr>
            </a:lvl1pPr>
            <a:lvl2pPr marL="324000" indent="0">
              <a:buNone/>
              <a:defRPr/>
            </a:lvl2pPr>
            <a:lvl3pPr marL="630000" indent="0">
              <a:buNone/>
              <a:defRPr/>
            </a:lvl3pPr>
            <a:lvl4pPr marL="1008000" indent="0">
              <a:buNone/>
              <a:defRPr/>
            </a:lvl4pPr>
            <a:lvl5pPr marL="1368000" indent="0">
              <a:buNone/>
              <a:defRPr/>
            </a:lvl5pPr>
          </a:lstStyle>
          <a:p>
            <a:pPr lvl="0"/>
            <a:r>
              <a:rPr lang="hu-HU" dirty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424527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ét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1193" y="892276"/>
            <a:ext cx="11029616" cy="825713"/>
          </a:xfrm>
        </p:spPr>
        <p:txBody>
          <a:bodyPr rtlCol="0"/>
          <a:lstStyle/>
          <a:p>
            <a:pPr rtl="0"/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 rtlCol="0">
            <a:normAutofit/>
          </a:bodyPr>
          <a:lstStyle/>
          <a:p>
            <a:pPr lvl="0" rtl="0"/>
            <a:r>
              <a:rPr lang="hu-HU"/>
              <a:t>Mintaszöveg szerkesztése</a:t>
            </a:r>
          </a:p>
          <a:p>
            <a:pPr lvl="1" rtl="0"/>
            <a:r>
              <a:rPr lang="hu-HU"/>
              <a:t>Második szint</a:t>
            </a:r>
          </a:p>
          <a:p>
            <a:pPr lvl="2" rtl="0"/>
            <a:r>
              <a:rPr lang="hu-HU"/>
              <a:t>Harmadik szint</a:t>
            </a:r>
          </a:p>
          <a:p>
            <a:pPr lvl="3" rtl="0"/>
            <a:r>
              <a:rPr lang="hu-HU"/>
              <a:t>Negyedik szint</a:t>
            </a:r>
          </a:p>
          <a:p>
            <a:pPr lvl="4" rtl="0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 rtlCol="0">
            <a:normAutofit/>
          </a:bodyPr>
          <a:lstStyle/>
          <a:p>
            <a:pPr lvl="0" rtl="0"/>
            <a:r>
              <a:rPr lang="hu-HU"/>
              <a:t>Mintaszöveg szerkesztése</a:t>
            </a:r>
          </a:p>
          <a:p>
            <a:pPr lvl="1" rtl="0"/>
            <a:r>
              <a:rPr lang="hu-HU"/>
              <a:t>Második szint</a:t>
            </a:r>
          </a:p>
          <a:p>
            <a:pPr lvl="2" rtl="0"/>
            <a:r>
              <a:rPr lang="hu-HU"/>
              <a:t>Harmadik szint</a:t>
            </a:r>
          </a:p>
          <a:p>
            <a:pPr lvl="3" rtl="0"/>
            <a:r>
              <a:rPr lang="hu-HU"/>
              <a:t>Negyedik szint</a:t>
            </a:r>
          </a:p>
          <a:p>
            <a:pPr lvl="4" rtl="0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ím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rtlCol="0"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rtlCol="0" anchor="t">
            <a:normAutofit/>
          </a:bodyPr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 rtl="0"/>
            <a:r>
              <a:rPr lang="hu-HU" dirty="0"/>
              <a:t>Mintaszöveg szerkesztése</a:t>
            </a:r>
          </a:p>
          <a:p>
            <a:pPr lvl="1" rtl="0"/>
            <a:r>
              <a:rPr lang="hu-HU" dirty="0"/>
              <a:t>Második szint</a:t>
            </a:r>
          </a:p>
          <a:p>
            <a:pPr lvl="2" rtl="0"/>
            <a:r>
              <a:rPr lang="hu-HU" dirty="0"/>
              <a:t>Harmadik szint</a:t>
            </a:r>
          </a:p>
          <a:p>
            <a:pPr lvl="3" rtl="0"/>
            <a:r>
              <a:rPr lang="hu-HU" dirty="0"/>
              <a:t>Negyedik szint</a:t>
            </a:r>
          </a:p>
          <a:p>
            <a:pPr lvl="4" rtl="0"/>
            <a:r>
              <a:rPr lang="hu-HU" dirty="0"/>
              <a:t>Ötödik szint</a:t>
            </a:r>
            <a:endParaRPr lang="en-US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rtlCol="0"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rtlCol="0" anchor="t">
            <a:normAutofit/>
          </a:bodyPr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 rtl="0"/>
            <a:r>
              <a:rPr lang="hu-HU" dirty="0"/>
              <a:t>Mintaszöveg szerkesztése</a:t>
            </a:r>
          </a:p>
          <a:p>
            <a:pPr lvl="1" rtl="0"/>
            <a:r>
              <a:rPr lang="hu-HU" dirty="0"/>
              <a:t>Második szint</a:t>
            </a:r>
          </a:p>
          <a:p>
            <a:pPr lvl="2" rtl="0"/>
            <a:r>
              <a:rPr lang="hu-HU" dirty="0"/>
              <a:t>Harmadik szint</a:t>
            </a:r>
          </a:p>
          <a:p>
            <a:pPr lvl="3" rtl="0"/>
            <a:r>
              <a:rPr lang="hu-HU" dirty="0"/>
              <a:t>Negyedik szint</a:t>
            </a:r>
          </a:p>
          <a:p>
            <a:pPr lvl="4" rtl="0"/>
            <a:r>
              <a:rPr lang="hu-HU" dirty="0"/>
              <a:t>Ötödik szint</a:t>
            </a:r>
            <a:endParaRPr lang="en-US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/>
          <a:p>
            <a:pPr rtl="0"/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>
            <a:spLocks noChangeAspect="1"/>
          </p:cNvSpPr>
          <p:nvPr/>
        </p:nvSpPr>
        <p:spPr>
          <a:xfrm>
            <a:off x="447817" y="1179829"/>
            <a:ext cx="3682723" cy="52368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67857" y="1320800"/>
            <a:ext cx="3031852" cy="1335069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rtlCol="0" anchor="ctr">
            <a:normAutofit/>
          </a:bodyPr>
          <a:lstStyle>
            <a:lvl1pPr>
              <a:buClr>
                <a:schemeClr val="accent3"/>
              </a:buClr>
              <a:defRPr sz="2000">
                <a:solidFill>
                  <a:schemeClr val="tx2"/>
                </a:solidFill>
              </a:defRPr>
            </a:lvl1pPr>
            <a:lvl2pPr>
              <a:buClr>
                <a:schemeClr val="accent3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chemeClr val="accent3"/>
              </a:buClr>
              <a:defRPr sz="1600">
                <a:solidFill>
                  <a:schemeClr val="tx2"/>
                </a:solidFill>
              </a:defRPr>
            </a:lvl3pPr>
            <a:lvl4pPr>
              <a:buClr>
                <a:schemeClr val="accent3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chemeClr val="accent3"/>
              </a:buCl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 rtl="0"/>
            <a:r>
              <a:rPr lang="hu-HU" dirty="0"/>
              <a:t>Mintaszöveg szerkesztése</a:t>
            </a:r>
          </a:p>
          <a:p>
            <a:pPr lvl="1" rtl="0"/>
            <a:r>
              <a:rPr lang="hu-HU" dirty="0"/>
              <a:t>Második szint</a:t>
            </a:r>
          </a:p>
          <a:p>
            <a:pPr lvl="2" rtl="0"/>
            <a:r>
              <a:rPr lang="hu-HU" dirty="0"/>
              <a:t>Harmadik szint</a:t>
            </a:r>
          </a:p>
          <a:p>
            <a:pPr lvl="3" rtl="0"/>
            <a:r>
              <a:rPr lang="hu-HU" dirty="0"/>
              <a:t>Negyedik szint</a:t>
            </a:r>
          </a:p>
          <a:p>
            <a:pPr lvl="4" rtl="0"/>
            <a:r>
              <a:rPr lang="hu-HU" dirty="0"/>
              <a:t>Ötödik szint</a:t>
            </a:r>
            <a:endParaRPr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hu-HU"/>
              <a:t>Mintaszöveg szerkesztése</a:t>
            </a:r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 rtlCol="0"/>
          <a:lstStyle/>
          <a:p>
            <a:pPr rtl="0"/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soportba foglalás 3">
            <a:extLst>
              <a:ext uri="{FF2B5EF4-FFF2-40B4-BE49-F238E27FC236}">
                <a16:creationId xmlns:a16="http://schemas.microsoft.com/office/drawing/2014/main" id="{8E9CD769-E7C8-45E3-B4B8-01C6F4517D28}"/>
              </a:ext>
            </a:extLst>
          </p:cNvPr>
          <p:cNvGrpSpPr/>
          <p:nvPr userDrawn="1"/>
        </p:nvGrpSpPr>
        <p:grpSpPr>
          <a:xfrm>
            <a:off x="9996363" y="-4384"/>
            <a:ext cx="1742992" cy="866862"/>
            <a:chOff x="9960560" y="-4384"/>
            <a:chExt cx="1742992" cy="866862"/>
          </a:xfrm>
        </p:grpSpPr>
        <p:sp>
          <p:nvSpPr>
            <p:cNvPr id="28" name="Téglalap 27">
              <a:extLst>
                <a:ext uri="{FF2B5EF4-FFF2-40B4-BE49-F238E27FC236}">
                  <a16:creationId xmlns:a16="http://schemas.microsoft.com/office/drawing/2014/main" id="{18F2A222-E693-46E4-9676-024A79C65C2A}"/>
                </a:ext>
              </a:extLst>
            </p:cNvPr>
            <p:cNvSpPr/>
            <p:nvPr userDrawn="1"/>
          </p:nvSpPr>
          <p:spPr>
            <a:xfrm>
              <a:off x="10371796" y="-4068"/>
              <a:ext cx="435976" cy="86654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" name="Szabadkézi sokszög: alakzat 26">
              <a:extLst>
                <a:ext uri="{FF2B5EF4-FFF2-40B4-BE49-F238E27FC236}">
                  <a16:creationId xmlns:a16="http://schemas.microsoft.com/office/drawing/2014/main" id="{EC9D57F2-5C66-41DE-9A7F-725A9FE5E162}"/>
                </a:ext>
              </a:extLst>
            </p:cNvPr>
            <p:cNvSpPr/>
            <p:nvPr userDrawn="1"/>
          </p:nvSpPr>
          <p:spPr>
            <a:xfrm>
              <a:off x="9960560" y="-4384"/>
              <a:ext cx="1742992" cy="866861"/>
            </a:xfrm>
            <a:custGeom>
              <a:avLst/>
              <a:gdLst>
                <a:gd name="connsiteX0" fmla="*/ 6937585 w 10372024"/>
                <a:gd name="connsiteY0" fmla="*/ 954685 h 1821546"/>
                <a:gd name="connsiteX1" fmla="*/ 8680577 w 10372024"/>
                <a:gd name="connsiteY1" fmla="*/ 954685 h 1821546"/>
                <a:gd name="connsiteX2" fmla="*/ 8663381 w 10372024"/>
                <a:gd name="connsiteY2" fmla="*/ 1125272 h 1821546"/>
                <a:gd name="connsiteX3" fmla="*/ 7809081 w 10372024"/>
                <a:gd name="connsiteY3" fmla="*/ 1821546 h 1821546"/>
                <a:gd name="connsiteX4" fmla="*/ 6954781 w 10372024"/>
                <a:gd name="connsiteY4" fmla="*/ 1125272 h 1821546"/>
                <a:gd name="connsiteX5" fmla="*/ 0 w 10372024"/>
                <a:gd name="connsiteY5" fmla="*/ 0 h 1821546"/>
                <a:gd name="connsiteX6" fmla="*/ 10372024 w 10372024"/>
                <a:gd name="connsiteY6" fmla="*/ 0 h 1821546"/>
                <a:gd name="connsiteX7" fmla="*/ 10372024 w 10372024"/>
                <a:gd name="connsiteY7" fmla="*/ 954685 h 1821546"/>
                <a:gd name="connsiteX8" fmla="*/ 8680577 w 10372024"/>
                <a:gd name="connsiteY8" fmla="*/ 954685 h 1821546"/>
                <a:gd name="connsiteX9" fmla="*/ 8681097 w 10372024"/>
                <a:gd name="connsiteY9" fmla="*/ 949530 h 1821546"/>
                <a:gd name="connsiteX10" fmla="*/ 7809081 w 10372024"/>
                <a:gd name="connsiteY10" fmla="*/ 77514 h 1821546"/>
                <a:gd name="connsiteX11" fmla="*/ 6937065 w 10372024"/>
                <a:gd name="connsiteY11" fmla="*/ 949530 h 1821546"/>
                <a:gd name="connsiteX12" fmla="*/ 6937585 w 10372024"/>
                <a:gd name="connsiteY12" fmla="*/ 954685 h 1821546"/>
                <a:gd name="connsiteX13" fmla="*/ 0 w 10372024"/>
                <a:gd name="connsiteY13" fmla="*/ 954685 h 1821546"/>
                <a:gd name="connsiteX0" fmla="*/ 6937585 w 10372024"/>
                <a:gd name="connsiteY0" fmla="*/ 954685 h 1821546"/>
                <a:gd name="connsiteX1" fmla="*/ 8680577 w 10372024"/>
                <a:gd name="connsiteY1" fmla="*/ 954685 h 1821546"/>
                <a:gd name="connsiteX2" fmla="*/ 8663381 w 10372024"/>
                <a:gd name="connsiteY2" fmla="*/ 1125272 h 1821546"/>
                <a:gd name="connsiteX3" fmla="*/ 7809081 w 10372024"/>
                <a:gd name="connsiteY3" fmla="*/ 1821546 h 1821546"/>
                <a:gd name="connsiteX4" fmla="*/ 6954781 w 10372024"/>
                <a:gd name="connsiteY4" fmla="*/ 1125272 h 1821546"/>
                <a:gd name="connsiteX5" fmla="*/ 6937585 w 10372024"/>
                <a:gd name="connsiteY5" fmla="*/ 954685 h 1821546"/>
                <a:gd name="connsiteX6" fmla="*/ 0 w 10372024"/>
                <a:gd name="connsiteY6" fmla="*/ 0 h 1821546"/>
                <a:gd name="connsiteX7" fmla="*/ 10372024 w 10372024"/>
                <a:gd name="connsiteY7" fmla="*/ 0 h 1821546"/>
                <a:gd name="connsiteX8" fmla="*/ 10372024 w 10372024"/>
                <a:gd name="connsiteY8" fmla="*/ 954685 h 1821546"/>
                <a:gd name="connsiteX9" fmla="*/ 8680577 w 10372024"/>
                <a:gd name="connsiteY9" fmla="*/ 954685 h 1821546"/>
                <a:gd name="connsiteX10" fmla="*/ 8681097 w 10372024"/>
                <a:gd name="connsiteY10" fmla="*/ 949530 h 1821546"/>
                <a:gd name="connsiteX11" fmla="*/ 7809081 w 10372024"/>
                <a:gd name="connsiteY11" fmla="*/ 77514 h 1821546"/>
                <a:gd name="connsiteX12" fmla="*/ 6937065 w 10372024"/>
                <a:gd name="connsiteY12" fmla="*/ 949530 h 1821546"/>
                <a:gd name="connsiteX13" fmla="*/ 6937585 w 10372024"/>
                <a:gd name="connsiteY13" fmla="*/ 954685 h 1821546"/>
                <a:gd name="connsiteX14" fmla="*/ 0 w 10372024"/>
                <a:gd name="connsiteY14" fmla="*/ 0 h 1821546"/>
                <a:gd name="connsiteX0" fmla="*/ 520 w 3434959"/>
                <a:gd name="connsiteY0" fmla="*/ 954685 h 1821546"/>
                <a:gd name="connsiteX1" fmla="*/ 1743512 w 3434959"/>
                <a:gd name="connsiteY1" fmla="*/ 954685 h 1821546"/>
                <a:gd name="connsiteX2" fmla="*/ 1726316 w 3434959"/>
                <a:gd name="connsiteY2" fmla="*/ 1125272 h 1821546"/>
                <a:gd name="connsiteX3" fmla="*/ 872016 w 3434959"/>
                <a:gd name="connsiteY3" fmla="*/ 1821546 h 1821546"/>
                <a:gd name="connsiteX4" fmla="*/ 17716 w 3434959"/>
                <a:gd name="connsiteY4" fmla="*/ 1125272 h 1821546"/>
                <a:gd name="connsiteX5" fmla="*/ 520 w 3434959"/>
                <a:gd name="connsiteY5" fmla="*/ 954685 h 1821546"/>
                <a:gd name="connsiteX6" fmla="*/ 520 w 3434959"/>
                <a:gd name="connsiteY6" fmla="*/ 954685 h 1821546"/>
                <a:gd name="connsiteX7" fmla="*/ 3434959 w 3434959"/>
                <a:gd name="connsiteY7" fmla="*/ 0 h 1821546"/>
                <a:gd name="connsiteX8" fmla="*/ 3434959 w 3434959"/>
                <a:gd name="connsiteY8" fmla="*/ 954685 h 1821546"/>
                <a:gd name="connsiteX9" fmla="*/ 1743512 w 3434959"/>
                <a:gd name="connsiteY9" fmla="*/ 954685 h 1821546"/>
                <a:gd name="connsiteX10" fmla="*/ 1744032 w 3434959"/>
                <a:gd name="connsiteY10" fmla="*/ 949530 h 1821546"/>
                <a:gd name="connsiteX11" fmla="*/ 872016 w 3434959"/>
                <a:gd name="connsiteY11" fmla="*/ 77514 h 1821546"/>
                <a:gd name="connsiteX12" fmla="*/ 0 w 3434959"/>
                <a:gd name="connsiteY12" fmla="*/ 949530 h 1821546"/>
                <a:gd name="connsiteX13" fmla="*/ 520 w 3434959"/>
                <a:gd name="connsiteY13" fmla="*/ 954685 h 1821546"/>
                <a:gd name="connsiteX0" fmla="*/ 520 w 3434959"/>
                <a:gd name="connsiteY0" fmla="*/ 877171 h 1744032"/>
                <a:gd name="connsiteX1" fmla="*/ 1743512 w 3434959"/>
                <a:gd name="connsiteY1" fmla="*/ 877171 h 1744032"/>
                <a:gd name="connsiteX2" fmla="*/ 1726316 w 3434959"/>
                <a:gd name="connsiteY2" fmla="*/ 1047758 h 1744032"/>
                <a:gd name="connsiteX3" fmla="*/ 872016 w 3434959"/>
                <a:gd name="connsiteY3" fmla="*/ 1744032 h 1744032"/>
                <a:gd name="connsiteX4" fmla="*/ 17716 w 3434959"/>
                <a:gd name="connsiteY4" fmla="*/ 1047758 h 1744032"/>
                <a:gd name="connsiteX5" fmla="*/ 520 w 3434959"/>
                <a:gd name="connsiteY5" fmla="*/ 877171 h 1744032"/>
                <a:gd name="connsiteX6" fmla="*/ 520 w 3434959"/>
                <a:gd name="connsiteY6" fmla="*/ 877171 h 1744032"/>
                <a:gd name="connsiteX7" fmla="*/ 3434959 w 3434959"/>
                <a:gd name="connsiteY7" fmla="*/ 877171 h 1744032"/>
                <a:gd name="connsiteX8" fmla="*/ 1743512 w 3434959"/>
                <a:gd name="connsiteY8" fmla="*/ 877171 h 1744032"/>
                <a:gd name="connsiteX9" fmla="*/ 1744032 w 3434959"/>
                <a:gd name="connsiteY9" fmla="*/ 872016 h 1744032"/>
                <a:gd name="connsiteX10" fmla="*/ 872016 w 3434959"/>
                <a:gd name="connsiteY10" fmla="*/ 0 h 1744032"/>
                <a:gd name="connsiteX11" fmla="*/ 0 w 3434959"/>
                <a:gd name="connsiteY11" fmla="*/ 872016 h 1744032"/>
                <a:gd name="connsiteX12" fmla="*/ 520 w 3434959"/>
                <a:gd name="connsiteY12" fmla="*/ 877171 h 1744032"/>
                <a:gd name="connsiteX0" fmla="*/ 520 w 1744032"/>
                <a:gd name="connsiteY0" fmla="*/ 877171 h 1744032"/>
                <a:gd name="connsiteX1" fmla="*/ 1743512 w 1744032"/>
                <a:gd name="connsiteY1" fmla="*/ 877171 h 1744032"/>
                <a:gd name="connsiteX2" fmla="*/ 1726316 w 1744032"/>
                <a:gd name="connsiteY2" fmla="*/ 1047758 h 1744032"/>
                <a:gd name="connsiteX3" fmla="*/ 872016 w 1744032"/>
                <a:gd name="connsiteY3" fmla="*/ 1744032 h 1744032"/>
                <a:gd name="connsiteX4" fmla="*/ 17716 w 1744032"/>
                <a:gd name="connsiteY4" fmla="*/ 1047758 h 1744032"/>
                <a:gd name="connsiteX5" fmla="*/ 520 w 1744032"/>
                <a:gd name="connsiteY5" fmla="*/ 877171 h 1744032"/>
                <a:gd name="connsiteX6" fmla="*/ 520 w 1744032"/>
                <a:gd name="connsiteY6" fmla="*/ 877171 h 1744032"/>
                <a:gd name="connsiteX7" fmla="*/ 1743512 w 1744032"/>
                <a:gd name="connsiteY7" fmla="*/ 877171 h 1744032"/>
                <a:gd name="connsiteX8" fmla="*/ 1744032 w 1744032"/>
                <a:gd name="connsiteY8" fmla="*/ 872016 h 1744032"/>
                <a:gd name="connsiteX9" fmla="*/ 872016 w 1744032"/>
                <a:gd name="connsiteY9" fmla="*/ 0 h 1744032"/>
                <a:gd name="connsiteX10" fmla="*/ 0 w 1744032"/>
                <a:gd name="connsiteY10" fmla="*/ 872016 h 1744032"/>
                <a:gd name="connsiteX11" fmla="*/ 520 w 1744032"/>
                <a:gd name="connsiteY11" fmla="*/ 877171 h 1744032"/>
                <a:gd name="connsiteX0" fmla="*/ 520 w 1744032"/>
                <a:gd name="connsiteY0" fmla="*/ 5155 h 872016"/>
                <a:gd name="connsiteX1" fmla="*/ 1743512 w 1744032"/>
                <a:gd name="connsiteY1" fmla="*/ 5155 h 872016"/>
                <a:gd name="connsiteX2" fmla="*/ 1726316 w 1744032"/>
                <a:gd name="connsiteY2" fmla="*/ 175742 h 872016"/>
                <a:gd name="connsiteX3" fmla="*/ 872016 w 1744032"/>
                <a:gd name="connsiteY3" fmla="*/ 872016 h 872016"/>
                <a:gd name="connsiteX4" fmla="*/ 17716 w 1744032"/>
                <a:gd name="connsiteY4" fmla="*/ 175742 h 872016"/>
                <a:gd name="connsiteX5" fmla="*/ 520 w 1744032"/>
                <a:gd name="connsiteY5" fmla="*/ 5155 h 872016"/>
                <a:gd name="connsiteX6" fmla="*/ 520 w 1744032"/>
                <a:gd name="connsiteY6" fmla="*/ 5155 h 872016"/>
                <a:gd name="connsiteX7" fmla="*/ 1743512 w 1744032"/>
                <a:gd name="connsiteY7" fmla="*/ 5155 h 872016"/>
                <a:gd name="connsiteX8" fmla="*/ 1744032 w 1744032"/>
                <a:gd name="connsiteY8" fmla="*/ 0 h 872016"/>
                <a:gd name="connsiteX9" fmla="*/ 0 w 1744032"/>
                <a:gd name="connsiteY9" fmla="*/ 0 h 872016"/>
                <a:gd name="connsiteX10" fmla="*/ 520 w 1744032"/>
                <a:gd name="connsiteY10" fmla="*/ 5155 h 872016"/>
                <a:gd name="connsiteX0" fmla="*/ 520 w 1744032"/>
                <a:gd name="connsiteY0" fmla="*/ 5155 h 872016"/>
                <a:gd name="connsiteX1" fmla="*/ 1743512 w 1744032"/>
                <a:gd name="connsiteY1" fmla="*/ 5155 h 872016"/>
                <a:gd name="connsiteX2" fmla="*/ 1726316 w 1744032"/>
                <a:gd name="connsiteY2" fmla="*/ 175742 h 872016"/>
                <a:gd name="connsiteX3" fmla="*/ 872016 w 1744032"/>
                <a:gd name="connsiteY3" fmla="*/ 872016 h 872016"/>
                <a:gd name="connsiteX4" fmla="*/ 17716 w 1744032"/>
                <a:gd name="connsiteY4" fmla="*/ 175742 h 872016"/>
                <a:gd name="connsiteX5" fmla="*/ 520 w 1744032"/>
                <a:gd name="connsiteY5" fmla="*/ 5155 h 872016"/>
                <a:gd name="connsiteX6" fmla="*/ 0 w 1744032"/>
                <a:gd name="connsiteY6" fmla="*/ 0 h 872016"/>
                <a:gd name="connsiteX7" fmla="*/ 1743512 w 1744032"/>
                <a:gd name="connsiteY7" fmla="*/ 5155 h 872016"/>
                <a:gd name="connsiteX8" fmla="*/ 1744032 w 1744032"/>
                <a:gd name="connsiteY8" fmla="*/ 0 h 872016"/>
                <a:gd name="connsiteX9" fmla="*/ 0 w 1744032"/>
                <a:gd name="connsiteY9" fmla="*/ 0 h 872016"/>
                <a:gd name="connsiteX0" fmla="*/ 520 w 1743512"/>
                <a:gd name="connsiteY0" fmla="*/ 5155 h 872016"/>
                <a:gd name="connsiteX1" fmla="*/ 1743512 w 1743512"/>
                <a:gd name="connsiteY1" fmla="*/ 5155 h 872016"/>
                <a:gd name="connsiteX2" fmla="*/ 1726316 w 1743512"/>
                <a:gd name="connsiteY2" fmla="*/ 175742 h 872016"/>
                <a:gd name="connsiteX3" fmla="*/ 872016 w 1743512"/>
                <a:gd name="connsiteY3" fmla="*/ 872016 h 872016"/>
                <a:gd name="connsiteX4" fmla="*/ 17716 w 1743512"/>
                <a:gd name="connsiteY4" fmla="*/ 175742 h 872016"/>
                <a:gd name="connsiteX5" fmla="*/ 520 w 1743512"/>
                <a:gd name="connsiteY5" fmla="*/ 5155 h 872016"/>
                <a:gd name="connsiteX6" fmla="*/ 0 w 1743512"/>
                <a:gd name="connsiteY6" fmla="*/ 0 h 872016"/>
                <a:gd name="connsiteX7" fmla="*/ 1743512 w 1743512"/>
                <a:gd name="connsiteY7" fmla="*/ 5155 h 872016"/>
                <a:gd name="connsiteX8" fmla="*/ 0 w 1743512"/>
                <a:gd name="connsiteY8" fmla="*/ 0 h 872016"/>
                <a:gd name="connsiteX0" fmla="*/ 0 w 1742992"/>
                <a:gd name="connsiteY0" fmla="*/ 0 h 866861"/>
                <a:gd name="connsiteX1" fmla="*/ 1742992 w 1742992"/>
                <a:gd name="connsiteY1" fmla="*/ 0 h 866861"/>
                <a:gd name="connsiteX2" fmla="*/ 1725796 w 1742992"/>
                <a:gd name="connsiteY2" fmla="*/ 170587 h 866861"/>
                <a:gd name="connsiteX3" fmla="*/ 871496 w 1742992"/>
                <a:gd name="connsiteY3" fmla="*/ 866861 h 866861"/>
                <a:gd name="connsiteX4" fmla="*/ 17196 w 1742992"/>
                <a:gd name="connsiteY4" fmla="*/ 170587 h 866861"/>
                <a:gd name="connsiteX5" fmla="*/ 0 w 1742992"/>
                <a:gd name="connsiteY5" fmla="*/ 0 h 86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42992" h="866861">
                  <a:moveTo>
                    <a:pt x="0" y="0"/>
                  </a:moveTo>
                  <a:lnTo>
                    <a:pt x="1742992" y="0"/>
                  </a:lnTo>
                  <a:lnTo>
                    <a:pt x="1725796" y="170587"/>
                  </a:lnTo>
                  <a:cubicBezTo>
                    <a:pt x="1644484" y="567950"/>
                    <a:pt x="1292897" y="866861"/>
                    <a:pt x="871496" y="866861"/>
                  </a:cubicBezTo>
                  <a:cubicBezTo>
                    <a:pt x="450095" y="866861"/>
                    <a:pt x="98508" y="567950"/>
                    <a:pt x="17196" y="1705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sp>
        <p:nvSpPr>
          <p:cNvPr id="26" name="Szabadkézi sokszög: alakzat 25">
            <a:extLst>
              <a:ext uri="{FF2B5EF4-FFF2-40B4-BE49-F238E27FC236}">
                <a16:creationId xmlns:a16="http://schemas.microsoft.com/office/drawing/2014/main" id="{37EC9C8A-BB49-4CEF-AC07-0BE845F60E8A}"/>
              </a:ext>
            </a:extLst>
          </p:cNvPr>
          <p:cNvSpPr/>
          <p:nvPr userDrawn="1"/>
        </p:nvSpPr>
        <p:spPr>
          <a:xfrm>
            <a:off x="9698640" y="-4383"/>
            <a:ext cx="1742992" cy="866861"/>
          </a:xfrm>
          <a:custGeom>
            <a:avLst/>
            <a:gdLst>
              <a:gd name="connsiteX0" fmla="*/ 6937585 w 10372024"/>
              <a:gd name="connsiteY0" fmla="*/ 954685 h 1821546"/>
              <a:gd name="connsiteX1" fmla="*/ 8680577 w 10372024"/>
              <a:gd name="connsiteY1" fmla="*/ 954685 h 1821546"/>
              <a:gd name="connsiteX2" fmla="*/ 8663381 w 10372024"/>
              <a:gd name="connsiteY2" fmla="*/ 1125272 h 1821546"/>
              <a:gd name="connsiteX3" fmla="*/ 7809081 w 10372024"/>
              <a:gd name="connsiteY3" fmla="*/ 1821546 h 1821546"/>
              <a:gd name="connsiteX4" fmla="*/ 6954781 w 10372024"/>
              <a:gd name="connsiteY4" fmla="*/ 1125272 h 1821546"/>
              <a:gd name="connsiteX5" fmla="*/ 0 w 10372024"/>
              <a:gd name="connsiteY5" fmla="*/ 0 h 1821546"/>
              <a:gd name="connsiteX6" fmla="*/ 10372024 w 10372024"/>
              <a:gd name="connsiteY6" fmla="*/ 0 h 1821546"/>
              <a:gd name="connsiteX7" fmla="*/ 10372024 w 10372024"/>
              <a:gd name="connsiteY7" fmla="*/ 954685 h 1821546"/>
              <a:gd name="connsiteX8" fmla="*/ 8680577 w 10372024"/>
              <a:gd name="connsiteY8" fmla="*/ 954685 h 1821546"/>
              <a:gd name="connsiteX9" fmla="*/ 8681097 w 10372024"/>
              <a:gd name="connsiteY9" fmla="*/ 949530 h 1821546"/>
              <a:gd name="connsiteX10" fmla="*/ 7809081 w 10372024"/>
              <a:gd name="connsiteY10" fmla="*/ 77514 h 1821546"/>
              <a:gd name="connsiteX11" fmla="*/ 6937065 w 10372024"/>
              <a:gd name="connsiteY11" fmla="*/ 949530 h 1821546"/>
              <a:gd name="connsiteX12" fmla="*/ 6937585 w 10372024"/>
              <a:gd name="connsiteY12" fmla="*/ 954685 h 1821546"/>
              <a:gd name="connsiteX13" fmla="*/ 0 w 10372024"/>
              <a:gd name="connsiteY13" fmla="*/ 954685 h 1821546"/>
              <a:gd name="connsiteX0" fmla="*/ 6937585 w 10372024"/>
              <a:gd name="connsiteY0" fmla="*/ 954685 h 1821546"/>
              <a:gd name="connsiteX1" fmla="*/ 8680577 w 10372024"/>
              <a:gd name="connsiteY1" fmla="*/ 954685 h 1821546"/>
              <a:gd name="connsiteX2" fmla="*/ 8663381 w 10372024"/>
              <a:gd name="connsiteY2" fmla="*/ 1125272 h 1821546"/>
              <a:gd name="connsiteX3" fmla="*/ 7809081 w 10372024"/>
              <a:gd name="connsiteY3" fmla="*/ 1821546 h 1821546"/>
              <a:gd name="connsiteX4" fmla="*/ 6954781 w 10372024"/>
              <a:gd name="connsiteY4" fmla="*/ 1125272 h 1821546"/>
              <a:gd name="connsiteX5" fmla="*/ 6937585 w 10372024"/>
              <a:gd name="connsiteY5" fmla="*/ 954685 h 1821546"/>
              <a:gd name="connsiteX6" fmla="*/ 0 w 10372024"/>
              <a:gd name="connsiteY6" fmla="*/ 0 h 1821546"/>
              <a:gd name="connsiteX7" fmla="*/ 10372024 w 10372024"/>
              <a:gd name="connsiteY7" fmla="*/ 0 h 1821546"/>
              <a:gd name="connsiteX8" fmla="*/ 10372024 w 10372024"/>
              <a:gd name="connsiteY8" fmla="*/ 954685 h 1821546"/>
              <a:gd name="connsiteX9" fmla="*/ 8680577 w 10372024"/>
              <a:gd name="connsiteY9" fmla="*/ 954685 h 1821546"/>
              <a:gd name="connsiteX10" fmla="*/ 8681097 w 10372024"/>
              <a:gd name="connsiteY10" fmla="*/ 949530 h 1821546"/>
              <a:gd name="connsiteX11" fmla="*/ 7809081 w 10372024"/>
              <a:gd name="connsiteY11" fmla="*/ 77514 h 1821546"/>
              <a:gd name="connsiteX12" fmla="*/ 6937065 w 10372024"/>
              <a:gd name="connsiteY12" fmla="*/ 949530 h 1821546"/>
              <a:gd name="connsiteX13" fmla="*/ 6937585 w 10372024"/>
              <a:gd name="connsiteY13" fmla="*/ 954685 h 1821546"/>
              <a:gd name="connsiteX14" fmla="*/ 0 w 10372024"/>
              <a:gd name="connsiteY14" fmla="*/ 0 h 1821546"/>
              <a:gd name="connsiteX0" fmla="*/ 520 w 3434959"/>
              <a:gd name="connsiteY0" fmla="*/ 954685 h 1821546"/>
              <a:gd name="connsiteX1" fmla="*/ 1743512 w 3434959"/>
              <a:gd name="connsiteY1" fmla="*/ 954685 h 1821546"/>
              <a:gd name="connsiteX2" fmla="*/ 1726316 w 3434959"/>
              <a:gd name="connsiteY2" fmla="*/ 1125272 h 1821546"/>
              <a:gd name="connsiteX3" fmla="*/ 872016 w 3434959"/>
              <a:gd name="connsiteY3" fmla="*/ 1821546 h 1821546"/>
              <a:gd name="connsiteX4" fmla="*/ 17716 w 3434959"/>
              <a:gd name="connsiteY4" fmla="*/ 1125272 h 1821546"/>
              <a:gd name="connsiteX5" fmla="*/ 520 w 3434959"/>
              <a:gd name="connsiteY5" fmla="*/ 954685 h 1821546"/>
              <a:gd name="connsiteX6" fmla="*/ 520 w 3434959"/>
              <a:gd name="connsiteY6" fmla="*/ 954685 h 1821546"/>
              <a:gd name="connsiteX7" fmla="*/ 3434959 w 3434959"/>
              <a:gd name="connsiteY7" fmla="*/ 0 h 1821546"/>
              <a:gd name="connsiteX8" fmla="*/ 3434959 w 3434959"/>
              <a:gd name="connsiteY8" fmla="*/ 954685 h 1821546"/>
              <a:gd name="connsiteX9" fmla="*/ 1743512 w 3434959"/>
              <a:gd name="connsiteY9" fmla="*/ 954685 h 1821546"/>
              <a:gd name="connsiteX10" fmla="*/ 1744032 w 3434959"/>
              <a:gd name="connsiteY10" fmla="*/ 949530 h 1821546"/>
              <a:gd name="connsiteX11" fmla="*/ 872016 w 3434959"/>
              <a:gd name="connsiteY11" fmla="*/ 77514 h 1821546"/>
              <a:gd name="connsiteX12" fmla="*/ 0 w 3434959"/>
              <a:gd name="connsiteY12" fmla="*/ 949530 h 1821546"/>
              <a:gd name="connsiteX13" fmla="*/ 520 w 3434959"/>
              <a:gd name="connsiteY13" fmla="*/ 954685 h 1821546"/>
              <a:gd name="connsiteX0" fmla="*/ 520 w 3434959"/>
              <a:gd name="connsiteY0" fmla="*/ 877171 h 1744032"/>
              <a:gd name="connsiteX1" fmla="*/ 1743512 w 3434959"/>
              <a:gd name="connsiteY1" fmla="*/ 877171 h 1744032"/>
              <a:gd name="connsiteX2" fmla="*/ 1726316 w 3434959"/>
              <a:gd name="connsiteY2" fmla="*/ 1047758 h 1744032"/>
              <a:gd name="connsiteX3" fmla="*/ 872016 w 3434959"/>
              <a:gd name="connsiteY3" fmla="*/ 1744032 h 1744032"/>
              <a:gd name="connsiteX4" fmla="*/ 17716 w 3434959"/>
              <a:gd name="connsiteY4" fmla="*/ 1047758 h 1744032"/>
              <a:gd name="connsiteX5" fmla="*/ 520 w 3434959"/>
              <a:gd name="connsiteY5" fmla="*/ 877171 h 1744032"/>
              <a:gd name="connsiteX6" fmla="*/ 520 w 3434959"/>
              <a:gd name="connsiteY6" fmla="*/ 877171 h 1744032"/>
              <a:gd name="connsiteX7" fmla="*/ 3434959 w 3434959"/>
              <a:gd name="connsiteY7" fmla="*/ 877171 h 1744032"/>
              <a:gd name="connsiteX8" fmla="*/ 1743512 w 3434959"/>
              <a:gd name="connsiteY8" fmla="*/ 877171 h 1744032"/>
              <a:gd name="connsiteX9" fmla="*/ 1744032 w 3434959"/>
              <a:gd name="connsiteY9" fmla="*/ 872016 h 1744032"/>
              <a:gd name="connsiteX10" fmla="*/ 872016 w 3434959"/>
              <a:gd name="connsiteY10" fmla="*/ 0 h 1744032"/>
              <a:gd name="connsiteX11" fmla="*/ 0 w 3434959"/>
              <a:gd name="connsiteY11" fmla="*/ 872016 h 1744032"/>
              <a:gd name="connsiteX12" fmla="*/ 520 w 3434959"/>
              <a:gd name="connsiteY12" fmla="*/ 877171 h 1744032"/>
              <a:gd name="connsiteX0" fmla="*/ 520 w 1744032"/>
              <a:gd name="connsiteY0" fmla="*/ 877171 h 1744032"/>
              <a:gd name="connsiteX1" fmla="*/ 1743512 w 1744032"/>
              <a:gd name="connsiteY1" fmla="*/ 877171 h 1744032"/>
              <a:gd name="connsiteX2" fmla="*/ 1726316 w 1744032"/>
              <a:gd name="connsiteY2" fmla="*/ 1047758 h 1744032"/>
              <a:gd name="connsiteX3" fmla="*/ 872016 w 1744032"/>
              <a:gd name="connsiteY3" fmla="*/ 1744032 h 1744032"/>
              <a:gd name="connsiteX4" fmla="*/ 17716 w 1744032"/>
              <a:gd name="connsiteY4" fmla="*/ 1047758 h 1744032"/>
              <a:gd name="connsiteX5" fmla="*/ 520 w 1744032"/>
              <a:gd name="connsiteY5" fmla="*/ 877171 h 1744032"/>
              <a:gd name="connsiteX6" fmla="*/ 520 w 1744032"/>
              <a:gd name="connsiteY6" fmla="*/ 877171 h 1744032"/>
              <a:gd name="connsiteX7" fmla="*/ 1743512 w 1744032"/>
              <a:gd name="connsiteY7" fmla="*/ 877171 h 1744032"/>
              <a:gd name="connsiteX8" fmla="*/ 1744032 w 1744032"/>
              <a:gd name="connsiteY8" fmla="*/ 872016 h 1744032"/>
              <a:gd name="connsiteX9" fmla="*/ 872016 w 1744032"/>
              <a:gd name="connsiteY9" fmla="*/ 0 h 1744032"/>
              <a:gd name="connsiteX10" fmla="*/ 0 w 1744032"/>
              <a:gd name="connsiteY10" fmla="*/ 872016 h 1744032"/>
              <a:gd name="connsiteX11" fmla="*/ 520 w 1744032"/>
              <a:gd name="connsiteY11" fmla="*/ 877171 h 1744032"/>
              <a:gd name="connsiteX0" fmla="*/ 520 w 1744032"/>
              <a:gd name="connsiteY0" fmla="*/ 5155 h 872016"/>
              <a:gd name="connsiteX1" fmla="*/ 1743512 w 1744032"/>
              <a:gd name="connsiteY1" fmla="*/ 5155 h 872016"/>
              <a:gd name="connsiteX2" fmla="*/ 1726316 w 1744032"/>
              <a:gd name="connsiteY2" fmla="*/ 175742 h 872016"/>
              <a:gd name="connsiteX3" fmla="*/ 872016 w 1744032"/>
              <a:gd name="connsiteY3" fmla="*/ 872016 h 872016"/>
              <a:gd name="connsiteX4" fmla="*/ 17716 w 1744032"/>
              <a:gd name="connsiteY4" fmla="*/ 175742 h 872016"/>
              <a:gd name="connsiteX5" fmla="*/ 520 w 1744032"/>
              <a:gd name="connsiteY5" fmla="*/ 5155 h 872016"/>
              <a:gd name="connsiteX6" fmla="*/ 520 w 1744032"/>
              <a:gd name="connsiteY6" fmla="*/ 5155 h 872016"/>
              <a:gd name="connsiteX7" fmla="*/ 1743512 w 1744032"/>
              <a:gd name="connsiteY7" fmla="*/ 5155 h 872016"/>
              <a:gd name="connsiteX8" fmla="*/ 1744032 w 1744032"/>
              <a:gd name="connsiteY8" fmla="*/ 0 h 872016"/>
              <a:gd name="connsiteX9" fmla="*/ 0 w 1744032"/>
              <a:gd name="connsiteY9" fmla="*/ 0 h 872016"/>
              <a:gd name="connsiteX10" fmla="*/ 520 w 1744032"/>
              <a:gd name="connsiteY10" fmla="*/ 5155 h 872016"/>
              <a:gd name="connsiteX0" fmla="*/ 520 w 1744032"/>
              <a:gd name="connsiteY0" fmla="*/ 5155 h 872016"/>
              <a:gd name="connsiteX1" fmla="*/ 1743512 w 1744032"/>
              <a:gd name="connsiteY1" fmla="*/ 5155 h 872016"/>
              <a:gd name="connsiteX2" fmla="*/ 1726316 w 1744032"/>
              <a:gd name="connsiteY2" fmla="*/ 175742 h 872016"/>
              <a:gd name="connsiteX3" fmla="*/ 872016 w 1744032"/>
              <a:gd name="connsiteY3" fmla="*/ 872016 h 872016"/>
              <a:gd name="connsiteX4" fmla="*/ 17716 w 1744032"/>
              <a:gd name="connsiteY4" fmla="*/ 175742 h 872016"/>
              <a:gd name="connsiteX5" fmla="*/ 520 w 1744032"/>
              <a:gd name="connsiteY5" fmla="*/ 5155 h 872016"/>
              <a:gd name="connsiteX6" fmla="*/ 0 w 1744032"/>
              <a:gd name="connsiteY6" fmla="*/ 0 h 872016"/>
              <a:gd name="connsiteX7" fmla="*/ 1743512 w 1744032"/>
              <a:gd name="connsiteY7" fmla="*/ 5155 h 872016"/>
              <a:gd name="connsiteX8" fmla="*/ 1744032 w 1744032"/>
              <a:gd name="connsiteY8" fmla="*/ 0 h 872016"/>
              <a:gd name="connsiteX9" fmla="*/ 0 w 1744032"/>
              <a:gd name="connsiteY9" fmla="*/ 0 h 872016"/>
              <a:gd name="connsiteX0" fmla="*/ 520 w 1743512"/>
              <a:gd name="connsiteY0" fmla="*/ 5155 h 872016"/>
              <a:gd name="connsiteX1" fmla="*/ 1743512 w 1743512"/>
              <a:gd name="connsiteY1" fmla="*/ 5155 h 872016"/>
              <a:gd name="connsiteX2" fmla="*/ 1726316 w 1743512"/>
              <a:gd name="connsiteY2" fmla="*/ 175742 h 872016"/>
              <a:gd name="connsiteX3" fmla="*/ 872016 w 1743512"/>
              <a:gd name="connsiteY3" fmla="*/ 872016 h 872016"/>
              <a:gd name="connsiteX4" fmla="*/ 17716 w 1743512"/>
              <a:gd name="connsiteY4" fmla="*/ 175742 h 872016"/>
              <a:gd name="connsiteX5" fmla="*/ 520 w 1743512"/>
              <a:gd name="connsiteY5" fmla="*/ 5155 h 872016"/>
              <a:gd name="connsiteX6" fmla="*/ 0 w 1743512"/>
              <a:gd name="connsiteY6" fmla="*/ 0 h 872016"/>
              <a:gd name="connsiteX7" fmla="*/ 1743512 w 1743512"/>
              <a:gd name="connsiteY7" fmla="*/ 5155 h 872016"/>
              <a:gd name="connsiteX8" fmla="*/ 0 w 1743512"/>
              <a:gd name="connsiteY8" fmla="*/ 0 h 872016"/>
              <a:gd name="connsiteX0" fmla="*/ 0 w 1742992"/>
              <a:gd name="connsiteY0" fmla="*/ 0 h 866861"/>
              <a:gd name="connsiteX1" fmla="*/ 1742992 w 1742992"/>
              <a:gd name="connsiteY1" fmla="*/ 0 h 866861"/>
              <a:gd name="connsiteX2" fmla="*/ 1725796 w 1742992"/>
              <a:gd name="connsiteY2" fmla="*/ 170587 h 866861"/>
              <a:gd name="connsiteX3" fmla="*/ 871496 w 1742992"/>
              <a:gd name="connsiteY3" fmla="*/ 866861 h 866861"/>
              <a:gd name="connsiteX4" fmla="*/ 17196 w 1742992"/>
              <a:gd name="connsiteY4" fmla="*/ 170587 h 866861"/>
              <a:gd name="connsiteX5" fmla="*/ 0 w 1742992"/>
              <a:gd name="connsiteY5" fmla="*/ 0 h 86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42992" h="866861">
                <a:moveTo>
                  <a:pt x="0" y="0"/>
                </a:moveTo>
                <a:lnTo>
                  <a:pt x="1742992" y="0"/>
                </a:lnTo>
                <a:lnTo>
                  <a:pt x="1725796" y="170587"/>
                </a:lnTo>
                <a:cubicBezTo>
                  <a:pt x="1644484" y="567950"/>
                  <a:pt x="1292897" y="866861"/>
                  <a:pt x="871496" y="866861"/>
                </a:cubicBezTo>
                <a:cubicBezTo>
                  <a:pt x="450095" y="866861"/>
                  <a:pt x="98508" y="567950"/>
                  <a:pt x="17196" y="170587"/>
                </a:cubicBezTo>
                <a:lnTo>
                  <a:pt x="0" y="0"/>
                </a:lnTo>
                <a:close/>
              </a:path>
            </a:pathLst>
          </a:custGeom>
          <a:solidFill>
            <a:srgbClr val="38C0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Téglalap 12">
            <a:extLst>
              <a:ext uri="{FF2B5EF4-FFF2-40B4-BE49-F238E27FC236}">
                <a16:creationId xmlns:a16="http://schemas.microsoft.com/office/drawing/2014/main" id="{B9B1366F-895A-42FA-B2F4-4957480FEFD7}"/>
              </a:ext>
            </a:extLst>
          </p:cNvPr>
          <p:cNvSpPr/>
          <p:nvPr userDrawn="1"/>
        </p:nvSpPr>
        <p:spPr>
          <a:xfrm>
            <a:off x="1" y="854341"/>
            <a:ext cx="871267" cy="889690"/>
          </a:xfrm>
          <a:prstGeom prst="rect">
            <a:avLst/>
          </a:prstGeom>
          <a:solidFill>
            <a:srgbClr val="38C0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Ellipszis 15">
            <a:extLst>
              <a:ext uri="{FF2B5EF4-FFF2-40B4-BE49-F238E27FC236}">
                <a16:creationId xmlns:a16="http://schemas.microsoft.com/office/drawing/2014/main" id="{1802267D-AEBA-4CFE-A144-1F89661C14B8}"/>
              </a:ext>
            </a:extLst>
          </p:cNvPr>
          <p:cNvSpPr/>
          <p:nvPr userDrawn="1"/>
        </p:nvSpPr>
        <p:spPr>
          <a:xfrm>
            <a:off x="0" y="862478"/>
            <a:ext cx="1744031" cy="174403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581192" y="939992"/>
            <a:ext cx="11029616" cy="9546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hu" dirty="0"/>
              <a:t>Mintacím stílusának szerkesztése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hu" dirty="0"/>
              <a:t>Mintaszöveg szerkesztése</a:t>
            </a:r>
          </a:p>
          <a:p>
            <a:pPr lvl="1" rtl="0"/>
            <a:r>
              <a:rPr lang="hu" dirty="0"/>
              <a:t>Második szint</a:t>
            </a:r>
          </a:p>
          <a:p>
            <a:pPr lvl="2" rtl="0"/>
            <a:r>
              <a:rPr lang="hu" dirty="0"/>
              <a:t>Harmadik szint</a:t>
            </a:r>
          </a:p>
          <a:p>
            <a:pPr lvl="3" rtl="0"/>
            <a:r>
              <a:rPr lang="hu" dirty="0"/>
              <a:t>Negyedik szint</a:t>
            </a:r>
          </a:p>
          <a:p>
            <a:pPr lvl="4" rtl="0"/>
            <a:r>
              <a:rPr lang="hu" dirty="0"/>
              <a:t>Ötödik szint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Téglalap 17">
            <a:extLst>
              <a:ext uri="{FF2B5EF4-FFF2-40B4-BE49-F238E27FC236}">
                <a16:creationId xmlns:a16="http://schemas.microsoft.com/office/drawing/2014/main" id="{A660C663-1021-4BA6-B9FF-F5181255C03B}"/>
              </a:ext>
            </a:extLst>
          </p:cNvPr>
          <p:cNvSpPr/>
          <p:nvPr userDrawn="1"/>
        </p:nvSpPr>
        <p:spPr>
          <a:xfrm>
            <a:off x="0" y="0"/>
            <a:ext cx="10558300" cy="862478"/>
          </a:xfrm>
          <a:prstGeom prst="rect">
            <a:avLst/>
          </a:prstGeom>
          <a:solidFill>
            <a:srgbClr val="38C0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9" name="Kép 18">
            <a:extLst>
              <a:ext uri="{FF2B5EF4-FFF2-40B4-BE49-F238E27FC236}">
                <a16:creationId xmlns:a16="http://schemas.microsoft.com/office/drawing/2014/main" id="{308BCE22-67BD-483F-B0EA-50363BC28BD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8" y="136225"/>
            <a:ext cx="2247060" cy="568300"/>
          </a:xfrm>
          <a:prstGeom prst="rect">
            <a:avLst/>
          </a:prstGeom>
        </p:spPr>
      </p:pic>
      <p:pic>
        <p:nvPicPr>
          <p:cNvPr id="21" name="Kép 20">
            <a:extLst>
              <a:ext uri="{FF2B5EF4-FFF2-40B4-BE49-F238E27FC236}">
                <a16:creationId xmlns:a16="http://schemas.microsoft.com/office/drawing/2014/main" id="{4CF48ED9-8822-4C00-95AB-FCE751929B5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9238" y="144410"/>
            <a:ext cx="1238312" cy="57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63" r:id="rId4"/>
    <p:sldLayoutId id="2147483759" r:id="rId5"/>
    <p:sldLayoutId id="2147483711" r:id="rId6"/>
    <p:sldLayoutId id="2147483760" r:id="rId7"/>
    <p:sldLayoutId id="2147483762" r:id="rId8"/>
    <p:sldLayoutId id="2147483706" r:id="rId9"/>
    <p:sldLayoutId id="2147483709" r:id="rId10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3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laticon.com/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" dirty="0"/>
              <a:t>A NAV Mesterséges Intelligencia munkacsoport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dirty="0"/>
              <a:t>D</a:t>
            </a:r>
            <a:r>
              <a:rPr lang="hu" dirty="0"/>
              <a:t>r. </a:t>
            </a:r>
            <a:r>
              <a:rPr lang="hu-HU" dirty="0"/>
              <a:t>M</a:t>
            </a:r>
            <a:r>
              <a:rPr lang="hu" dirty="0"/>
              <a:t>agyar gábor</a:t>
            </a:r>
          </a:p>
          <a:p>
            <a:r>
              <a:rPr lang="hu-HU" dirty="0"/>
              <a:t>E</a:t>
            </a:r>
            <a:r>
              <a:rPr lang="hu" dirty="0"/>
              <a:t>lnök, MIMCS</a:t>
            </a:r>
          </a:p>
        </p:txBody>
      </p:sp>
      <p:pic>
        <p:nvPicPr>
          <p:cNvPr id="7" name="Kép 6" descr="Egy embléma közelképe&#10;&#10;Automatikusan létrehozott leírás">
            <a:extLst>
              <a:ext uri="{FF2B5EF4-FFF2-40B4-BE49-F238E27FC236}">
                <a16:creationId xmlns:a16="http://schemas.microsoft.com/office/drawing/2014/main" id="{F1A8C364-94D4-4630-BAD0-78722F347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1954" y="3081866"/>
            <a:ext cx="11368091" cy="334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8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1192" y="882650"/>
            <a:ext cx="11029616" cy="633916"/>
          </a:xfrm>
        </p:spPr>
        <p:txBody>
          <a:bodyPr/>
          <a:lstStyle/>
          <a:p>
            <a:r>
              <a:rPr lang="hu-HU" dirty="0"/>
              <a:t>Online számla tételek kategorizálása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81193" y="1555152"/>
            <a:ext cx="11029615" cy="900424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hu-HU" sz="3200" dirty="0"/>
              <a:t>CÉL: az Online számla rendszerbe bejövő számla tételekhez elsősorban a megnevezésekben szereplő szöveges tartalom alapján VTSZ vagy SZJ számot rendelő eljárások kifejlesztése.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Szöveg helye 2">
            <a:extLst>
              <a:ext uri="{FF2B5EF4-FFF2-40B4-BE49-F238E27FC236}">
                <a16:creationId xmlns:a16="http://schemas.microsoft.com/office/drawing/2014/main" id="{0B95C368-2FF1-76BF-A21D-B6D1F926DD36}"/>
              </a:ext>
            </a:extLst>
          </p:cNvPr>
          <p:cNvSpPr txBox="1">
            <a:spLocks/>
          </p:cNvSpPr>
          <p:nvPr/>
        </p:nvSpPr>
        <p:spPr>
          <a:xfrm>
            <a:off x="581192" y="3730823"/>
            <a:ext cx="5001852" cy="2446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4">
                    <a:lumMod val="75000"/>
                  </a:schemeClr>
                </a:solidFill>
              </a:rPr>
              <a:t>Online számla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4">
                    <a:lumMod val="75000"/>
                  </a:schemeClr>
                </a:solidFill>
              </a:rPr>
              <a:t>Online pénztárgép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4">
                    <a:lumMod val="75000"/>
                  </a:schemeClr>
                </a:solidFill>
              </a:rPr>
              <a:t>Elektronikus Közúti Áruforgalom Ellenőrző Rendszer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4">
                    <a:lumMod val="75000"/>
                  </a:schemeClr>
                </a:solidFill>
              </a:rPr>
              <a:t>Vám export/import feldolgozó rendszer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err="1">
                <a:solidFill>
                  <a:schemeClr val="accent4">
                    <a:lumMod val="75000"/>
                  </a:schemeClr>
                </a:solidFill>
              </a:rPr>
              <a:t>Taric</a:t>
            </a:r>
            <a:r>
              <a:rPr lang="hu-HU" dirty="0">
                <a:solidFill>
                  <a:schemeClr val="accent4">
                    <a:lumMod val="75000"/>
                  </a:schemeClr>
                </a:solidFill>
              </a:rPr>
              <a:t> adatbázis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4">
                    <a:lumMod val="75000"/>
                  </a:schemeClr>
                </a:solidFill>
              </a:rPr>
              <a:t>TESZOR15/TESZOR08/SZL03 fordítókulcs</a:t>
            </a:r>
          </a:p>
        </p:txBody>
      </p:sp>
      <p:sp>
        <p:nvSpPr>
          <p:cNvPr id="6" name="Cím 1">
            <a:extLst>
              <a:ext uri="{FF2B5EF4-FFF2-40B4-BE49-F238E27FC236}">
                <a16:creationId xmlns:a16="http://schemas.microsoft.com/office/drawing/2014/main" id="{B48E1416-8142-4F64-0AF8-2A7645F3B05C}"/>
              </a:ext>
            </a:extLst>
          </p:cNvPr>
          <p:cNvSpPr txBox="1">
            <a:spLocks/>
          </p:cNvSpPr>
          <p:nvPr/>
        </p:nvSpPr>
        <p:spPr>
          <a:xfrm>
            <a:off x="636951" y="2692936"/>
            <a:ext cx="2663810" cy="5267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2000" dirty="0">
                <a:solidFill>
                  <a:schemeClr val="accent4">
                    <a:lumMod val="75000"/>
                  </a:schemeClr>
                </a:solidFill>
              </a:rPr>
              <a:t>Adatkörök</a:t>
            </a:r>
          </a:p>
        </p:txBody>
      </p:sp>
      <p:sp>
        <p:nvSpPr>
          <p:cNvPr id="7" name="Tartalom helye 2">
            <a:extLst>
              <a:ext uri="{FF2B5EF4-FFF2-40B4-BE49-F238E27FC236}">
                <a16:creationId xmlns:a16="http://schemas.microsoft.com/office/drawing/2014/main" id="{5AD5A4E0-4834-0B6A-E517-302E137286D0}"/>
              </a:ext>
            </a:extLst>
          </p:cNvPr>
          <p:cNvSpPr txBox="1">
            <a:spLocks/>
          </p:cNvSpPr>
          <p:nvPr/>
        </p:nvSpPr>
        <p:spPr>
          <a:xfrm>
            <a:off x="6394664" y="3802566"/>
            <a:ext cx="4163636" cy="2000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dirty="0">
                <a:solidFill>
                  <a:schemeClr val="accent2">
                    <a:lumMod val="75000"/>
                  </a:schemeClr>
                </a:solidFill>
              </a:rPr>
              <a:t>Nem hatályos </a:t>
            </a:r>
            <a:r>
              <a:rPr lang="hu-HU" sz="1600" dirty="0" err="1">
                <a:solidFill>
                  <a:schemeClr val="accent2">
                    <a:lumMod val="75000"/>
                  </a:schemeClr>
                </a:solidFill>
              </a:rPr>
              <a:t>tarifális</a:t>
            </a:r>
            <a:r>
              <a:rPr lang="hu-HU" sz="1600" dirty="0">
                <a:solidFill>
                  <a:schemeClr val="accent2">
                    <a:lumMod val="75000"/>
                  </a:schemeClr>
                </a:solidFill>
              </a:rPr>
              <a:t> besorolás</a:t>
            </a:r>
          </a:p>
          <a:p>
            <a:r>
              <a:rPr lang="hu-HU" sz="1600" dirty="0">
                <a:solidFill>
                  <a:schemeClr val="accent2">
                    <a:lumMod val="75000"/>
                  </a:schemeClr>
                </a:solidFill>
              </a:rPr>
              <a:t>Valótlan </a:t>
            </a:r>
            <a:r>
              <a:rPr lang="hu-HU" sz="1600" dirty="0" err="1">
                <a:solidFill>
                  <a:schemeClr val="accent2">
                    <a:lumMod val="75000"/>
                  </a:schemeClr>
                </a:solidFill>
              </a:rPr>
              <a:t>tarifális</a:t>
            </a:r>
            <a:r>
              <a:rPr lang="hu-HU" sz="1600" dirty="0">
                <a:solidFill>
                  <a:schemeClr val="accent2">
                    <a:lumMod val="75000"/>
                  </a:schemeClr>
                </a:solidFill>
              </a:rPr>
              <a:t> besorolás rögzítése</a:t>
            </a:r>
          </a:p>
          <a:p>
            <a:r>
              <a:rPr lang="hu-HU" sz="1600" dirty="0">
                <a:solidFill>
                  <a:schemeClr val="accent2">
                    <a:lumMod val="75000"/>
                  </a:schemeClr>
                </a:solidFill>
              </a:rPr>
              <a:t>Nem hatályos szolgáltatás kódok</a:t>
            </a:r>
          </a:p>
          <a:p>
            <a:r>
              <a:rPr lang="hu-HU" sz="1600" dirty="0">
                <a:solidFill>
                  <a:schemeClr val="accent2">
                    <a:lumMod val="75000"/>
                  </a:schemeClr>
                </a:solidFill>
              </a:rPr>
              <a:t>Nem az számlán szereplő megnevezéssel összhangban feltüntetett szolgáltatás kód</a:t>
            </a:r>
          </a:p>
        </p:txBody>
      </p:sp>
      <p:sp>
        <p:nvSpPr>
          <p:cNvPr id="8" name="Cím 1">
            <a:extLst>
              <a:ext uri="{FF2B5EF4-FFF2-40B4-BE49-F238E27FC236}">
                <a16:creationId xmlns:a16="http://schemas.microsoft.com/office/drawing/2014/main" id="{4FBA82DA-E25A-F701-373C-5FA3A60ECA8D}"/>
              </a:ext>
            </a:extLst>
          </p:cNvPr>
          <p:cNvSpPr txBox="1">
            <a:spLocks/>
          </p:cNvSpPr>
          <p:nvPr/>
        </p:nvSpPr>
        <p:spPr>
          <a:xfrm>
            <a:off x="6498747" y="2710676"/>
            <a:ext cx="3306892" cy="5267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2000" dirty="0">
                <a:solidFill>
                  <a:schemeClr val="accent2">
                    <a:lumMod val="75000"/>
                  </a:schemeClr>
                </a:solidFill>
              </a:rPr>
              <a:t>Kezelendő problémák</a:t>
            </a:r>
          </a:p>
        </p:txBody>
      </p:sp>
      <p:pic>
        <p:nvPicPr>
          <p:cNvPr id="9" name="Tartalom helye 4">
            <a:extLst>
              <a:ext uri="{FF2B5EF4-FFF2-40B4-BE49-F238E27FC236}">
                <a16:creationId xmlns:a16="http://schemas.microsoft.com/office/drawing/2014/main" id="{8DC66E87-C476-875C-9151-6E5424378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0697" y="2554453"/>
            <a:ext cx="1824906" cy="167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ED146CA-867A-344D-4F40-9904387F8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494163"/>
            <a:ext cx="4920076" cy="1908262"/>
          </a:xfrm>
        </p:spPr>
        <p:txBody>
          <a:bodyPr anchor="ctr">
            <a:normAutofit fontScale="70000" lnSpcReduction="20000"/>
          </a:bodyPr>
          <a:lstStyle/>
          <a:p>
            <a:pPr marL="228600" lvl="1" indent="-228600">
              <a:buClr>
                <a:schemeClr val="tx2"/>
              </a:buClr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Milyen szempontból?</a:t>
            </a:r>
          </a:p>
          <a:p>
            <a:pPr marL="228600" lvl="1" indent="-228600">
              <a:buClr>
                <a:schemeClr val="tx2"/>
              </a:buClr>
              <a:buFont typeface="+mj-lt"/>
              <a:buAutoNum type="arabicPeriod"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érték</a:t>
            </a:r>
          </a:p>
          <a:p>
            <a:pPr marL="228600" lvl="1" indent="-228600">
              <a:buClr>
                <a:schemeClr val="tx2"/>
              </a:buClr>
              <a:buFont typeface="+mj-lt"/>
              <a:buAutoNum type="arabicPeriod"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tevékenységi kör</a:t>
            </a:r>
          </a:p>
          <a:p>
            <a:pPr marL="228600" lvl="1" indent="-228600">
              <a:buClr>
                <a:schemeClr val="tx2"/>
              </a:buClr>
              <a:buFont typeface="+mj-lt"/>
              <a:buAutoNum type="arabicPeriod"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kapcsolati ok</a:t>
            </a:r>
          </a:p>
          <a:p>
            <a:pPr marL="228600" lvl="1" indent="-228600">
              <a:buClr>
                <a:schemeClr val="tx2"/>
              </a:buClr>
              <a:buFont typeface="+mj-lt"/>
              <a:buAutoNum type="arabicPeriod"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idő</a:t>
            </a:r>
          </a:p>
          <a:p>
            <a:pPr marL="228600" lvl="1" indent="-228600">
              <a:buClr>
                <a:schemeClr val="tx2"/>
              </a:buClr>
              <a:buFont typeface="+mj-lt"/>
              <a:buAutoNum type="arabicPeriod"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aga az áru vagy szolgáltatás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7F892854-8D84-1EBF-DF74-CBD98597B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Cím 1">
            <a:extLst>
              <a:ext uri="{FF2B5EF4-FFF2-40B4-BE49-F238E27FC236}">
                <a16:creationId xmlns:a16="http://schemas.microsoft.com/office/drawing/2014/main" id="{F09E319E-AA29-C5FC-EFC8-8582F8C9518C}"/>
              </a:ext>
            </a:extLst>
          </p:cNvPr>
          <p:cNvSpPr txBox="1">
            <a:spLocks/>
          </p:cNvSpPr>
          <p:nvPr/>
        </p:nvSpPr>
        <p:spPr>
          <a:xfrm>
            <a:off x="581192" y="882650"/>
            <a:ext cx="11029616" cy="6339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dirty="0"/>
              <a:t>Számlaadatok szokatlanságának vizsgálata</a:t>
            </a:r>
          </a:p>
        </p:txBody>
      </p:sp>
      <p:sp>
        <p:nvSpPr>
          <p:cNvPr id="8" name="Tartalom helye 2">
            <a:extLst>
              <a:ext uri="{FF2B5EF4-FFF2-40B4-BE49-F238E27FC236}">
                <a16:creationId xmlns:a16="http://schemas.microsoft.com/office/drawing/2014/main" id="{2E1B060D-D779-9AE0-F8B0-CDF304065612}"/>
              </a:ext>
            </a:extLst>
          </p:cNvPr>
          <p:cNvSpPr txBox="1">
            <a:spLocks/>
          </p:cNvSpPr>
          <p:nvPr/>
        </p:nvSpPr>
        <p:spPr>
          <a:xfrm>
            <a:off x="581193" y="1555152"/>
            <a:ext cx="11029615" cy="900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 panose="05020102010507070707" pitchFamily="18" charset="2"/>
              <a:buNone/>
            </a:pPr>
            <a:r>
              <a:rPr lang="hu-HU" sz="3200" dirty="0"/>
              <a:t>CÉL: automatikus detektálása annak, ha a számlán szereplő áru vagy szolgáltatás valamilyen szempontból szokatlan az érintett adózók tekintetében</a:t>
            </a:r>
            <a:endParaRPr lang="hu-HU" dirty="0"/>
          </a:p>
        </p:txBody>
      </p:sp>
      <p:sp>
        <p:nvSpPr>
          <p:cNvPr id="9" name="Tartalom helye 2">
            <a:extLst>
              <a:ext uri="{FF2B5EF4-FFF2-40B4-BE49-F238E27FC236}">
                <a16:creationId xmlns:a16="http://schemas.microsoft.com/office/drawing/2014/main" id="{9947F03A-4B48-4FC8-FD18-158E195F8AD6}"/>
              </a:ext>
            </a:extLst>
          </p:cNvPr>
          <p:cNvSpPr txBox="1">
            <a:spLocks/>
          </p:cNvSpPr>
          <p:nvPr/>
        </p:nvSpPr>
        <p:spPr>
          <a:xfrm>
            <a:off x="6304157" y="2621575"/>
            <a:ext cx="5157515" cy="21065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hu-HU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Megközelítések: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hu-HU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Modellek illetve szakértői szabályok alkotása -&gt; címkézés: a számlaadatokhoz („valós időben”) vagy (bevallás, ÁFA) analitika beérkezését követően</a:t>
            </a:r>
            <a:r>
              <a:rPr lang="hu-HU" sz="2800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hu-HU" sz="28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Statisztikai és MI módszerek</a:t>
            </a:r>
          </a:p>
        </p:txBody>
      </p:sp>
      <p:sp>
        <p:nvSpPr>
          <p:cNvPr id="10" name="Tartalom helye 2">
            <a:extLst>
              <a:ext uri="{FF2B5EF4-FFF2-40B4-BE49-F238E27FC236}">
                <a16:creationId xmlns:a16="http://schemas.microsoft.com/office/drawing/2014/main" id="{F65C0E8F-BA2D-C586-014A-2D03DFFAA799}"/>
              </a:ext>
            </a:extLst>
          </p:cNvPr>
          <p:cNvSpPr txBox="1">
            <a:spLocks/>
          </p:cNvSpPr>
          <p:nvPr/>
        </p:nvSpPr>
        <p:spPr>
          <a:xfrm>
            <a:off x="581192" y="4497287"/>
            <a:ext cx="5620843" cy="176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hu-HU" sz="2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ADÓZÓI SZOLGÁLTATÁS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ADÓZÓK FIGYELMÉNEK FELHÍVÁSA A SZÁMLAADAT SZOLGÁLTATÁS SZOKATLAN JELLEGÉRE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hu-HU" sz="2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KOCKÁZATELEMZÉS TÁMOGATÁSA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FOLYAMATBA ÉPÍTETT: GYORSABB REAKCIÓ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u-HU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UTÓLAGOS: ÚJ KOCKÁZATI MUTATÓK LÉTREHOZÁSA</a:t>
            </a:r>
          </a:p>
        </p:txBody>
      </p:sp>
    </p:spTree>
    <p:extLst>
      <p:ext uri="{BB962C8B-B14F-4D97-AF65-F5344CB8AC3E}">
        <p14:creationId xmlns:p14="http://schemas.microsoft.com/office/powerpoint/2010/main" val="287799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1192" y="882650"/>
            <a:ext cx="11029616" cy="633916"/>
          </a:xfrm>
        </p:spPr>
        <p:txBody>
          <a:bodyPr/>
          <a:lstStyle/>
          <a:p>
            <a:r>
              <a:rPr lang="hu-HU" b="1" i="0" dirty="0">
                <a:solidFill>
                  <a:srgbClr val="242424"/>
                </a:solidFill>
                <a:effectLst/>
                <a:latin typeface="Segoe UI Web (East European)"/>
              </a:rPr>
              <a:t>TEÁOR valódiság ellenőrzése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81193" y="1555152"/>
            <a:ext cx="11029615" cy="77173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hu-HU" sz="2500" dirty="0"/>
              <a:t>CÉL: gazdasági tevékenység adatai alapján becslés a főtevékenységről, TEÁOR ajánlás, ha lehetséges.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Szöveg helye 2">
            <a:extLst>
              <a:ext uri="{FF2B5EF4-FFF2-40B4-BE49-F238E27FC236}">
                <a16:creationId xmlns:a16="http://schemas.microsoft.com/office/drawing/2014/main" id="{0B95C368-2FF1-76BF-A21D-B6D1F926DD36}"/>
              </a:ext>
            </a:extLst>
          </p:cNvPr>
          <p:cNvSpPr txBox="1">
            <a:spLocks/>
          </p:cNvSpPr>
          <p:nvPr/>
        </p:nvSpPr>
        <p:spPr>
          <a:xfrm>
            <a:off x="632995" y="3307636"/>
            <a:ext cx="5001852" cy="2446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4">
                    <a:lumMod val="75000"/>
                  </a:schemeClr>
                </a:solidFill>
              </a:rPr>
              <a:t>KÜLÖNÁLLÓ, FÜGGETLEN LÁBAK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4">
                    <a:lumMod val="75000"/>
                  </a:schemeClr>
                </a:solidFill>
              </a:rPr>
              <a:t>INPUT LÁB: BEFOGADOTT SZÁMLÁK KIBOCSÁJTÓI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4">
                    <a:lumMod val="75000"/>
                  </a:schemeClr>
                </a:solidFill>
              </a:rPr>
              <a:t>OUTPUT LÁB: KIBOCSÁJTOTT SZÁMLÁK BEFOGADÓI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4">
                    <a:lumMod val="75000"/>
                  </a:schemeClr>
                </a:solidFill>
              </a:rPr>
              <a:t>MUNKAERŐ LÁB: FEOR ALAPJÁN KÖZELÍTJÜK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4">
                    <a:lumMod val="75000"/>
                  </a:schemeClr>
                </a:solidFill>
              </a:rPr>
              <a:t>KIS ADÓK: TEVÉKENYSÉGET JELLEMZŐ, SZEKTORÁLIS ADÓK</a:t>
            </a:r>
          </a:p>
        </p:txBody>
      </p:sp>
      <p:sp>
        <p:nvSpPr>
          <p:cNvPr id="6" name="Cím 1">
            <a:extLst>
              <a:ext uri="{FF2B5EF4-FFF2-40B4-BE49-F238E27FC236}">
                <a16:creationId xmlns:a16="http://schemas.microsoft.com/office/drawing/2014/main" id="{B48E1416-8142-4F64-0AF8-2A7645F3B05C}"/>
              </a:ext>
            </a:extLst>
          </p:cNvPr>
          <p:cNvSpPr txBox="1">
            <a:spLocks/>
          </p:cNvSpPr>
          <p:nvPr/>
        </p:nvSpPr>
        <p:spPr>
          <a:xfrm>
            <a:off x="636951" y="2692936"/>
            <a:ext cx="2663810" cy="5267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2000" dirty="0">
                <a:solidFill>
                  <a:schemeClr val="accent4">
                    <a:lumMod val="75000"/>
                  </a:schemeClr>
                </a:solidFill>
              </a:rPr>
              <a:t>megközelítés</a:t>
            </a:r>
          </a:p>
        </p:txBody>
      </p:sp>
      <p:sp>
        <p:nvSpPr>
          <p:cNvPr id="7" name="Tartalom helye 2">
            <a:extLst>
              <a:ext uri="{FF2B5EF4-FFF2-40B4-BE49-F238E27FC236}">
                <a16:creationId xmlns:a16="http://schemas.microsoft.com/office/drawing/2014/main" id="{5AD5A4E0-4834-0B6A-E517-302E137286D0}"/>
              </a:ext>
            </a:extLst>
          </p:cNvPr>
          <p:cNvSpPr txBox="1">
            <a:spLocks/>
          </p:cNvSpPr>
          <p:nvPr/>
        </p:nvSpPr>
        <p:spPr>
          <a:xfrm>
            <a:off x="7973377" y="3215516"/>
            <a:ext cx="3816194" cy="1386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dirty="0">
                <a:solidFill>
                  <a:schemeClr val="accent2">
                    <a:lumMod val="75000"/>
                  </a:schemeClr>
                </a:solidFill>
              </a:rPr>
              <a:t>Vektorképzés</a:t>
            </a:r>
          </a:p>
          <a:p>
            <a:r>
              <a:rPr lang="hu-HU" sz="1600" dirty="0">
                <a:solidFill>
                  <a:schemeClr val="accent2">
                    <a:lumMod val="75000"/>
                  </a:schemeClr>
                </a:solidFill>
              </a:rPr>
              <a:t>Távolságszámítás (TEÁOR vektorok)</a:t>
            </a:r>
          </a:p>
          <a:p>
            <a:r>
              <a:rPr lang="hu-HU" sz="1600" dirty="0">
                <a:solidFill>
                  <a:schemeClr val="accent2">
                    <a:lumMod val="75000"/>
                  </a:schemeClr>
                </a:solidFill>
              </a:rPr>
              <a:t>Bizonytalanság számítása</a:t>
            </a:r>
          </a:p>
        </p:txBody>
      </p:sp>
      <p:sp>
        <p:nvSpPr>
          <p:cNvPr id="8" name="Cím 1">
            <a:extLst>
              <a:ext uri="{FF2B5EF4-FFF2-40B4-BE49-F238E27FC236}">
                <a16:creationId xmlns:a16="http://schemas.microsoft.com/office/drawing/2014/main" id="{4FBA82DA-E25A-F701-373C-5FA3A60ECA8D}"/>
              </a:ext>
            </a:extLst>
          </p:cNvPr>
          <p:cNvSpPr txBox="1">
            <a:spLocks/>
          </p:cNvSpPr>
          <p:nvPr/>
        </p:nvSpPr>
        <p:spPr>
          <a:xfrm>
            <a:off x="7888688" y="2725456"/>
            <a:ext cx="2005106" cy="4616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2000" dirty="0">
                <a:solidFill>
                  <a:schemeClr val="accent2">
                    <a:lumMod val="75000"/>
                  </a:schemeClr>
                </a:solidFill>
              </a:rPr>
              <a:t>módszer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41C21585-5DBA-ED39-26F7-E4BF2CBDB02A}"/>
              </a:ext>
            </a:extLst>
          </p:cNvPr>
          <p:cNvSpPr txBox="1"/>
          <p:nvPr/>
        </p:nvSpPr>
        <p:spPr>
          <a:xfrm>
            <a:off x="7973377" y="2090008"/>
            <a:ext cx="3664524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chemeClr val="accent4">
                    <a:lumMod val="50000"/>
                  </a:schemeClr>
                </a:solidFill>
              </a:rPr>
              <a:t>NAV – KSH együttműködés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0A7E0DCC-930B-3E2A-CF22-7425F2579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478" y="4339671"/>
            <a:ext cx="3005899" cy="226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70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1194" y="369621"/>
            <a:ext cx="11029616" cy="1188720"/>
          </a:xfrm>
        </p:spPr>
        <p:txBody>
          <a:bodyPr/>
          <a:lstStyle/>
          <a:p>
            <a:r>
              <a:rPr lang="hu-HU" dirty="0"/>
              <a:t>Adminisztrációs költségbecslés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3E082D86-A59F-23C1-4E3A-6B85B7A20A3E}"/>
              </a:ext>
            </a:extLst>
          </p:cNvPr>
          <p:cNvGrpSpPr/>
          <p:nvPr/>
        </p:nvGrpSpPr>
        <p:grpSpPr>
          <a:xfrm>
            <a:off x="226880" y="1754403"/>
            <a:ext cx="6839178" cy="4745711"/>
            <a:chOff x="217764" y="1918207"/>
            <a:chExt cx="6839178" cy="2160066"/>
          </a:xfrm>
        </p:grpSpPr>
        <p:sp>
          <p:nvSpPr>
            <p:cNvPr id="8" name="Szabadkézi sokszög: alakzat 7">
              <a:extLst>
                <a:ext uri="{FF2B5EF4-FFF2-40B4-BE49-F238E27FC236}">
                  <a16:creationId xmlns:a16="http://schemas.microsoft.com/office/drawing/2014/main" id="{CCE6843E-29DA-E4EA-B9AB-E846CA21AB3B}"/>
                </a:ext>
              </a:extLst>
            </p:cNvPr>
            <p:cNvSpPr/>
            <p:nvPr/>
          </p:nvSpPr>
          <p:spPr>
            <a:xfrm rot="16200000">
              <a:off x="-742460" y="2878431"/>
              <a:ext cx="2138572" cy="218123"/>
            </a:xfrm>
            <a:custGeom>
              <a:avLst/>
              <a:gdLst>
                <a:gd name="connsiteX0" fmla="*/ 0 w 3912870"/>
                <a:gd name="connsiteY0" fmla="*/ 0 h 218124"/>
                <a:gd name="connsiteX1" fmla="*/ 3912870 w 3912870"/>
                <a:gd name="connsiteY1" fmla="*/ 0 h 218124"/>
                <a:gd name="connsiteX2" fmla="*/ 3912870 w 3912870"/>
                <a:gd name="connsiteY2" fmla="*/ 218124 h 218124"/>
                <a:gd name="connsiteX3" fmla="*/ 0 w 3912870"/>
                <a:gd name="connsiteY3" fmla="*/ 218124 h 218124"/>
                <a:gd name="connsiteX4" fmla="*/ 0 w 3912870"/>
                <a:gd name="connsiteY4" fmla="*/ 0 h 21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2870" h="218124">
                  <a:moveTo>
                    <a:pt x="0" y="0"/>
                  </a:moveTo>
                  <a:lnTo>
                    <a:pt x="3912870" y="0"/>
                  </a:lnTo>
                  <a:lnTo>
                    <a:pt x="3912870" y="218124"/>
                  </a:lnTo>
                  <a:lnTo>
                    <a:pt x="0" y="21812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92374" bIns="0" numCol="1" spcCol="1270" anchor="t" anchorCtr="0">
              <a:noAutofit/>
            </a:bodyPr>
            <a:lstStyle/>
            <a:p>
              <a:pPr marL="0" lvl="0" indent="0" algn="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hu-HU" sz="1600" kern="12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Célok</a:t>
              </a:r>
              <a:endParaRPr lang="en-GB" sz="1600" kern="1200" dirty="0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9" name="Szabadkézi sokszög: alakzat 8">
              <a:extLst>
                <a:ext uri="{FF2B5EF4-FFF2-40B4-BE49-F238E27FC236}">
                  <a16:creationId xmlns:a16="http://schemas.microsoft.com/office/drawing/2014/main" id="{3783FD08-D279-6256-27FD-CA6F77E27C76}"/>
                </a:ext>
              </a:extLst>
            </p:cNvPr>
            <p:cNvSpPr/>
            <p:nvPr/>
          </p:nvSpPr>
          <p:spPr>
            <a:xfrm>
              <a:off x="435884" y="1948116"/>
              <a:ext cx="6621058" cy="2130157"/>
            </a:xfrm>
            <a:custGeom>
              <a:avLst/>
              <a:gdLst>
                <a:gd name="connsiteX0" fmla="*/ 0 w 1086493"/>
                <a:gd name="connsiteY0" fmla="*/ 0 h 3912870"/>
                <a:gd name="connsiteX1" fmla="*/ 1086493 w 1086493"/>
                <a:gd name="connsiteY1" fmla="*/ 0 h 3912870"/>
                <a:gd name="connsiteX2" fmla="*/ 1086493 w 1086493"/>
                <a:gd name="connsiteY2" fmla="*/ 3912870 h 3912870"/>
                <a:gd name="connsiteX3" fmla="*/ 0 w 1086493"/>
                <a:gd name="connsiteY3" fmla="*/ 3912870 h 3912870"/>
                <a:gd name="connsiteX4" fmla="*/ 0 w 1086493"/>
                <a:gd name="connsiteY4" fmla="*/ 0 h 391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6493" h="3912870">
                  <a:moveTo>
                    <a:pt x="0" y="0"/>
                  </a:moveTo>
                  <a:lnTo>
                    <a:pt x="1086493" y="0"/>
                  </a:lnTo>
                  <a:lnTo>
                    <a:pt x="1086493" y="3912870"/>
                  </a:lnTo>
                  <a:lnTo>
                    <a:pt x="0" y="391287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120" tIns="192374" rIns="71120" bIns="71120" numCol="1" spcCol="1270" anchor="t" anchorCtr="0">
              <a:noAutofit/>
            </a:bodyPr>
            <a:lstStyle/>
            <a:p>
              <a:pPr marL="57150" lvl="1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Módszertan kidolgozása, </a:t>
              </a:r>
            </a:p>
            <a:p>
              <a:pPr marL="514350" lvl="2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hosszabb távon is alkalmazható</a:t>
              </a:r>
            </a:p>
            <a:p>
              <a:pPr marL="514350" lvl="2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kizárólag adminisztratív adatokra építve </a:t>
              </a:r>
            </a:p>
            <a:p>
              <a:pPr marL="514350" lvl="2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nemzetgazdasági szintű, idősoros becslés </a:t>
              </a:r>
            </a:p>
            <a:p>
              <a:pPr marL="514350" lvl="2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a vállalkozási tevékenységet végzők – elsősorban adózási tevékenységhez kötődő – adminisztrációs költségeinek alakulásáról. </a:t>
              </a:r>
            </a:p>
            <a:p>
              <a:pPr marL="57150" lvl="1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Rövid elemzés </a:t>
              </a:r>
            </a:p>
            <a:p>
              <a:pPr marL="514350" lvl="2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a 2021-2023-as időszakra </a:t>
              </a:r>
            </a:p>
            <a:p>
              <a:pPr marL="514350" lvl="2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lehetőség szerint jelentősebb adózói csoportokra bontva </a:t>
              </a:r>
            </a:p>
            <a:p>
              <a:pPr marL="514350" lvl="2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cél a publikálhatóság</a:t>
              </a:r>
            </a:p>
            <a:p>
              <a:pPr marL="0" lvl="1" defTabSz="3556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endParaRPr lang="hu-HU" sz="1600" dirty="0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</p:grpSp>
      <p:grpSp>
        <p:nvGrpSpPr>
          <p:cNvPr id="5" name="Csoportba foglalás 4">
            <a:extLst>
              <a:ext uri="{FF2B5EF4-FFF2-40B4-BE49-F238E27FC236}">
                <a16:creationId xmlns:a16="http://schemas.microsoft.com/office/drawing/2014/main" id="{D5EB121B-4120-ADAE-D7FF-0DA58DEF828A}"/>
              </a:ext>
            </a:extLst>
          </p:cNvPr>
          <p:cNvGrpSpPr/>
          <p:nvPr/>
        </p:nvGrpSpPr>
        <p:grpSpPr>
          <a:xfrm>
            <a:off x="7293375" y="1820114"/>
            <a:ext cx="4101872" cy="4680000"/>
            <a:chOff x="2707469" y="1918205"/>
            <a:chExt cx="4101872" cy="4680000"/>
          </a:xfrm>
        </p:grpSpPr>
        <p:sp>
          <p:nvSpPr>
            <p:cNvPr id="14" name="Szabadkézi sokszög: alakzat 13">
              <a:extLst>
                <a:ext uri="{FF2B5EF4-FFF2-40B4-BE49-F238E27FC236}">
                  <a16:creationId xmlns:a16="http://schemas.microsoft.com/office/drawing/2014/main" id="{3CDD07F0-6AD3-6142-902D-42214E7A3D87}"/>
                </a:ext>
              </a:extLst>
            </p:cNvPr>
            <p:cNvSpPr/>
            <p:nvPr/>
          </p:nvSpPr>
          <p:spPr>
            <a:xfrm rot="16200000">
              <a:off x="1747246" y="2878428"/>
              <a:ext cx="2138572" cy="218125"/>
            </a:xfrm>
            <a:custGeom>
              <a:avLst/>
              <a:gdLst>
                <a:gd name="connsiteX0" fmla="*/ 0 w 3912870"/>
                <a:gd name="connsiteY0" fmla="*/ 0 h 218124"/>
                <a:gd name="connsiteX1" fmla="*/ 3912870 w 3912870"/>
                <a:gd name="connsiteY1" fmla="*/ 0 h 218124"/>
                <a:gd name="connsiteX2" fmla="*/ 3912870 w 3912870"/>
                <a:gd name="connsiteY2" fmla="*/ 218124 h 218124"/>
                <a:gd name="connsiteX3" fmla="*/ 0 w 3912870"/>
                <a:gd name="connsiteY3" fmla="*/ 218124 h 218124"/>
                <a:gd name="connsiteX4" fmla="*/ 0 w 3912870"/>
                <a:gd name="connsiteY4" fmla="*/ 0 h 21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2870" h="218124">
                  <a:moveTo>
                    <a:pt x="0" y="0"/>
                  </a:moveTo>
                  <a:lnTo>
                    <a:pt x="3912870" y="0"/>
                  </a:lnTo>
                  <a:lnTo>
                    <a:pt x="3912870" y="218124"/>
                  </a:lnTo>
                  <a:lnTo>
                    <a:pt x="0" y="21812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92374" bIns="0" numCol="1" spcCol="1270" anchor="t" anchorCtr="0">
              <a:noAutofit/>
            </a:bodyPr>
            <a:lstStyle/>
            <a:p>
              <a:pPr lvl="0" algn="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Adatok</a:t>
              </a:r>
              <a:endParaRPr lang="hu-HU" sz="1600" kern="1200" dirty="0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18" name="Szabadkézi sokszög: alakzat 17">
              <a:extLst>
                <a:ext uri="{FF2B5EF4-FFF2-40B4-BE49-F238E27FC236}">
                  <a16:creationId xmlns:a16="http://schemas.microsoft.com/office/drawing/2014/main" id="{F8600403-1C21-4920-A6FD-B3C98DA37750}"/>
                </a:ext>
              </a:extLst>
            </p:cNvPr>
            <p:cNvSpPr/>
            <p:nvPr/>
          </p:nvSpPr>
          <p:spPr>
            <a:xfrm>
              <a:off x="2925593" y="1918205"/>
              <a:ext cx="3883748" cy="4680000"/>
            </a:xfrm>
            <a:custGeom>
              <a:avLst/>
              <a:gdLst>
                <a:gd name="connsiteX0" fmla="*/ 0 w 1086493"/>
                <a:gd name="connsiteY0" fmla="*/ 0 h 3912870"/>
                <a:gd name="connsiteX1" fmla="*/ 1086493 w 1086493"/>
                <a:gd name="connsiteY1" fmla="*/ 0 h 3912870"/>
                <a:gd name="connsiteX2" fmla="*/ 1086493 w 1086493"/>
                <a:gd name="connsiteY2" fmla="*/ 3912870 h 3912870"/>
                <a:gd name="connsiteX3" fmla="*/ 0 w 1086493"/>
                <a:gd name="connsiteY3" fmla="*/ 3912870 h 3912870"/>
                <a:gd name="connsiteX4" fmla="*/ 0 w 1086493"/>
                <a:gd name="connsiteY4" fmla="*/ 0 h 391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6493" h="3912870">
                  <a:moveTo>
                    <a:pt x="0" y="0"/>
                  </a:moveTo>
                  <a:lnTo>
                    <a:pt x="1086493" y="0"/>
                  </a:lnTo>
                  <a:lnTo>
                    <a:pt x="1086493" y="3912870"/>
                  </a:lnTo>
                  <a:lnTo>
                    <a:pt x="0" y="391287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23532"/>
                <a:satOff val="-3628"/>
                <a:lumOff val="9341"/>
                <a:alphaOff val="0"/>
              </a:schemeClr>
            </a:fillRef>
            <a:effectRef idx="0">
              <a:schemeClr val="accent3">
                <a:shade val="80000"/>
                <a:hueOff val="23532"/>
                <a:satOff val="-3628"/>
                <a:lumOff val="934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120" tIns="192374" rIns="71120" bIns="71120" numCol="1" spcCol="1270" anchor="t" anchorCtr="0">
              <a:noAutofit/>
            </a:bodyPr>
            <a:lstStyle/>
            <a:p>
              <a:pPr marL="57150" lvl="1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Törzsadatok</a:t>
              </a:r>
            </a:p>
            <a:p>
              <a:pPr marL="57150" lvl="1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Gazdasági működés adatai</a:t>
              </a:r>
            </a:p>
            <a:p>
              <a:pPr marL="57150" lvl="1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Működő vállalkozások (KSH definíció + nem új, nem megszűnő), csak </a:t>
              </a:r>
              <a:r>
                <a:rPr lang="hu-HU" sz="1600" dirty="0" err="1">
                  <a:latin typeface="Open Sans" pitchFamily="2" charset="0"/>
                  <a:ea typeface="Open Sans" pitchFamily="2" charset="0"/>
                  <a:cs typeface="Open Sans" pitchFamily="2" charset="0"/>
                </a:rPr>
                <a:t>for</a:t>
              </a: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-profit szektor (EV is!)</a:t>
              </a:r>
            </a:p>
            <a:p>
              <a:pPr marL="57150" lvl="1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kern="12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Online számla (számlatétel szintű adatok 5+1 csoportban)</a:t>
              </a:r>
            </a:p>
            <a:p>
              <a:pPr marL="57150" lvl="1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Havi járulékbevallások</a:t>
              </a:r>
            </a:p>
            <a:p>
              <a:pPr marL="57150" lvl="1" indent="-57150" defTabSz="35560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hu-HU" sz="1600" kern="12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OPTEN (beszámoló </a:t>
              </a:r>
              <a:r>
                <a:rPr lang="hu-HU" sz="1600" kern="1200" dirty="0" err="1">
                  <a:latin typeface="Open Sans" pitchFamily="2" charset="0"/>
                  <a:ea typeface="Open Sans" pitchFamily="2" charset="0"/>
                  <a:cs typeface="Open Sans" pitchFamily="2" charset="0"/>
                </a:rPr>
                <a:t>fedlapok</a:t>
              </a:r>
              <a:r>
                <a:rPr lang="hu-HU" sz="1600" kern="1200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501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M</a:t>
            </a:r>
            <a:r>
              <a:rPr lang="hu" dirty="0"/>
              <a:t>odern NLP és IDŐSOR elemzési módszerek</a:t>
            </a:r>
            <a:endParaRPr lang="hu-HU" dirty="0"/>
          </a:p>
        </p:txBody>
      </p:sp>
      <p:pic>
        <p:nvPicPr>
          <p:cNvPr id="7" name="Kép 6" descr="Egy embléma közelképe&#10;&#10;Automatikusan létrehozott leírás">
            <a:extLst>
              <a:ext uri="{FF2B5EF4-FFF2-40B4-BE49-F238E27FC236}">
                <a16:creationId xmlns:a16="http://schemas.microsoft.com/office/drawing/2014/main" id="{F1A8C364-94D4-4630-BAD0-78722F347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1954" y="3081866"/>
            <a:ext cx="11368091" cy="334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07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1192" y="882650"/>
            <a:ext cx="11029616" cy="633916"/>
          </a:xfrm>
        </p:spPr>
        <p:txBody>
          <a:bodyPr/>
          <a:lstStyle/>
          <a:p>
            <a:r>
              <a:rPr lang="hu-HU" dirty="0"/>
              <a:t>ONLINE PÉNZTÁRGÉP ADATOK elemzési módszerfejlesztése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81194" y="1605776"/>
            <a:ext cx="5262046" cy="45348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hu-HU" sz="3200" dirty="0"/>
              <a:t>CÉL: OPG adatok MI alapú elemzése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15</a:t>
            </a:fld>
            <a:endParaRPr lang="en-US" dirty="0"/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C7D8EC40-63A5-B48C-CFDD-5FB81C12522C}"/>
              </a:ext>
            </a:extLst>
          </p:cNvPr>
          <p:cNvSpPr txBox="1"/>
          <p:nvPr/>
        </p:nvSpPr>
        <p:spPr>
          <a:xfrm>
            <a:off x="7776116" y="1605776"/>
            <a:ext cx="3906389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chemeClr val="accent4">
                    <a:lumMod val="50000"/>
                  </a:schemeClr>
                </a:solidFill>
              </a:rPr>
              <a:t>NAV – MNB együttműködés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A210BED3-98B3-FCF9-1F56-92103D852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4081978"/>
            <a:ext cx="4463665" cy="2080720"/>
          </a:xfrm>
          <a:prstGeom prst="rect">
            <a:avLst/>
          </a:prstGeom>
        </p:spPr>
      </p:pic>
      <p:sp>
        <p:nvSpPr>
          <p:cNvPr id="12" name="Tartalom helye 2">
            <a:extLst>
              <a:ext uri="{FF2B5EF4-FFF2-40B4-BE49-F238E27FC236}">
                <a16:creationId xmlns:a16="http://schemas.microsoft.com/office/drawing/2014/main" id="{96BE8641-0ADC-ECB3-5DE5-12EA5C6326E4}"/>
              </a:ext>
            </a:extLst>
          </p:cNvPr>
          <p:cNvSpPr txBox="1">
            <a:spLocks/>
          </p:cNvSpPr>
          <p:nvPr/>
        </p:nvSpPr>
        <p:spPr>
          <a:xfrm>
            <a:off x="581192" y="2148469"/>
            <a:ext cx="6251738" cy="21932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hu-HU" sz="1600" dirty="0"/>
              <a:t>Online pénztárgép (OPG) adatok elemzéséhez gépi tanuló módszerek</a:t>
            </a:r>
          </a:p>
          <a:p>
            <a:pPr>
              <a:spcBef>
                <a:spcPts val="0"/>
              </a:spcBef>
            </a:pPr>
            <a:r>
              <a:rPr lang="hu-HU" sz="1600" dirty="0"/>
              <a:t>MI/mélytanulás alapú módszerek bevezetése a modellezésbe</a:t>
            </a:r>
          </a:p>
          <a:p>
            <a:pPr>
              <a:spcBef>
                <a:spcPts val="0"/>
              </a:spcBef>
            </a:pPr>
            <a:r>
              <a:rPr lang="hu-HU" sz="1600" dirty="0"/>
              <a:t>Automatizált (</a:t>
            </a:r>
            <a:r>
              <a:rPr lang="hu-HU" sz="1600" dirty="0" err="1"/>
              <a:t>üzemesíthető</a:t>
            </a:r>
            <a:r>
              <a:rPr lang="hu-HU" sz="1600" dirty="0"/>
              <a:t>) MI feldolgozás</a:t>
            </a:r>
          </a:p>
          <a:p>
            <a:pPr lvl="1">
              <a:spcBef>
                <a:spcPts val="0"/>
              </a:spcBef>
            </a:pPr>
            <a:r>
              <a:rPr lang="hu-HU" sz="1300" dirty="0"/>
              <a:t>Termékcsoport-képzés (kombinált nómenklatúra szerint)</a:t>
            </a:r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E3B5BD47-FC7F-9042-C5C3-BEE093C00C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533"/>
          <a:stretch/>
        </p:blipFill>
        <p:spPr>
          <a:xfrm>
            <a:off x="7521302" y="2401593"/>
            <a:ext cx="4089506" cy="3573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25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1192" y="882650"/>
            <a:ext cx="11029616" cy="633916"/>
          </a:xfrm>
        </p:spPr>
        <p:txBody>
          <a:bodyPr>
            <a:normAutofit fontScale="90000"/>
          </a:bodyPr>
          <a:lstStyle/>
          <a:p>
            <a:r>
              <a:rPr lang="hu-HU" dirty="0"/>
              <a:t>Jegyzőkönyvekből történő entitáskinyerés és kategorizálás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81193" y="1605776"/>
            <a:ext cx="10934299" cy="81032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hu-HU" sz="3200" dirty="0"/>
              <a:t>CÉL: </a:t>
            </a:r>
            <a:r>
              <a:rPr lang="hu-HU" sz="3200" dirty="0" err="1"/>
              <a:t>jegyzökönyvekben</a:t>
            </a:r>
            <a:r>
              <a:rPr lang="hu-HU" sz="3200" dirty="0"/>
              <a:t> entitások és azok által betöltött szerepek, relációk meghatározása (pl. munkáltató-munkavállaló)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16</a:t>
            </a:fld>
            <a:endParaRPr lang="en-US" dirty="0"/>
          </a:p>
        </p:txBody>
      </p:sp>
      <p:sp>
        <p:nvSpPr>
          <p:cNvPr id="12" name="Tartalom helye 2">
            <a:extLst>
              <a:ext uri="{FF2B5EF4-FFF2-40B4-BE49-F238E27FC236}">
                <a16:creationId xmlns:a16="http://schemas.microsoft.com/office/drawing/2014/main" id="{96BE8641-0ADC-ECB3-5DE5-12EA5C6326E4}"/>
              </a:ext>
            </a:extLst>
          </p:cNvPr>
          <p:cNvSpPr txBox="1">
            <a:spLocks/>
          </p:cNvSpPr>
          <p:nvPr/>
        </p:nvSpPr>
        <p:spPr>
          <a:xfrm>
            <a:off x="282876" y="2758068"/>
            <a:ext cx="7062060" cy="2728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hu-HU" sz="2400" dirty="0" err="1"/>
              <a:t>Deidentifikációs</a:t>
            </a:r>
            <a:r>
              <a:rPr lang="hu-HU" sz="2400" dirty="0"/>
              <a:t> eljárás fejlesztése és tesztelése</a:t>
            </a:r>
          </a:p>
          <a:p>
            <a:pPr lvl="1"/>
            <a:r>
              <a:rPr lang="hu-HU" sz="2400" dirty="0"/>
              <a:t>Jegyzőkönyvek annotálása és előannotálása </a:t>
            </a:r>
          </a:p>
          <a:p>
            <a:pPr lvl="1"/>
            <a:r>
              <a:rPr lang="hu-HU" sz="2400" dirty="0"/>
              <a:t>Entitásfelismerő</a:t>
            </a:r>
          </a:p>
          <a:p>
            <a:pPr lvl="1"/>
            <a:r>
              <a:rPr lang="hu-HU" sz="2400" dirty="0"/>
              <a:t>Relációk származtatása</a:t>
            </a:r>
          </a:p>
        </p:txBody>
      </p:sp>
    </p:spTree>
    <p:extLst>
      <p:ext uri="{BB962C8B-B14F-4D97-AF65-F5344CB8AC3E}">
        <p14:creationId xmlns:p14="http://schemas.microsoft.com/office/powerpoint/2010/main" val="297804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Tartalom helye 2">
            <a:extLst>
              <a:ext uri="{FF2B5EF4-FFF2-40B4-BE49-F238E27FC236}">
                <a16:creationId xmlns:a16="http://schemas.microsoft.com/office/drawing/2014/main" id="{70BBC95D-9CA2-9F5D-80B8-5A76145A9462}"/>
              </a:ext>
            </a:extLst>
          </p:cNvPr>
          <p:cNvSpPr txBox="1">
            <a:spLocks/>
          </p:cNvSpPr>
          <p:nvPr/>
        </p:nvSpPr>
        <p:spPr>
          <a:xfrm>
            <a:off x="581193" y="1555152"/>
            <a:ext cx="11029615" cy="641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 panose="05020102010507070707" pitchFamily="18" charset="2"/>
              <a:buNone/>
            </a:pPr>
            <a:r>
              <a:rPr lang="hu-HU" sz="3200" dirty="0"/>
              <a:t>CÉL: külső EU </a:t>
            </a:r>
            <a:r>
              <a:rPr lang="hu-HU" sz="3200" dirty="0" err="1"/>
              <a:t>határátkelőkön</a:t>
            </a:r>
            <a:r>
              <a:rPr lang="hu-HU" sz="3200" dirty="0"/>
              <a:t> áthaladó teherforgalom ellenőrzésének gépi előszűréses támogatása</a:t>
            </a:r>
            <a:endParaRPr lang="hu-HU" dirty="0"/>
          </a:p>
        </p:txBody>
      </p:sp>
      <p:sp>
        <p:nvSpPr>
          <p:cNvPr id="8" name="Cím 1">
            <a:extLst>
              <a:ext uri="{FF2B5EF4-FFF2-40B4-BE49-F238E27FC236}">
                <a16:creationId xmlns:a16="http://schemas.microsoft.com/office/drawing/2014/main" id="{D3330DB6-BE2C-D89F-D9AA-7E4477ACC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882650"/>
            <a:ext cx="11029616" cy="633916"/>
          </a:xfrm>
        </p:spPr>
        <p:txBody>
          <a:bodyPr>
            <a:normAutofit/>
          </a:bodyPr>
          <a:lstStyle/>
          <a:p>
            <a:r>
              <a:rPr lang="hu-HU" dirty="0"/>
              <a:t>MI Röntgenkép elemzés</a:t>
            </a:r>
          </a:p>
        </p:txBody>
      </p:sp>
      <p:sp>
        <p:nvSpPr>
          <p:cNvPr id="11" name="Google Shape;81;p2">
            <a:extLst>
              <a:ext uri="{FF2B5EF4-FFF2-40B4-BE49-F238E27FC236}">
                <a16:creationId xmlns:a16="http://schemas.microsoft.com/office/drawing/2014/main" id="{ABBD589A-6DB4-6D31-7255-20454A15DB9F}"/>
              </a:ext>
            </a:extLst>
          </p:cNvPr>
          <p:cNvSpPr txBox="1">
            <a:spLocks/>
          </p:cNvSpPr>
          <p:nvPr/>
        </p:nvSpPr>
        <p:spPr>
          <a:xfrm>
            <a:off x="581193" y="2340863"/>
            <a:ext cx="6072368" cy="115318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06686">
              <a:spcBef>
                <a:spcPts val="0"/>
              </a:spcBef>
              <a:spcAft>
                <a:spcPts val="0"/>
              </a:spcAft>
              <a:buSzPts val="1564"/>
              <a:buFont typeface="Wingdings 2" panose="05020102010507070707" pitchFamily="18" charset="2"/>
              <a:buNone/>
            </a:pPr>
            <a:r>
              <a:rPr lang="hu-HU" dirty="0"/>
              <a:t>Képeken mintázat-keresés gépi tanulási módszerekkel</a:t>
            </a:r>
          </a:p>
          <a:p>
            <a:pPr indent="-206686">
              <a:spcBef>
                <a:spcPts val="0"/>
              </a:spcBef>
              <a:spcAft>
                <a:spcPts val="0"/>
              </a:spcAft>
              <a:buSzPts val="1564"/>
              <a:buFont typeface="Wingdings 2" panose="05020102010507070707" pitchFamily="18" charset="2"/>
              <a:buNone/>
            </a:pPr>
            <a:endParaRPr lang="hu-HU" dirty="0"/>
          </a:p>
          <a:p>
            <a:pPr indent="-206686">
              <a:spcBef>
                <a:spcPts val="0"/>
              </a:spcBef>
              <a:spcAft>
                <a:spcPts val="0"/>
              </a:spcAft>
              <a:buSzPts val="1564"/>
              <a:buFont typeface="Wingdings 2" panose="05020102010507070707" pitchFamily="18" charset="2"/>
              <a:buNone/>
            </a:pPr>
            <a:r>
              <a:rPr lang="hu-HU" dirty="0"/>
              <a:t>Nagy figyelmet igénylő emberi munkavégzés támogatása</a:t>
            </a:r>
          </a:p>
        </p:txBody>
      </p:sp>
    </p:spTree>
    <p:extLst>
      <p:ext uri="{BB962C8B-B14F-4D97-AF65-F5344CB8AC3E}">
        <p14:creationId xmlns:p14="http://schemas.microsoft.com/office/powerpoint/2010/main" val="12014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0C3EA80-F208-E36E-B0D0-37DD91C79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Cím 1">
            <a:extLst>
              <a:ext uri="{FF2B5EF4-FFF2-40B4-BE49-F238E27FC236}">
                <a16:creationId xmlns:a16="http://schemas.microsoft.com/office/drawing/2014/main" id="{91FC8ABB-6AD1-CE84-AF9A-93B14CD6660C}"/>
              </a:ext>
            </a:extLst>
          </p:cNvPr>
          <p:cNvSpPr txBox="1">
            <a:spLocks/>
          </p:cNvSpPr>
          <p:nvPr/>
        </p:nvSpPr>
        <p:spPr>
          <a:xfrm>
            <a:off x="292100" y="1638300"/>
            <a:ext cx="3467105" cy="144641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4000" dirty="0">
                <a:solidFill>
                  <a:srgbClr val="C00000"/>
                </a:solidFill>
              </a:rPr>
              <a:t>Köszönöm a figyelmet!</a:t>
            </a:r>
          </a:p>
        </p:txBody>
      </p:sp>
      <p:pic>
        <p:nvPicPr>
          <p:cNvPr id="5" name="Kép 4" descr="A képen penész látható&#10;&#10;Automatikusan generált leírás közepes megbízhatósággal">
            <a:extLst>
              <a:ext uri="{FF2B5EF4-FFF2-40B4-BE49-F238E27FC236}">
                <a16:creationId xmlns:a16="http://schemas.microsoft.com/office/drawing/2014/main" id="{9548BDB6-BE65-F979-2264-A3A7A1778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1305" y="891476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74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AA28F0-F075-11C7-EEA6-EEBB496F3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928129"/>
          </a:xfrm>
        </p:spPr>
        <p:txBody>
          <a:bodyPr/>
          <a:lstStyle/>
          <a:p>
            <a:r>
              <a:rPr lang="hu-HU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A NAV mesterséges intelligencia munkacsoport</a:t>
            </a:r>
            <a:endParaRPr lang="fr-FR" b="1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5154451E-60E2-CA18-08A7-FFF13C85D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b="1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2</a:t>
            </a:fld>
            <a:endParaRPr lang="en-US" b="1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1" name="Szabadkézi sokszög: alakzat 10">
            <a:extLst>
              <a:ext uri="{FF2B5EF4-FFF2-40B4-BE49-F238E27FC236}">
                <a16:creationId xmlns:a16="http://schemas.microsoft.com/office/drawing/2014/main" id="{2169FFE7-A002-0480-DCEE-27E1FA18EFA0}"/>
              </a:ext>
            </a:extLst>
          </p:cNvPr>
          <p:cNvSpPr/>
          <p:nvPr/>
        </p:nvSpPr>
        <p:spPr>
          <a:xfrm>
            <a:off x="3530600" y="3869267"/>
            <a:ext cx="8250720" cy="2633133"/>
          </a:xfrm>
          <a:custGeom>
            <a:avLst/>
            <a:gdLst>
              <a:gd name="connsiteX0" fmla="*/ 0 w 1086493"/>
              <a:gd name="connsiteY0" fmla="*/ 0 h 3912870"/>
              <a:gd name="connsiteX1" fmla="*/ 1086493 w 1086493"/>
              <a:gd name="connsiteY1" fmla="*/ 0 h 3912870"/>
              <a:gd name="connsiteX2" fmla="*/ 1086493 w 1086493"/>
              <a:gd name="connsiteY2" fmla="*/ 3912870 h 3912870"/>
              <a:gd name="connsiteX3" fmla="*/ 0 w 1086493"/>
              <a:gd name="connsiteY3" fmla="*/ 3912870 h 3912870"/>
              <a:gd name="connsiteX4" fmla="*/ 0 w 1086493"/>
              <a:gd name="connsiteY4" fmla="*/ 0 h 391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6493" h="3912870">
                <a:moveTo>
                  <a:pt x="0" y="0"/>
                </a:moveTo>
                <a:lnTo>
                  <a:pt x="1086493" y="0"/>
                </a:lnTo>
                <a:lnTo>
                  <a:pt x="1086493" y="3912870"/>
                </a:lnTo>
                <a:lnTo>
                  <a:pt x="0" y="3912870"/>
                </a:lnTo>
                <a:lnTo>
                  <a:pt x="0" y="0"/>
                </a:lnTo>
                <a:close/>
              </a:path>
            </a:pathLst>
          </a:custGeom>
          <a:solidFill>
            <a:srgbClr val="4DC2C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70596"/>
              <a:satOff val="-10884"/>
              <a:lumOff val="28024"/>
              <a:alphaOff val="0"/>
            </a:schemeClr>
          </a:fillRef>
          <a:effectRef idx="0">
            <a:schemeClr val="accent3">
              <a:shade val="80000"/>
              <a:hueOff val="70596"/>
              <a:satOff val="-10884"/>
              <a:lumOff val="2802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2000" rIns="71120" bIns="71120" numCol="1" spcCol="1270" anchor="t" anchorCtr="0">
            <a:noAutofit/>
          </a:bodyPr>
          <a:lstStyle/>
          <a:p>
            <a:pPr marL="185738" lvl="1" indent="-185738" defTabSz="355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lang="hu-HU" sz="1600" kern="1200" dirty="0">
                <a:latin typeface="Open Sans" pitchFamily="2" charset="0"/>
                <a:ea typeface="Open Sans" pitchFamily="2" charset="0"/>
                <a:cs typeface="Open Sans" pitchFamily="2" charset="0"/>
              </a:rPr>
              <a:t>Tudományos módszerek, </a:t>
            </a:r>
            <a:r>
              <a:rPr lang="hu-HU" sz="1600" b="1" kern="1200" dirty="0">
                <a:latin typeface="Open Sans" pitchFamily="2" charset="0"/>
                <a:ea typeface="Open Sans" pitchFamily="2" charset="0"/>
                <a:cs typeface="Open Sans" pitchFamily="2" charset="0"/>
              </a:rPr>
              <a:t>eljárások kutatása, fejlesztése </a:t>
            </a:r>
            <a:r>
              <a:rPr lang="hu-HU" sz="1600" kern="1200" dirty="0">
                <a:latin typeface="Open Sans" pitchFamily="2" charset="0"/>
                <a:ea typeface="Open Sans" pitchFamily="2" charset="0"/>
                <a:cs typeface="Open Sans" pitchFamily="2" charset="0"/>
              </a:rPr>
              <a:t>– elemzési projektek és rutin munkafolyamatok számára is.</a:t>
            </a:r>
          </a:p>
          <a:p>
            <a:pPr marL="185738" lvl="1" indent="-185738" defTabSz="355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"/>
            </a:pPr>
            <a:r>
              <a:rPr lang="hu-HU" sz="1600" dirty="0">
                <a:latin typeface="Open Sans" pitchFamily="2" charset="0"/>
                <a:ea typeface="Open Sans" pitchFamily="2" charset="0"/>
                <a:cs typeface="Open Sans" pitchFamily="2" charset="0"/>
              </a:rPr>
              <a:t>Széleskörű </a:t>
            </a:r>
            <a:r>
              <a:rPr lang="hu-HU" sz="1600" b="1" dirty="0">
                <a:solidFill>
                  <a:srgbClr val="C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intézményi együttműködés</a:t>
            </a:r>
            <a:r>
              <a:rPr lang="hu-HU" sz="16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, </a:t>
            </a:r>
            <a:r>
              <a:rPr lang="hu-HU" sz="1600" b="1" dirty="0">
                <a:solidFill>
                  <a:srgbClr val="C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Akadémiai partnerek</a:t>
            </a:r>
            <a:r>
              <a:rPr lang="hu-HU" sz="16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hu-HU" sz="1600" dirty="0">
                <a:latin typeface="Open Sans" pitchFamily="2" charset="0"/>
                <a:ea typeface="Open Sans" pitchFamily="2" charset="0"/>
                <a:cs typeface="Open Sans" pitchFamily="2" charset="0"/>
              </a:rPr>
              <a:t>bevonása</a:t>
            </a:r>
          </a:p>
          <a:p>
            <a:pPr marL="185738" lvl="1" indent="-185738" defTabSz="355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"/>
            </a:pPr>
            <a:r>
              <a:rPr lang="hu-HU" sz="1600" dirty="0">
                <a:latin typeface="Open Sans" pitchFamily="2" charset="0"/>
                <a:ea typeface="Open Sans" pitchFamily="2" charset="0"/>
                <a:cs typeface="Open Sans" pitchFamily="2" charset="0"/>
              </a:rPr>
              <a:t>Hatósági tevékenységet támogató, eredményorientált kutatási projektek</a:t>
            </a:r>
          </a:p>
          <a:p>
            <a:pPr marL="185738" lvl="1" indent="-185738" defTabSz="355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"/>
            </a:pPr>
            <a:r>
              <a:rPr lang="hu-HU" sz="16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Hagyományos elemzési módszerek és MI-alapú elemzések kombinációja</a:t>
            </a:r>
          </a:p>
          <a:p>
            <a:pPr marL="185738" lvl="1" indent="-185738" defTabSz="355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"/>
            </a:pPr>
            <a:r>
              <a:rPr lang="hu-HU" sz="1600" dirty="0">
                <a:latin typeface="Open Sans" pitchFamily="2" charset="0"/>
                <a:ea typeface="Open Sans" pitchFamily="2" charset="0"/>
                <a:cs typeface="Open Sans" pitchFamily="2" charset="0"/>
              </a:rPr>
              <a:t>Hatósági szakemberek és adattudományi kutatók szoros együttműködése</a:t>
            </a:r>
          </a:p>
          <a:p>
            <a:pPr marL="185738" lvl="1" indent="-185738" defTabSz="355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"/>
            </a:pPr>
            <a:r>
              <a:rPr lang="hu-HU" sz="1600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Tudástranszfer</a:t>
            </a:r>
            <a:r>
              <a:rPr lang="hu-HU" sz="1600" dirty="0">
                <a:latin typeface="Open Sans" pitchFamily="2" charset="0"/>
                <a:ea typeface="Open Sans" pitchFamily="2" charset="0"/>
                <a:cs typeface="Open Sans" pitchFamily="2" charset="0"/>
              </a:rPr>
              <a:t> támogatása</a:t>
            </a:r>
          </a:p>
          <a:p>
            <a:pPr marL="185738" lvl="1" indent="-185738" defTabSz="355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har char="•"/>
            </a:pPr>
            <a:r>
              <a:rPr lang="hu-HU" sz="1600" b="1" dirty="0">
                <a:solidFill>
                  <a:srgbClr val="C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Erős adatvédelem</a:t>
            </a:r>
            <a:r>
              <a:rPr lang="hu-HU" sz="1600" dirty="0">
                <a:latin typeface="Open Sans" pitchFamily="2" charset="0"/>
                <a:ea typeface="Open Sans" pitchFamily="2" charset="0"/>
                <a:cs typeface="Open Sans" pitchFamily="2" charset="0"/>
              </a:rPr>
              <a:t>, szabályok, zárt kutatószoba, elkülönített kutatási és „üzemi”  adatok és folyamatok</a:t>
            </a:r>
          </a:p>
        </p:txBody>
      </p:sp>
      <p:sp>
        <p:nvSpPr>
          <p:cNvPr id="17" name="Szabadkézi sokszög: alakzat 16">
            <a:extLst>
              <a:ext uri="{FF2B5EF4-FFF2-40B4-BE49-F238E27FC236}">
                <a16:creationId xmlns:a16="http://schemas.microsoft.com/office/drawing/2014/main" id="{154F0E49-13B8-2AE9-11E1-10A8A2C65A69}"/>
              </a:ext>
            </a:extLst>
          </p:cNvPr>
          <p:cNvSpPr/>
          <p:nvPr/>
        </p:nvSpPr>
        <p:spPr>
          <a:xfrm>
            <a:off x="3471333" y="1818833"/>
            <a:ext cx="8309987" cy="1720234"/>
          </a:xfrm>
          <a:custGeom>
            <a:avLst/>
            <a:gdLst>
              <a:gd name="connsiteX0" fmla="*/ 0 w 1086493"/>
              <a:gd name="connsiteY0" fmla="*/ 0 h 3912870"/>
              <a:gd name="connsiteX1" fmla="*/ 1086493 w 1086493"/>
              <a:gd name="connsiteY1" fmla="*/ 0 h 3912870"/>
              <a:gd name="connsiteX2" fmla="*/ 1086493 w 1086493"/>
              <a:gd name="connsiteY2" fmla="*/ 3912870 h 3912870"/>
              <a:gd name="connsiteX3" fmla="*/ 0 w 1086493"/>
              <a:gd name="connsiteY3" fmla="*/ 3912870 h 3912870"/>
              <a:gd name="connsiteX4" fmla="*/ 0 w 1086493"/>
              <a:gd name="connsiteY4" fmla="*/ 0 h 391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6493" h="3912870">
                <a:moveTo>
                  <a:pt x="0" y="0"/>
                </a:moveTo>
                <a:lnTo>
                  <a:pt x="1086493" y="0"/>
                </a:lnTo>
                <a:lnTo>
                  <a:pt x="1086493" y="3912870"/>
                </a:lnTo>
                <a:lnTo>
                  <a:pt x="0" y="39128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1120" tIns="72000" rIns="71120" bIns="71120" numCol="1" spcCol="1270" anchor="t" anchorCtr="0">
            <a:noAutofit/>
          </a:bodyPr>
          <a:lstStyle/>
          <a:p>
            <a:pPr marL="185738" lvl="1" indent="-185738" algn="l" defTabSz="355600">
              <a:spcBef>
                <a:spcPct val="0"/>
              </a:spcBef>
              <a:spcAft>
                <a:spcPts val="600"/>
              </a:spcAft>
              <a:buChar char="•"/>
            </a:pPr>
            <a:r>
              <a:rPr lang="hu-HU" sz="1400" kern="1200" dirty="0">
                <a:latin typeface="Open Sans" pitchFamily="2" charset="0"/>
                <a:ea typeface="Open Sans" pitchFamily="2" charset="0"/>
                <a:cs typeface="Open Sans" pitchFamily="2" charset="0"/>
              </a:rPr>
              <a:t>A Kormány a </a:t>
            </a:r>
            <a:r>
              <a:rPr lang="hu-HU" sz="1400" b="1" kern="1200" dirty="0">
                <a:latin typeface="Open Sans" pitchFamily="2" charset="0"/>
                <a:ea typeface="Open Sans" pitchFamily="2" charset="0"/>
                <a:cs typeface="Open Sans" pitchFamily="2" charset="0"/>
              </a:rPr>
              <a:t>NAV adatvagyonában meglévő értékek kiaknázása </a:t>
            </a:r>
            <a:r>
              <a:rPr lang="hu-HU" sz="1400" kern="1200" dirty="0">
                <a:latin typeface="Open Sans" pitchFamily="2" charset="0"/>
                <a:ea typeface="Open Sans" pitchFamily="2" charset="0"/>
                <a:cs typeface="Open Sans" pitchFamily="2" charset="0"/>
              </a:rPr>
              <a:t>és ennek révén a </a:t>
            </a:r>
            <a:r>
              <a:rPr lang="hu-HU" sz="1400" b="1" kern="1200" dirty="0">
                <a:solidFill>
                  <a:srgbClr val="C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tudományos módszertanok és az adózási, adóztatási tapasztalatok szinergiájának a közteherviselés szolgálatába állítása érdekében</a:t>
            </a:r>
            <a:r>
              <a:rPr lang="hu-HU" sz="1400" kern="1200" dirty="0">
                <a:latin typeface="Open Sans" pitchFamily="2" charset="0"/>
                <a:ea typeface="Open Sans" pitchFamily="2" charset="0"/>
                <a:cs typeface="Open Sans" pitchFamily="2" charset="0"/>
              </a:rPr>
              <a:t> […] létrehozza a NAV Mesterséges Intelligencia Munkacsoportot (a továbbiakban: MIMCS). 1080/2022. Korm. hat. (II.23.)</a:t>
            </a:r>
          </a:p>
          <a:p>
            <a:pPr marL="185738" lvl="1" indent="-185738" algn="l" defTabSz="355600">
              <a:spcBef>
                <a:spcPct val="0"/>
              </a:spcBef>
              <a:spcAft>
                <a:spcPts val="600"/>
              </a:spcAft>
              <a:buChar char="•"/>
            </a:pPr>
            <a:r>
              <a:rPr lang="hu-HU" sz="1400" kern="1200" dirty="0">
                <a:latin typeface="Open Sans" pitchFamily="2" charset="0"/>
                <a:ea typeface="Open Sans" pitchFamily="2" charset="0"/>
                <a:cs typeface="Open Sans" pitchFamily="2" charset="0"/>
              </a:rPr>
              <a:t>1266/2022. Korm. hat. (V.27.) a Magyar Államkincstár és a Nemzeti Adó- és Vámhivatal adatvagyonának optimalizálásáért felelős kormánybiztos kinevezéséről és feladatairól (a kormánybiztos munkáját a NAV Mesterséges Intelligencia Munkacsoport támogatja)</a:t>
            </a:r>
          </a:p>
        </p:txBody>
      </p:sp>
      <p:pic>
        <p:nvPicPr>
          <p:cNvPr id="19" name="Kép 18" descr="A képen ruházat, asztal, emberek, személy látható&#10;&#10;Automatikusan generált leírás">
            <a:extLst>
              <a:ext uri="{FF2B5EF4-FFF2-40B4-BE49-F238E27FC236}">
                <a16:creationId xmlns:a16="http://schemas.microsoft.com/office/drawing/2014/main" id="{7F1B3EC3-DDB0-4437-B28F-07464D37CF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38C0C7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0"/>
          <a:stretch/>
        </p:blipFill>
        <p:spPr>
          <a:xfrm>
            <a:off x="-16160" y="1773503"/>
            <a:ext cx="3332809" cy="5092695"/>
          </a:xfrm>
          <a:prstGeom prst="rect">
            <a:avLst/>
          </a:prstGeom>
        </p:spPr>
      </p:pic>
      <p:sp>
        <p:nvSpPr>
          <p:cNvPr id="20" name="Szabadkézi sokszög: alakzat 19">
            <a:extLst>
              <a:ext uri="{FF2B5EF4-FFF2-40B4-BE49-F238E27FC236}">
                <a16:creationId xmlns:a16="http://schemas.microsoft.com/office/drawing/2014/main" id="{1DE0670F-C93C-3722-79FE-C2EA6D074EEB}"/>
              </a:ext>
            </a:extLst>
          </p:cNvPr>
          <p:cNvSpPr/>
          <p:nvPr/>
        </p:nvSpPr>
        <p:spPr>
          <a:xfrm rot="5400000">
            <a:off x="2494120" y="1814974"/>
            <a:ext cx="864000" cy="781058"/>
          </a:xfrm>
          <a:custGeom>
            <a:avLst/>
            <a:gdLst>
              <a:gd name="connsiteX0" fmla="*/ 0 w 864000"/>
              <a:gd name="connsiteY0" fmla="*/ 0 h 781058"/>
              <a:gd name="connsiteX1" fmla="*/ 864000 w 864000"/>
              <a:gd name="connsiteY1" fmla="*/ 0 h 781058"/>
              <a:gd name="connsiteX2" fmla="*/ 864000 w 864000"/>
              <a:gd name="connsiteY2" fmla="*/ 934 h 781058"/>
              <a:gd name="connsiteX3" fmla="*/ 799421 w 864000"/>
              <a:gd name="connsiteY3" fmla="*/ 3297 h 781058"/>
              <a:gd name="connsiteX4" fmla="*/ 256148 w 864000"/>
              <a:gd name="connsiteY4" fmla="*/ 254193 h 781058"/>
              <a:gd name="connsiteX5" fmla="*/ 11047 w 864000"/>
              <a:gd name="connsiteY5" fmla="*/ 707667 h 781058"/>
              <a:gd name="connsiteX6" fmla="*/ 0 w 864000"/>
              <a:gd name="connsiteY6" fmla="*/ 781058 h 78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4000" h="781058">
                <a:moveTo>
                  <a:pt x="0" y="0"/>
                </a:moveTo>
                <a:lnTo>
                  <a:pt x="864000" y="0"/>
                </a:lnTo>
                <a:lnTo>
                  <a:pt x="864000" y="934"/>
                </a:lnTo>
                <a:lnTo>
                  <a:pt x="799421" y="3297"/>
                </a:lnTo>
                <a:cubicBezTo>
                  <a:pt x="595548" y="20977"/>
                  <a:pt x="403108" y="109178"/>
                  <a:pt x="256148" y="254193"/>
                </a:cubicBezTo>
                <a:cubicBezTo>
                  <a:pt x="130184" y="378492"/>
                  <a:pt x="45511" y="536758"/>
                  <a:pt x="11047" y="707667"/>
                </a:cubicBezTo>
                <a:lnTo>
                  <a:pt x="0" y="781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hu-HU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1" name="Szövegdoboz 20">
            <a:extLst>
              <a:ext uri="{FF2B5EF4-FFF2-40B4-BE49-F238E27FC236}">
                <a16:creationId xmlns:a16="http://schemas.microsoft.com/office/drawing/2014/main" id="{2C7D8BAB-50F9-2476-9726-E2C321DB428D}"/>
              </a:ext>
            </a:extLst>
          </p:cNvPr>
          <p:cNvSpPr txBox="1"/>
          <p:nvPr/>
        </p:nvSpPr>
        <p:spPr>
          <a:xfrm>
            <a:off x="774" y="6613457"/>
            <a:ext cx="16248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 kép forrása: </a:t>
            </a:r>
            <a:r>
              <a:rPr lang="hu-HU" sz="1000" dirty="0" err="1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Tengr.ai</a:t>
            </a:r>
            <a:endParaRPr lang="hu-HU" sz="1000" dirty="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06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EBEB268-F02C-3D9C-3363-D9FFAFCC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3</a:t>
            </a:fld>
            <a:endParaRPr lang="en-US"/>
          </a:p>
        </p:txBody>
      </p:sp>
      <p:pic>
        <p:nvPicPr>
          <p:cNvPr id="6" name="Kép 5" descr="A képen szöveg, Webhely, Weblap, Online hirdetés látható&#10;&#10;Automatikusan generált leírás">
            <a:extLst>
              <a:ext uri="{FF2B5EF4-FFF2-40B4-BE49-F238E27FC236}">
                <a16:creationId xmlns:a16="http://schemas.microsoft.com/office/drawing/2014/main" id="{DAFA237B-B2E0-174C-BF70-13C19A268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7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3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EBEB268-F02C-3D9C-3363-D9FFAFCC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4</a:t>
            </a:fld>
            <a:endParaRPr lang="en-US"/>
          </a:p>
        </p:txBody>
      </p:sp>
      <p:pic>
        <p:nvPicPr>
          <p:cNvPr id="3" name="Kép 2" descr="A képen szöveg, Betűtípus, szoftver, Weblap látható&#10;&#10;Automatikusan generált leírás">
            <a:extLst>
              <a:ext uri="{FF2B5EF4-FFF2-40B4-BE49-F238E27FC236}">
                <a16:creationId xmlns:a16="http://schemas.microsoft.com/office/drawing/2014/main" id="{E7B8C475-88A2-B4C2-B644-8BD9BDF17D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972" y="860900"/>
            <a:ext cx="8948057" cy="5563014"/>
          </a:xfrm>
          <a:prstGeom prst="rect">
            <a:avLst/>
          </a:prstGeom>
        </p:spPr>
      </p:pic>
      <p:pic>
        <p:nvPicPr>
          <p:cNvPr id="6" name="Kép 5" descr="A képen szöveg, Webhely, Weblap, szoftver látható&#10;&#10;Automatikusan generált leírás">
            <a:extLst>
              <a:ext uri="{FF2B5EF4-FFF2-40B4-BE49-F238E27FC236}">
                <a16:creationId xmlns:a16="http://schemas.microsoft.com/office/drawing/2014/main" id="{FA3504F1-1A9A-D3DA-D2F5-4226AD63E3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57" y="1226353"/>
            <a:ext cx="7772400" cy="4832107"/>
          </a:xfrm>
          <a:prstGeom prst="rect">
            <a:avLst/>
          </a:prstGeom>
        </p:spPr>
      </p:pic>
      <p:pic>
        <p:nvPicPr>
          <p:cNvPr id="8" name="Kép 7" descr="A képen szöveg, Webhely, Weblap, szoftver látható&#10;&#10;Automatikusan generált leírás">
            <a:extLst>
              <a:ext uri="{FF2B5EF4-FFF2-40B4-BE49-F238E27FC236}">
                <a16:creationId xmlns:a16="http://schemas.microsoft.com/office/drawing/2014/main" id="{AC975BEB-ED35-F866-7125-95C7D18DEB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0" y="736600"/>
            <a:ext cx="7772400" cy="4832107"/>
          </a:xfrm>
          <a:prstGeom prst="rect">
            <a:avLst/>
          </a:prstGeom>
        </p:spPr>
      </p:pic>
      <p:pic>
        <p:nvPicPr>
          <p:cNvPr id="10" name="Kép 9" descr="A képen szöveg, szoftver, Weblap, képernyőkép látható&#10;&#10;Automatikusan generált leírás">
            <a:extLst>
              <a:ext uri="{FF2B5EF4-FFF2-40B4-BE49-F238E27FC236}">
                <a16:creationId xmlns:a16="http://schemas.microsoft.com/office/drawing/2014/main" id="{1703F9D0-4AE8-36C5-1B62-9207312DE3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900" y="1774369"/>
            <a:ext cx="7772400" cy="483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61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43D13799-0000-0615-34B1-F55BE155E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Adatvagyon gazdálkodás</a:t>
            </a:r>
          </a:p>
        </p:txBody>
      </p:sp>
      <p:sp>
        <p:nvSpPr>
          <p:cNvPr id="5" name="Tartalom helye 4">
            <a:extLst>
              <a:ext uri="{FF2B5EF4-FFF2-40B4-BE49-F238E27FC236}">
                <a16:creationId xmlns:a16="http://schemas.microsoft.com/office/drawing/2014/main" id="{785B7727-3486-B967-3A5B-C7D01E3FE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77576"/>
            <a:ext cx="7334083" cy="3169611"/>
          </a:xfrm>
        </p:spPr>
        <p:txBody>
          <a:bodyPr>
            <a:normAutofit fontScale="92500" lnSpcReduction="10000"/>
          </a:bodyPr>
          <a:lstStyle/>
          <a:p>
            <a:r>
              <a:rPr lang="hu-HU" dirty="0"/>
              <a:t>Megatrend: adatalapú kormányzás.</a:t>
            </a:r>
          </a:p>
          <a:p>
            <a:r>
              <a:rPr lang="hu-HU" dirty="0"/>
              <a:t>Digitális állam, digitális szolgáltatások, elektronikus ügyintézés.</a:t>
            </a:r>
          </a:p>
          <a:p>
            <a:r>
              <a:rPr lang="hu-HU" dirty="0"/>
              <a:t>Intenzív hazai és EU jogalkotás.</a:t>
            </a:r>
          </a:p>
          <a:p>
            <a:r>
              <a:rPr lang="hu-HU" dirty="0"/>
              <a:t>Adatból érték.</a:t>
            </a:r>
          </a:p>
          <a:p>
            <a:r>
              <a:rPr lang="hu-HU" dirty="0"/>
              <a:t>Pontos, visszacsatolásos korrekcióra nyitott adatkészletek.</a:t>
            </a:r>
          </a:p>
          <a:p>
            <a:r>
              <a:rPr lang="hu-HU" dirty="0"/>
              <a:t>Gyorsaság (tranzakció-alapúság).</a:t>
            </a:r>
          </a:p>
          <a:p>
            <a:r>
              <a:rPr lang="hu-HU" dirty="0"/>
              <a:t>Adatigénylés, - kezelés, - felhasználás adekvát munkafolyamatai.</a:t>
            </a:r>
          </a:p>
          <a:p>
            <a:r>
              <a:rPr lang="hu-HU" dirty="0"/>
              <a:t>A technológia adatétvágya és az MI adatelemzési képessége felerősíti az adatvédelmi aggályokat.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731C2D3-28BB-BC5B-69F8-1BD4A9B411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7001582"/>
              </p:ext>
            </p:extLst>
          </p:nvPr>
        </p:nvGraphicFramePr>
        <p:xfrm>
          <a:off x="933450" y="5420987"/>
          <a:ext cx="6981825" cy="1156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4255F26A-E738-7147-28CF-6B2B7884BEFF}"/>
              </a:ext>
            </a:extLst>
          </p:cNvPr>
          <p:cNvGrpSpPr/>
          <p:nvPr/>
        </p:nvGrpSpPr>
        <p:grpSpPr>
          <a:xfrm>
            <a:off x="8271146" y="882650"/>
            <a:ext cx="3636150" cy="5630744"/>
            <a:chOff x="8213996" y="818861"/>
            <a:chExt cx="3636150" cy="5912139"/>
          </a:xfrm>
        </p:grpSpPr>
        <p:sp>
          <p:nvSpPr>
            <p:cNvPr id="8" name="Nyíl: lefelé mutató 20">
              <a:extLst>
                <a:ext uri="{FF2B5EF4-FFF2-40B4-BE49-F238E27FC236}">
                  <a16:creationId xmlns:a16="http://schemas.microsoft.com/office/drawing/2014/main" id="{020A58DE-9FB4-4ACB-3C98-48B56F3A1A3B}"/>
                </a:ext>
              </a:extLst>
            </p:cNvPr>
            <p:cNvSpPr/>
            <p:nvPr/>
          </p:nvSpPr>
          <p:spPr>
            <a:xfrm rot="10800000">
              <a:off x="11356636" y="1968506"/>
              <a:ext cx="493510" cy="4762494"/>
            </a:xfrm>
            <a:prstGeom prst="downArrow">
              <a:avLst>
                <a:gd name="adj1" fmla="val 62867"/>
                <a:gd name="adj2" fmla="val 50000"/>
              </a:avLst>
            </a:prstGeom>
            <a:solidFill>
              <a:srgbClr val="062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Csoportba foglalás 8">
              <a:extLst>
                <a:ext uri="{FF2B5EF4-FFF2-40B4-BE49-F238E27FC236}">
                  <a16:creationId xmlns:a16="http://schemas.microsoft.com/office/drawing/2014/main" id="{702AC225-8454-5F54-FB66-4EAF6E98BCA4}"/>
                </a:ext>
              </a:extLst>
            </p:cNvPr>
            <p:cNvGrpSpPr/>
            <p:nvPr/>
          </p:nvGrpSpPr>
          <p:grpSpPr>
            <a:xfrm>
              <a:off x="8276831" y="1968506"/>
              <a:ext cx="3573315" cy="4605184"/>
              <a:chOff x="8243183" y="1601214"/>
              <a:chExt cx="3573315" cy="4605184"/>
            </a:xfrm>
          </p:grpSpPr>
          <p:sp>
            <p:nvSpPr>
              <p:cNvPr id="12" name="TextBox 95">
                <a:extLst>
                  <a:ext uri="{FF2B5EF4-FFF2-40B4-BE49-F238E27FC236}">
                    <a16:creationId xmlns:a16="http://schemas.microsoft.com/office/drawing/2014/main" id="{E8938A93-CE6B-FFC9-C531-FF2D01EA07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43184" y="1601214"/>
                <a:ext cx="1806371" cy="720000"/>
              </a:xfrm>
              <a:prstGeom prst="rect">
                <a:avLst/>
              </a:prstGeom>
              <a:solidFill>
                <a:srgbClr val="70AD47">
                  <a:alpha val="75000"/>
                </a:srgbClr>
              </a:solidFill>
              <a:ln>
                <a:noFill/>
              </a:ln>
            </p:spPr>
            <p:txBody>
              <a:bodyPr lIns="29154" tIns="29154" rIns="29154" bIns="29154" anchor="ctr"/>
              <a:lstStyle>
                <a:defPPr>
                  <a:defRPr lang="en-US"/>
                </a:defPPr>
                <a:lvl1pPr marL="0" marR="0" lvl="0" indent="0" defTabSz="1193860" eaLnBrk="1" latinLnBrk="0" hangingPunct="1">
                  <a:lnSpc>
                    <a:spcPct val="85000"/>
                  </a:lnSpc>
                  <a:spcBef>
                    <a:spcPts val="0"/>
                  </a:spcBef>
                  <a:buClr>
                    <a:srgbClr val="006649"/>
                  </a:buClr>
                  <a:buSzPct val="100000"/>
                  <a:buFontTx/>
                  <a:buNone/>
                  <a:tabLst/>
                  <a:defRPr kumimoji="0" sz="900" b="1" i="0" u="none" strike="noStrike" cap="none" spc="0" normalizeH="0" baseline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</a:defRPr>
                </a:lvl1pPr>
                <a:lvl2pPr marL="258246" lvl="1" indent="-256130" defTabSz="1193860" eaLnBrk="1" latinLnBrk="0" hangingPunct="1">
                  <a:buClr>
                    <a:schemeClr val="tx2"/>
                  </a:buClr>
                  <a:buSzPct val="125000"/>
                  <a:buFont typeface="Arial" charset="0"/>
                  <a:buChar char="▪"/>
                  <a:defRPr sz="1867" baseline="0">
                    <a:latin typeface="+mn-lt"/>
                  </a:defRPr>
                </a:lvl2pPr>
                <a:lvl3pPr marL="609630" lvl="2" indent="-349268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–"/>
                  <a:defRPr sz="1867" baseline="0">
                    <a:latin typeface="+mn-lt"/>
                  </a:defRPr>
                </a:lvl3pPr>
                <a:lvl4pPr marL="819192" lvl="3" indent="-207444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▫"/>
                  <a:defRPr sz="1867" baseline="0">
                    <a:latin typeface="+mn-lt"/>
                  </a:defRPr>
                </a:lvl4pPr>
                <a:lvl5pPr marL="999794" lvl="4" indent="-173575" defTabSz="1193860" eaLnBrk="1" latinLnBrk="0" hangingPunct="1">
                  <a:buClr>
                    <a:schemeClr val="tx2"/>
                  </a:buClr>
                  <a:buSzPct val="89000"/>
                  <a:buFont typeface="Arial" charset="0"/>
                  <a:buChar char="-"/>
                  <a:defRPr sz="1867" baseline="0">
                    <a:latin typeface="+mn-lt"/>
                  </a:defRPr>
                </a:lvl5pPr>
                <a:lvl6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6pPr>
                <a:lvl7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7pPr>
                <a:lvl8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8pPr>
                <a:lvl9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9pPr>
              </a:lstStyle>
              <a:p>
                <a:pPr marL="0" marR="0" lvl="0" indent="0" algn="ctr" defTabSz="1218095" rtl="0" eaLnBrk="1" fontAlgn="base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649"/>
                  </a:buClr>
                  <a:buSzPct val="100000"/>
                  <a:buFontTx/>
                  <a:buNone/>
                  <a:tabLst/>
                  <a:defRPr/>
                </a:pPr>
                <a:r>
                  <a:rPr kumimoji="0" lang="hu-HU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lt"/>
                    <a:ea typeface="+mn-ea"/>
                    <a:cs typeface="Arial" panose="020B0604020202020204" pitchFamily="34" charset="0"/>
                  </a:rPr>
                  <a:t>Felhasználó rendszerek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95">
                <a:extLst>
                  <a:ext uri="{FF2B5EF4-FFF2-40B4-BE49-F238E27FC236}">
                    <a16:creationId xmlns:a16="http://schemas.microsoft.com/office/drawing/2014/main" id="{F92FD727-7B63-0EB4-20A8-648D8BB12C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094036" y="1601214"/>
                <a:ext cx="1154932" cy="720000"/>
              </a:xfrm>
              <a:prstGeom prst="rect">
                <a:avLst/>
              </a:prstGeom>
              <a:solidFill>
                <a:srgbClr val="70AD47">
                  <a:alpha val="75000"/>
                </a:srgbClr>
              </a:solidFill>
              <a:ln>
                <a:noFill/>
              </a:ln>
            </p:spPr>
            <p:txBody>
              <a:bodyPr lIns="29154" tIns="29154" rIns="29154" bIns="29154" anchor="ctr"/>
              <a:lstStyle>
                <a:defPPr>
                  <a:defRPr lang="en-US"/>
                </a:defPPr>
                <a:lvl1pPr marL="0" marR="0" lvl="0" indent="0" defTabSz="1193860" eaLnBrk="1" latinLnBrk="0" hangingPunct="1">
                  <a:lnSpc>
                    <a:spcPct val="85000"/>
                  </a:lnSpc>
                  <a:spcBef>
                    <a:spcPts val="0"/>
                  </a:spcBef>
                  <a:buClr>
                    <a:srgbClr val="006649"/>
                  </a:buClr>
                  <a:buSzPct val="100000"/>
                  <a:buFontTx/>
                  <a:buNone/>
                  <a:tabLst/>
                  <a:defRPr kumimoji="0" sz="900" b="1" i="0" u="none" strike="noStrike" cap="none" spc="0" normalizeH="0" baseline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</a:defRPr>
                </a:lvl1pPr>
                <a:lvl2pPr marL="258246" lvl="1" indent="-256130" defTabSz="1193860" eaLnBrk="1" latinLnBrk="0" hangingPunct="1">
                  <a:buClr>
                    <a:schemeClr val="tx2"/>
                  </a:buClr>
                  <a:buSzPct val="125000"/>
                  <a:buFont typeface="Arial" charset="0"/>
                  <a:buChar char="▪"/>
                  <a:defRPr sz="1867" baseline="0">
                    <a:latin typeface="+mn-lt"/>
                  </a:defRPr>
                </a:lvl2pPr>
                <a:lvl3pPr marL="609630" lvl="2" indent="-349268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–"/>
                  <a:defRPr sz="1867" baseline="0">
                    <a:latin typeface="+mn-lt"/>
                  </a:defRPr>
                </a:lvl3pPr>
                <a:lvl4pPr marL="819192" lvl="3" indent="-207444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▫"/>
                  <a:defRPr sz="1867" baseline="0">
                    <a:latin typeface="+mn-lt"/>
                  </a:defRPr>
                </a:lvl4pPr>
                <a:lvl5pPr marL="999794" lvl="4" indent="-173575" defTabSz="1193860" eaLnBrk="1" latinLnBrk="0" hangingPunct="1">
                  <a:buClr>
                    <a:schemeClr val="tx2"/>
                  </a:buClr>
                  <a:buSzPct val="89000"/>
                  <a:buFont typeface="Arial" charset="0"/>
                  <a:buChar char="-"/>
                  <a:defRPr sz="1867" baseline="0">
                    <a:latin typeface="+mn-lt"/>
                  </a:defRPr>
                </a:lvl5pPr>
                <a:lvl6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6pPr>
                <a:lvl7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7pPr>
                <a:lvl8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8pPr>
                <a:lvl9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9pPr>
              </a:lstStyle>
              <a:p>
                <a:pPr marL="0" marR="0" lvl="0" indent="0" algn="ctr" defTabSz="1218095" rtl="0" eaLnBrk="1" fontAlgn="base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649"/>
                  </a:buClr>
                  <a:buSzPct val="100000"/>
                  <a:buFontTx/>
                  <a:buNone/>
                  <a:tabLst/>
                  <a:defRPr/>
                </a:pPr>
                <a:r>
                  <a:rPr kumimoji="0" lang="hu-HU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lt"/>
                    <a:ea typeface="+mn-ea"/>
                    <a:cs typeface="Arial" panose="020B0604020202020204" pitchFamily="34" charset="0"/>
                  </a:rPr>
                  <a:t>Riportok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95">
                <a:extLst>
                  <a:ext uri="{FF2B5EF4-FFF2-40B4-BE49-F238E27FC236}">
                    <a16:creationId xmlns:a16="http://schemas.microsoft.com/office/drawing/2014/main" id="{646D54FB-B769-E94B-AA4A-8AFC0F09082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43183" y="5486398"/>
                <a:ext cx="3005785" cy="720000"/>
              </a:xfrm>
              <a:prstGeom prst="rect">
                <a:avLst/>
              </a:prstGeom>
              <a:solidFill>
                <a:srgbClr val="1C3837">
                  <a:alpha val="75000"/>
                </a:srgbClr>
              </a:solidFill>
              <a:ln>
                <a:noFill/>
              </a:ln>
            </p:spPr>
            <p:txBody>
              <a:bodyPr lIns="29154" tIns="29154" rIns="29154" bIns="29154" anchor="ctr"/>
              <a:lstStyle>
                <a:defPPr>
                  <a:defRPr lang="en-US"/>
                </a:defPPr>
                <a:lvl1pPr marL="0" marR="0" lvl="0" indent="0" defTabSz="1193860" eaLnBrk="1" latinLnBrk="0" hangingPunct="1">
                  <a:lnSpc>
                    <a:spcPct val="85000"/>
                  </a:lnSpc>
                  <a:spcBef>
                    <a:spcPts val="0"/>
                  </a:spcBef>
                  <a:buClr>
                    <a:srgbClr val="006649"/>
                  </a:buClr>
                  <a:buSzPct val="100000"/>
                  <a:buFontTx/>
                  <a:buNone/>
                  <a:tabLst/>
                  <a:defRPr kumimoji="0" sz="900" b="1" i="0" u="none" strike="noStrike" cap="none" spc="0" normalizeH="0" baseline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</a:defRPr>
                </a:lvl1pPr>
                <a:lvl2pPr marL="258246" lvl="1" indent="-256130" defTabSz="1193860" eaLnBrk="1" latinLnBrk="0" hangingPunct="1">
                  <a:buClr>
                    <a:schemeClr val="tx2"/>
                  </a:buClr>
                  <a:buSzPct val="125000"/>
                  <a:buFont typeface="Arial" charset="0"/>
                  <a:buChar char="▪"/>
                  <a:defRPr sz="1867" baseline="0">
                    <a:latin typeface="+mn-lt"/>
                  </a:defRPr>
                </a:lvl2pPr>
                <a:lvl3pPr marL="609630" lvl="2" indent="-349268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–"/>
                  <a:defRPr sz="1867" baseline="0">
                    <a:latin typeface="+mn-lt"/>
                  </a:defRPr>
                </a:lvl3pPr>
                <a:lvl4pPr marL="819192" lvl="3" indent="-207444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▫"/>
                  <a:defRPr sz="1867" baseline="0">
                    <a:latin typeface="+mn-lt"/>
                  </a:defRPr>
                </a:lvl4pPr>
                <a:lvl5pPr marL="999794" lvl="4" indent="-173575" defTabSz="1193860" eaLnBrk="1" latinLnBrk="0" hangingPunct="1">
                  <a:buClr>
                    <a:schemeClr val="tx2"/>
                  </a:buClr>
                  <a:buSzPct val="89000"/>
                  <a:buFont typeface="Arial" charset="0"/>
                  <a:buChar char="-"/>
                  <a:defRPr sz="1867" baseline="0">
                    <a:latin typeface="+mn-lt"/>
                  </a:defRPr>
                </a:lvl5pPr>
                <a:lvl6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6pPr>
                <a:lvl7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7pPr>
                <a:lvl8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8pPr>
                <a:lvl9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9pPr>
              </a:lstStyle>
              <a:p>
                <a:pPr marL="0" marR="0" lvl="0" indent="0" algn="ctr" defTabSz="1218095" rtl="0" eaLnBrk="1" fontAlgn="base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649"/>
                  </a:buClr>
                  <a:buSzPct val="100000"/>
                  <a:buFontTx/>
                  <a:buNone/>
                  <a:tabLst/>
                  <a:defRPr/>
                </a:pPr>
                <a:r>
                  <a:rPr kumimoji="0" lang="hu-HU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lt"/>
                    <a:ea typeface="+mn-ea"/>
                    <a:cs typeface="Arial" panose="020B0604020202020204" pitchFamily="34" charset="0"/>
                  </a:rPr>
                  <a:t>Adatforrások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95">
                <a:extLst>
                  <a:ext uri="{FF2B5EF4-FFF2-40B4-BE49-F238E27FC236}">
                    <a16:creationId xmlns:a16="http://schemas.microsoft.com/office/drawing/2014/main" id="{BF0CE5E7-5837-4989-8D49-E6B3326E65C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43184" y="4709362"/>
                <a:ext cx="3005785" cy="720000"/>
              </a:xfrm>
              <a:prstGeom prst="rect">
                <a:avLst/>
              </a:prstGeom>
              <a:solidFill>
                <a:srgbClr val="2A69B2">
                  <a:alpha val="75000"/>
                </a:srgbClr>
              </a:solidFill>
              <a:ln>
                <a:noFill/>
              </a:ln>
            </p:spPr>
            <p:txBody>
              <a:bodyPr lIns="29154" tIns="29154" rIns="29154" bIns="29154" anchor="ctr"/>
              <a:lstStyle>
                <a:defPPr>
                  <a:defRPr lang="en-US"/>
                </a:defPPr>
                <a:lvl1pPr marL="0" marR="0" lvl="0" indent="0" defTabSz="1193860" eaLnBrk="1" latinLnBrk="0" hangingPunct="1">
                  <a:lnSpc>
                    <a:spcPct val="85000"/>
                  </a:lnSpc>
                  <a:spcBef>
                    <a:spcPts val="0"/>
                  </a:spcBef>
                  <a:buClr>
                    <a:srgbClr val="006649"/>
                  </a:buClr>
                  <a:buSzPct val="100000"/>
                  <a:buFontTx/>
                  <a:buNone/>
                  <a:tabLst/>
                  <a:defRPr kumimoji="0" sz="900" b="1" i="0" u="none" strike="noStrike" cap="none" spc="0" normalizeH="0" baseline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</a:defRPr>
                </a:lvl1pPr>
                <a:lvl2pPr marL="258246" lvl="1" indent="-256130" defTabSz="1193860" eaLnBrk="1" latinLnBrk="0" hangingPunct="1">
                  <a:buClr>
                    <a:schemeClr val="tx2"/>
                  </a:buClr>
                  <a:buSzPct val="125000"/>
                  <a:buFont typeface="Arial" charset="0"/>
                  <a:buChar char="▪"/>
                  <a:defRPr sz="1867" baseline="0">
                    <a:latin typeface="+mn-lt"/>
                  </a:defRPr>
                </a:lvl2pPr>
                <a:lvl3pPr marL="609630" lvl="2" indent="-349268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–"/>
                  <a:defRPr sz="1867" baseline="0">
                    <a:latin typeface="+mn-lt"/>
                  </a:defRPr>
                </a:lvl3pPr>
                <a:lvl4pPr marL="819192" lvl="3" indent="-207444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▫"/>
                  <a:defRPr sz="1867" baseline="0">
                    <a:latin typeface="+mn-lt"/>
                  </a:defRPr>
                </a:lvl4pPr>
                <a:lvl5pPr marL="999794" lvl="4" indent="-173575" defTabSz="1193860" eaLnBrk="1" latinLnBrk="0" hangingPunct="1">
                  <a:buClr>
                    <a:schemeClr val="tx2"/>
                  </a:buClr>
                  <a:buSzPct val="89000"/>
                  <a:buFont typeface="Arial" charset="0"/>
                  <a:buChar char="-"/>
                  <a:defRPr sz="1867" baseline="0">
                    <a:latin typeface="+mn-lt"/>
                  </a:defRPr>
                </a:lvl5pPr>
                <a:lvl6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6pPr>
                <a:lvl7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7pPr>
                <a:lvl8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8pPr>
                <a:lvl9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9pPr>
              </a:lstStyle>
              <a:p>
                <a:pPr marL="0" marR="0" lvl="0" indent="0" algn="ctr" defTabSz="1218095" rtl="0" eaLnBrk="1" fontAlgn="base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649"/>
                  </a:buClr>
                  <a:buSzPct val="100000"/>
                  <a:buFontTx/>
                  <a:buNone/>
                  <a:tabLst/>
                  <a:defRPr/>
                </a:pPr>
                <a:r>
                  <a:rPr kumimoji="0" lang="hu-HU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lt"/>
                    <a:ea typeface="+mn-ea"/>
                    <a:cs typeface="Arial" panose="020B0604020202020204" pitchFamily="34" charset="0"/>
                  </a:rPr>
                  <a:t>Adat platformok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95">
                <a:extLst>
                  <a:ext uri="{FF2B5EF4-FFF2-40B4-BE49-F238E27FC236}">
                    <a16:creationId xmlns:a16="http://schemas.microsoft.com/office/drawing/2014/main" id="{50270756-67AC-E6D2-7B42-CE198FC8DD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43184" y="3932325"/>
                <a:ext cx="3005785" cy="720000"/>
              </a:xfrm>
              <a:prstGeom prst="rect">
                <a:avLst/>
              </a:prstGeom>
              <a:solidFill>
                <a:srgbClr val="2A69B2">
                  <a:alpha val="75000"/>
                </a:srgbClr>
              </a:solidFill>
              <a:ln>
                <a:noFill/>
              </a:ln>
            </p:spPr>
            <p:txBody>
              <a:bodyPr lIns="29154" tIns="29154" rIns="29154" bIns="29154" anchor="ctr"/>
              <a:lstStyle>
                <a:defPPr>
                  <a:defRPr lang="en-US"/>
                </a:defPPr>
                <a:lvl1pPr marL="0" marR="0" lvl="0" indent="0" defTabSz="1193860" eaLnBrk="1" latinLnBrk="0" hangingPunct="1">
                  <a:lnSpc>
                    <a:spcPct val="85000"/>
                  </a:lnSpc>
                  <a:spcBef>
                    <a:spcPts val="0"/>
                  </a:spcBef>
                  <a:buClr>
                    <a:srgbClr val="006649"/>
                  </a:buClr>
                  <a:buSzPct val="100000"/>
                  <a:buFontTx/>
                  <a:buNone/>
                  <a:tabLst/>
                  <a:defRPr kumimoji="0" sz="900" b="1" i="0" u="none" strike="noStrike" cap="none" spc="0" normalizeH="0" baseline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</a:defRPr>
                </a:lvl1pPr>
                <a:lvl2pPr marL="258246" lvl="1" indent="-256130" defTabSz="1193860" eaLnBrk="1" latinLnBrk="0" hangingPunct="1">
                  <a:buClr>
                    <a:schemeClr val="tx2"/>
                  </a:buClr>
                  <a:buSzPct val="125000"/>
                  <a:buFont typeface="Arial" charset="0"/>
                  <a:buChar char="▪"/>
                  <a:defRPr sz="1867" baseline="0">
                    <a:latin typeface="+mn-lt"/>
                  </a:defRPr>
                </a:lvl2pPr>
                <a:lvl3pPr marL="609630" lvl="2" indent="-349268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–"/>
                  <a:defRPr sz="1867" baseline="0">
                    <a:latin typeface="+mn-lt"/>
                  </a:defRPr>
                </a:lvl3pPr>
                <a:lvl4pPr marL="819192" lvl="3" indent="-207444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▫"/>
                  <a:defRPr sz="1867" baseline="0">
                    <a:latin typeface="+mn-lt"/>
                  </a:defRPr>
                </a:lvl4pPr>
                <a:lvl5pPr marL="999794" lvl="4" indent="-173575" defTabSz="1193860" eaLnBrk="1" latinLnBrk="0" hangingPunct="1">
                  <a:buClr>
                    <a:schemeClr val="tx2"/>
                  </a:buClr>
                  <a:buSzPct val="89000"/>
                  <a:buFont typeface="Arial" charset="0"/>
                  <a:buChar char="-"/>
                  <a:defRPr sz="1867" baseline="0">
                    <a:latin typeface="+mn-lt"/>
                  </a:defRPr>
                </a:lvl5pPr>
                <a:lvl6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6pPr>
                <a:lvl7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7pPr>
                <a:lvl8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8pPr>
                <a:lvl9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9pPr>
              </a:lstStyle>
              <a:p>
                <a:pPr marL="0" marR="0" lvl="0" indent="0" algn="ctr" defTabSz="1218095" rtl="0" eaLnBrk="1" fontAlgn="base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649"/>
                  </a:buClr>
                  <a:buSzPct val="100000"/>
                  <a:buFontTx/>
                  <a:buNone/>
                  <a:tabLst/>
                  <a:defRPr/>
                </a:pPr>
                <a:r>
                  <a:rPr kumimoji="0" lang="hu-HU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lt"/>
                    <a:ea typeface="+mn-ea"/>
                    <a:cs typeface="Arial" panose="020B0604020202020204" pitchFamily="34" charset="0"/>
                  </a:rPr>
                  <a:t>Infrastruktúra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95">
                <a:extLst>
                  <a:ext uri="{FF2B5EF4-FFF2-40B4-BE49-F238E27FC236}">
                    <a16:creationId xmlns:a16="http://schemas.microsoft.com/office/drawing/2014/main" id="{46816248-1B1A-CF76-AA1F-890FCFF6642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43184" y="3155288"/>
                <a:ext cx="3005785" cy="720000"/>
              </a:xfrm>
              <a:prstGeom prst="rect">
                <a:avLst/>
              </a:prstGeom>
              <a:solidFill>
                <a:srgbClr val="52CAB8">
                  <a:alpha val="75000"/>
                </a:srgbClr>
              </a:solidFill>
              <a:ln>
                <a:noFill/>
              </a:ln>
            </p:spPr>
            <p:txBody>
              <a:bodyPr lIns="29154" tIns="29154" rIns="29154" bIns="29154" anchor="ctr"/>
              <a:lstStyle>
                <a:defPPr>
                  <a:defRPr lang="en-US"/>
                </a:defPPr>
                <a:lvl1pPr marL="0" marR="0" lvl="0" indent="0" defTabSz="1193860" eaLnBrk="1" latinLnBrk="0" hangingPunct="1">
                  <a:lnSpc>
                    <a:spcPct val="85000"/>
                  </a:lnSpc>
                  <a:spcBef>
                    <a:spcPts val="0"/>
                  </a:spcBef>
                  <a:buClr>
                    <a:srgbClr val="006649"/>
                  </a:buClr>
                  <a:buSzPct val="100000"/>
                  <a:buFontTx/>
                  <a:buNone/>
                  <a:tabLst/>
                  <a:defRPr kumimoji="0" sz="900" b="1" i="0" u="none" strike="noStrike" cap="none" spc="0" normalizeH="0" baseline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</a:defRPr>
                </a:lvl1pPr>
                <a:lvl2pPr marL="258246" lvl="1" indent="-256130" defTabSz="1193860" eaLnBrk="1" latinLnBrk="0" hangingPunct="1">
                  <a:buClr>
                    <a:schemeClr val="tx2"/>
                  </a:buClr>
                  <a:buSzPct val="125000"/>
                  <a:buFont typeface="Arial" charset="0"/>
                  <a:buChar char="▪"/>
                  <a:defRPr sz="1867" baseline="0">
                    <a:latin typeface="+mn-lt"/>
                  </a:defRPr>
                </a:lvl2pPr>
                <a:lvl3pPr marL="609630" lvl="2" indent="-349268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–"/>
                  <a:defRPr sz="1867" baseline="0">
                    <a:latin typeface="+mn-lt"/>
                  </a:defRPr>
                </a:lvl3pPr>
                <a:lvl4pPr marL="819192" lvl="3" indent="-207444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▫"/>
                  <a:defRPr sz="1867" baseline="0">
                    <a:latin typeface="+mn-lt"/>
                  </a:defRPr>
                </a:lvl4pPr>
                <a:lvl5pPr marL="999794" lvl="4" indent="-173575" defTabSz="1193860" eaLnBrk="1" latinLnBrk="0" hangingPunct="1">
                  <a:buClr>
                    <a:schemeClr val="tx2"/>
                  </a:buClr>
                  <a:buSzPct val="89000"/>
                  <a:buFont typeface="Arial" charset="0"/>
                  <a:buChar char="-"/>
                  <a:defRPr sz="1867" baseline="0">
                    <a:latin typeface="+mn-lt"/>
                  </a:defRPr>
                </a:lvl5pPr>
                <a:lvl6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6pPr>
                <a:lvl7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7pPr>
                <a:lvl8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8pPr>
                <a:lvl9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9pPr>
              </a:lstStyle>
              <a:p>
                <a:pPr marL="0" marR="0" lvl="0" indent="0" algn="ctr" defTabSz="1218095" rtl="0" eaLnBrk="1" fontAlgn="base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649"/>
                  </a:buClr>
                  <a:buSzPct val="100000"/>
                  <a:buFontTx/>
                  <a:buNone/>
                  <a:tabLst/>
                  <a:defRPr/>
                </a:pPr>
                <a:r>
                  <a:rPr kumimoji="0" lang="hu-HU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lt"/>
                    <a:ea typeface="+mn-ea"/>
                    <a:cs typeface="Arial" panose="020B0604020202020204" pitchFamily="34" charset="0"/>
                  </a:rPr>
                  <a:t>Adat szolgáltatások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95">
                <a:extLst>
                  <a:ext uri="{FF2B5EF4-FFF2-40B4-BE49-F238E27FC236}">
                    <a16:creationId xmlns:a16="http://schemas.microsoft.com/office/drawing/2014/main" id="{954F844D-C9A7-8587-7515-DB9D7A32C808}"/>
                  </a:ext>
                </a:extLst>
              </p:cNvPr>
              <p:cNvSpPr txBox="1">
                <a:spLocks/>
              </p:cNvSpPr>
              <p:nvPr/>
            </p:nvSpPr>
            <p:spPr>
              <a:xfrm rot="16200000">
                <a:off x="10035840" y="4425740"/>
                <a:ext cx="3051110" cy="510206"/>
              </a:xfrm>
              <a:prstGeom prst="rect">
                <a:avLst/>
              </a:prstGeom>
              <a:solidFill>
                <a:srgbClr val="004B92">
                  <a:alpha val="75000"/>
                </a:srgbClr>
              </a:solidFill>
              <a:ln>
                <a:noFill/>
              </a:ln>
            </p:spPr>
            <p:txBody>
              <a:bodyPr lIns="29154" tIns="29154" rIns="29154" bIns="29154" anchor="ctr"/>
              <a:lstStyle>
                <a:defPPr>
                  <a:defRPr lang="en-US"/>
                </a:defPPr>
                <a:lvl1pPr marL="0" marR="0" lvl="0" indent="0" defTabSz="1193860" eaLnBrk="1" latinLnBrk="0" hangingPunct="1">
                  <a:lnSpc>
                    <a:spcPct val="85000"/>
                  </a:lnSpc>
                  <a:spcBef>
                    <a:spcPts val="0"/>
                  </a:spcBef>
                  <a:buClr>
                    <a:srgbClr val="006649"/>
                  </a:buClr>
                  <a:buSzPct val="100000"/>
                  <a:buFontTx/>
                  <a:buNone/>
                  <a:tabLst/>
                  <a:defRPr kumimoji="0" sz="900" b="1" i="0" u="none" strike="noStrike" cap="none" spc="0" normalizeH="0" baseline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</a:defRPr>
                </a:lvl1pPr>
                <a:lvl2pPr marL="258246" lvl="1" indent="-256130" defTabSz="1193860" eaLnBrk="1" latinLnBrk="0" hangingPunct="1">
                  <a:buClr>
                    <a:schemeClr val="tx2"/>
                  </a:buClr>
                  <a:buSzPct val="125000"/>
                  <a:buFont typeface="Arial" charset="0"/>
                  <a:buChar char="▪"/>
                  <a:defRPr sz="1867" baseline="0">
                    <a:latin typeface="+mn-lt"/>
                  </a:defRPr>
                </a:lvl2pPr>
                <a:lvl3pPr marL="609630" lvl="2" indent="-349268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–"/>
                  <a:defRPr sz="1867" baseline="0">
                    <a:latin typeface="+mn-lt"/>
                  </a:defRPr>
                </a:lvl3pPr>
                <a:lvl4pPr marL="819192" lvl="3" indent="-207444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▫"/>
                  <a:defRPr sz="1867" baseline="0">
                    <a:latin typeface="+mn-lt"/>
                  </a:defRPr>
                </a:lvl4pPr>
                <a:lvl5pPr marL="999794" lvl="4" indent="-173575" defTabSz="1193860" eaLnBrk="1" latinLnBrk="0" hangingPunct="1">
                  <a:buClr>
                    <a:schemeClr val="tx2"/>
                  </a:buClr>
                  <a:buSzPct val="89000"/>
                  <a:buFont typeface="Arial" charset="0"/>
                  <a:buChar char="-"/>
                  <a:defRPr sz="1867" baseline="0">
                    <a:latin typeface="+mn-lt"/>
                  </a:defRPr>
                </a:lvl5pPr>
                <a:lvl6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6pPr>
                <a:lvl7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7pPr>
                <a:lvl8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8pPr>
                <a:lvl9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9pPr>
              </a:lstStyle>
              <a:p>
                <a:pPr marL="0" marR="0" lvl="0" indent="0" algn="ctr" defTabSz="1218095" rtl="0" eaLnBrk="1" fontAlgn="base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649"/>
                  </a:buClr>
                  <a:buSzPct val="100000"/>
                  <a:buFontTx/>
                  <a:buNone/>
                  <a:tabLst/>
                  <a:defRPr/>
                </a:pPr>
                <a:r>
                  <a:rPr kumimoji="0" lang="hu-HU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lt"/>
                    <a:ea typeface="+mn-ea"/>
                    <a:cs typeface="Arial" panose="020B0604020202020204" pitchFamily="34" charset="0"/>
                  </a:rPr>
                  <a:t>Adatvagyon gazdálkodás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95">
                <a:extLst>
                  <a:ext uri="{FF2B5EF4-FFF2-40B4-BE49-F238E27FC236}">
                    <a16:creationId xmlns:a16="http://schemas.microsoft.com/office/drawing/2014/main" id="{339A84DE-1FB3-9C87-C3A4-DF0A4FE25D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43185" y="2378251"/>
                <a:ext cx="3005784" cy="720000"/>
              </a:xfrm>
              <a:prstGeom prst="rect">
                <a:avLst/>
              </a:prstGeom>
              <a:solidFill>
                <a:srgbClr val="38726E">
                  <a:alpha val="75000"/>
                </a:srgbClr>
              </a:solidFill>
              <a:ln>
                <a:noFill/>
              </a:ln>
            </p:spPr>
            <p:txBody>
              <a:bodyPr lIns="29154" tIns="29154" rIns="29154" bIns="29154" anchor="ctr"/>
              <a:lstStyle>
                <a:defPPr>
                  <a:defRPr lang="en-US"/>
                </a:defPPr>
                <a:lvl1pPr marL="0" marR="0" lvl="0" indent="0" defTabSz="1193860" eaLnBrk="1" latinLnBrk="0" hangingPunct="1">
                  <a:lnSpc>
                    <a:spcPct val="85000"/>
                  </a:lnSpc>
                  <a:spcBef>
                    <a:spcPts val="0"/>
                  </a:spcBef>
                  <a:buClr>
                    <a:srgbClr val="006649"/>
                  </a:buClr>
                  <a:buSzPct val="100000"/>
                  <a:buFontTx/>
                  <a:buNone/>
                  <a:tabLst/>
                  <a:defRPr kumimoji="0" sz="900" b="1" i="0" u="none" strike="noStrike" cap="none" spc="0" normalizeH="0" baseline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</a:defRPr>
                </a:lvl1pPr>
                <a:lvl2pPr marL="258246" lvl="1" indent="-256130" defTabSz="1193860" eaLnBrk="1" latinLnBrk="0" hangingPunct="1">
                  <a:buClr>
                    <a:schemeClr val="tx2"/>
                  </a:buClr>
                  <a:buSzPct val="125000"/>
                  <a:buFont typeface="Arial" charset="0"/>
                  <a:buChar char="▪"/>
                  <a:defRPr sz="1867" baseline="0">
                    <a:latin typeface="+mn-lt"/>
                  </a:defRPr>
                </a:lvl2pPr>
                <a:lvl3pPr marL="609630" lvl="2" indent="-349268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–"/>
                  <a:defRPr sz="1867" baseline="0">
                    <a:latin typeface="+mn-lt"/>
                  </a:defRPr>
                </a:lvl3pPr>
                <a:lvl4pPr marL="819192" lvl="3" indent="-207444" defTabSz="1193860" eaLnBrk="1" latinLnBrk="0" hangingPunct="1">
                  <a:buClr>
                    <a:schemeClr val="tx2"/>
                  </a:buClr>
                  <a:buSzPct val="120000"/>
                  <a:buFont typeface="Arial" charset="0"/>
                  <a:buChar char="▫"/>
                  <a:defRPr sz="1867" baseline="0">
                    <a:latin typeface="+mn-lt"/>
                  </a:defRPr>
                </a:lvl4pPr>
                <a:lvl5pPr marL="999794" lvl="4" indent="-173575" defTabSz="1193860" eaLnBrk="1" latinLnBrk="0" hangingPunct="1">
                  <a:buClr>
                    <a:schemeClr val="tx2"/>
                  </a:buClr>
                  <a:buSzPct val="89000"/>
                  <a:buFont typeface="Arial" charset="0"/>
                  <a:buChar char="-"/>
                  <a:defRPr sz="1867" baseline="0">
                    <a:latin typeface="+mn-lt"/>
                  </a:defRPr>
                </a:lvl5pPr>
                <a:lvl6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6pPr>
                <a:lvl7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7pPr>
                <a:lvl8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8pPr>
                <a:lvl9pPr marL="999794" indent="-173575" defTabSz="1193860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sz="2133" baseline="0">
                    <a:latin typeface="+mn-lt"/>
                  </a:defRPr>
                </a:lvl9pPr>
              </a:lstStyle>
              <a:p>
                <a:pPr marL="0" marR="0" lvl="0" indent="0" algn="ctr" defTabSz="1218095" rtl="0" eaLnBrk="1" fontAlgn="base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649"/>
                  </a:buClr>
                  <a:buSzPct val="100000"/>
                  <a:buFontTx/>
                  <a:buNone/>
                  <a:tabLst/>
                  <a:defRPr/>
                </a:pPr>
                <a:r>
                  <a:rPr kumimoji="0" lang="hu-HU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lt"/>
                    <a:ea typeface="+mn-ea"/>
                    <a:cs typeface="Arial" panose="020B0604020202020204" pitchFamily="34" charset="0"/>
                  </a:rPr>
                  <a:t>Modellezés és éles működés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Szövegdoboz 64">
              <a:extLst>
                <a:ext uri="{FF2B5EF4-FFF2-40B4-BE49-F238E27FC236}">
                  <a16:creationId xmlns:a16="http://schemas.microsoft.com/office/drawing/2014/main" id="{BBDE1E50-7A97-D5BC-46D4-3A3768720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981586" y="2591767"/>
              <a:ext cx="121820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altLang="hu-HU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Adat áramlás</a:t>
              </a:r>
            </a:p>
          </p:txBody>
        </p:sp>
        <p:sp>
          <p:nvSpPr>
            <p:cNvPr id="11" name="Szövegdoboz 10">
              <a:extLst>
                <a:ext uri="{FF2B5EF4-FFF2-40B4-BE49-F238E27FC236}">
                  <a16:creationId xmlns:a16="http://schemas.microsoft.com/office/drawing/2014/main" id="{80CBDEBB-53B6-28A9-C76D-E7E8462866B8}"/>
                </a:ext>
              </a:extLst>
            </p:cNvPr>
            <p:cNvSpPr txBox="1"/>
            <p:nvPr/>
          </p:nvSpPr>
          <p:spPr>
            <a:xfrm>
              <a:off x="8213996" y="818861"/>
              <a:ext cx="3438329" cy="1121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hu-HU" sz="2000" b="1" dirty="0">
                  <a:solidFill>
                    <a:schemeClr val="bg2">
                      <a:lumMod val="25000"/>
                    </a:schemeClr>
                  </a:solidFill>
                </a:rPr>
                <a:t>Fenntartható</a:t>
              </a:r>
            </a:p>
            <a:p>
              <a:pPr algn="ctr">
                <a:lnSpc>
                  <a:spcPts val="2600"/>
                </a:lnSpc>
              </a:pPr>
              <a:r>
                <a:rPr lang="hu-HU" sz="2000" b="1" dirty="0">
                  <a:solidFill>
                    <a:schemeClr val="bg2">
                      <a:lumMod val="25000"/>
                    </a:schemeClr>
                  </a:solidFill>
                </a:rPr>
                <a:t>adatmenedzsment </a:t>
              </a:r>
            </a:p>
            <a:p>
              <a:pPr algn="ctr">
                <a:lnSpc>
                  <a:spcPts val="2600"/>
                </a:lnSpc>
              </a:pPr>
              <a:r>
                <a:rPr lang="hu-HU" sz="2000" b="1" dirty="0">
                  <a:solidFill>
                    <a:schemeClr val="bg2">
                      <a:lumMod val="25000"/>
                    </a:schemeClr>
                  </a:solidFill>
                </a:rPr>
                <a:t>architektúra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86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artalom helye 43">
            <a:extLst>
              <a:ext uri="{FF2B5EF4-FFF2-40B4-BE49-F238E27FC236}">
                <a16:creationId xmlns:a16="http://schemas.microsoft.com/office/drawing/2014/main" id="{3672C67B-CF49-752C-A8FD-031AC75B5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7884" y="1642690"/>
            <a:ext cx="4713568" cy="198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</a:rPr>
              <a:t>A munkafolyamatok átalakítása (</a:t>
            </a:r>
            <a:r>
              <a:rPr lang="hu-HU" sz="2400" b="1" i="1" dirty="0">
                <a:solidFill>
                  <a:srgbClr val="C00000"/>
                </a:solidFill>
              </a:rPr>
              <a:t>digitális transzformáció</a:t>
            </a:r>
            <a:r>
              <a:rPr lang="hu-HU" sz="2400" dirty="0">
                <a:solidFill>
                  <a:srgbClr val="C00000"/>
                </a:solidFill>
              </a:rPr>
              <a:t>) nélkül a MI alkalmazása csak alkalmi projektekben valósul meg.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3675A204-EDA5-664F-3000-6C8D98447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Szövegdoboz 64">
            <a:extLst>
              <a:ext uri="{FF2B5EF4-FFF2-40B4-BE49-F238E27FC236}">
                <a16:creationId xmlns:a16="http://schemas.microsoft.com/office/drawing/2014/main" id="{64DFC11C-F930-8FFE-871C-F3F5BEB0D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711" y="4655378"/>
            <a:ext cx="19839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nherit"/>
                <a:ea typeface="+mn-ea"/>
                <a:cs typeface="+mn-cs"/>
              </a:rPr>
              <a:t>Közös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nherit"/>
                <a:ea typeface="+mn-ea"/>
                <a:cs typeface="+mn-cs"/>
              </a:rPr>
              <a:t>platform</a:t>
            </a:r>
          </a:p>
        </p:txBody>
      </p:sp>
      <p:sp>
        <p:nvSpPr>
          <p:cNvPr id="4" name="Szövegdoboz 64">
            <a:extLst>
              <a:ext uri="{FF2B5EF4-FFF2-40B4-BE49-F238E27FC236}">
                <a16:creationId xmlns:a16="http://schemas.microsoft.com/office/drawing/2014/main" id="{5D5C1039-439C-3720-6776-3EFD6DFA9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711" y="1717884"/>
            <a:ext cx="18621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nherit"/>
                <a:ea typeface="+mn-ea"/>
                <a:cs typeface="+mn-cs"/>
              </a:rPr>
              <a:t>Mesterséges intelligencia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nherit"/>
                <a:ea typeface="+mn-ea"/>
                <a:cs typeface="+mn-cs"/>
              </a:rPr>
              <a:t>gyár</a:t>
            </a:r>
          </a:p>
        </p:txBody>
      </p:sp>
      <p:sp>
        <p:nvSpPr>
          <p:cNvPr id="5" name="Szövegdoboz 64">
            <a:extLst>
              <a:ext uri="{FF2B5EF4-FFF2-40B4-BE49-F238E27FC236}">
                <a16:creationId xmlns:a16="http://schemas.microsoft.com/office/drawing/2014/main" id="{FF3B0734-7263-0245-D47D-2619A6A91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711" y="3121427"/>
            <a:ext cx="19839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nherit"/>
                <a:ea typeface="+mn-ea"/>
                <a:cs typeface="+mn-cs"/>
              </a:rPr>
              <a:t>Közös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nherit"/>
                <a:ea typeface="+mn-ea"/>
                <a:cs typeface="+mn-cs"/>
              </a:rPr>
              <a:t>használatú komponensek</a:t>
            </a:r>
          </a:p>
        </p:txBody>
      </p:sp>
      <p:sp>
        <p:nvSpPr>
          <p:cNvPr id="6" name="TextBox 95">
            <a:extLst>
              <a:ext uri="{FF2B5EF4-FFF2-40B4-BE49-F238E27FC236}">
                <a16:creationId xmlns:a16="http://schemas.microsoft.com/office/drawing/2014/main" id="{2D948B11-6A20-3D9F-47BB-B897B9EFF6AA}"/>
              </a:ext>
            </a:extLst>
          </p:cNvPr>
          <p:cNvSpPr txBox="1">
            <a:spLocks/>
          </p:cNvSpPr>
          <p:nvPr/>
        </p:nvSpPr>
        <p:spPr>
          <a:xfrm>
            <a:off x="2025037" y="1092133"/>
            <a:ext cx="1804899" cy="523220"/>
          </a:xfrm>
          <a:prstGeom prst="rect">
            <a:avLst/>
          </a:prstGeom>
          <a:solidFill>
            <a:srgbClr val="8CD4B9"/>
          </a:solidFill>
          <a:ln>
            <a:noFill/>
          </a:ln>
        </p:spPr>
        <p:txBody>
          <a:bodyPr lIns="29154" tIns="29154" rIns="29154" bIns="29154" anchor="ctr"/>
          <a:lstStyle>
            <a:defPPr>
              <a:defRPr lang="en-US"/>
            </a:defPPr>
            <a:lvl1pPr marL="0" marR="0" lvl="0" indent="0" defTabSz="1193860" eaLnBrk="1" latinLnBrk="0" hangingPunct="1">
              <a:lnSpc>
                <a:spcPct val="85000"/>
              </a:lnSpc>
              <a:spcBef>
                <a:spcPts val="0"/>
              </a:spcBef>
              <a:buClr>
                <a:srgbClr val="006649"/>
              </a:buClr>
              <a:buSzPct val="100000"/>
              <a:buFontTx/>
              <a:buNone/>
              <a:tabLst/>
              <a:defRPr kumimoji="0" sz="9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</a:defRPr>
            </a:lvl1pPr>
            <a:lvl2pPr marL="258246" lvl="1" indent="-256130" defTabSz="119386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sz="1867" baseline="0">
                <a:latin typeface="+mn-lt"/>
              </a:defRPr>
            </a:lvl2pPr>
            <a:lvl3pPr marL="609630" lvl="2" indent="-349268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867" baseline="0">
                <a:latin typeface="+mn-lt"/>
              </a:defRPr>
            </a:lvl3pPr>
            <a:lvl4pPr marL="819192" lvl="3" indent="-207444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sz="1867" baseline="0">
                <a:latin typeface="+mn-lt"/>
              </a:defRPr>
            </a:lvl4pPr>
            <a:lvl5pPr marL="999794" lvl="4" indent="-173575" defTabSz="119386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867" baseline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r>
              <a:rPr kumimoji="0" lang="hu-HU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Felhasználó rendszerek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95">
            <a:extLst>
              <a:ext uri="{FF2B5EF4-FFF2-40B4-BE49-F238E27FC236}">
                <a16:creationId xmlns:a16="http://schemas.microsoft.com/office/drawing/2014/main" id="{80568DAD-3E5F-AC5E-9D45-5328D85A5D71}"/>
              </a:ext>
            </a:extLst>
          </p:cNvPr>
          <p:cNvSpPr txBox="1">
            <a:spLocks/>
          </p:cNvSpPr>
          <p:nvPr/>
        </p:nvSpPr>
        <p:spPr>
          <a:xfrm>
            <a:off x="4315886" y="1092134"/>
            <a:ext cx="1804899" cy="528604"/>
          </a:xfrm>
          <a:prstGeom prst="rect">
            <a:avLst/>
          </a:prstGeom>
          <a:solidFill>
            <a:srgbClr val="8CD4B9"/>
          </a:solidFill>
          <a:ln>
            <a:noFill/>
          </a:ln>
        </p:spPr>
        <p:txBody>
          <a:bodyPr lIns="29154" tIns="29154" rIns="29154" bIns="29154" anchor="ctr"/>
          <a:lstStyle>
            <a:defPPr>
              <a:defRPr lang="en-US"/>
            </a:defPPr>
            <a:lvl1pPr marL="0" marR="0" lvl="0" indent="0" defTabSz="1193860" eaLnBrk="1" latinLnBrk="0" hangingPunct="1">
              <a:lnSpc>
                <a:spcPct val="85000"/>
              </a:lnSpc>
              <a:spcBef>
                <a:spcPts val="0"/>
              </a:spcBef>
              <a:buClr>
                <a:srgbClr val="006649"/>
              </a:buClr>
              <a:buSzPct val="100000"/>
              <a:buFontTx/>
              <a:buNone/>
              <a:tabLst/>
              <a:defRPr kumimoji="0" sz="9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</a:defRPr>
            </a:lvl1pPr>
            <a:lvl2pPr marL="258246" lvl="1" indent="-256130" defTabSz="119386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sz="1867" baseline="0">
                <a:latin typeface="+mn-lt"/>
              </a:defRPr>
            </a:lvl2pPr>
            <a:lvl3pPr marL="609630" lvl="2" indent="-349268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867" baseline="0">
                <a:latin typeface="+mn-lt"/>
              </a:defRPr>
            </a:lvl3pPr>
            <a:lvl4pPr marL="819192" lvl="3" indent="-207444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sz="1867" baseline="0">
                <a:latin typeface="+mn-lt"/>
              </a:defRPr>
            </a:lvl4pPr>
            <a:lvl5pPr marL="999794" lvl="4" indent="-173575" defTabSz="119386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867" baseline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r>
              <a:rPr kumimoji="0" lang="hu-HU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Riportok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95">
            <a:extLst>
              <a:ext uri="{FF2B5EF4-FFF2-40B4-BE49-F238E27FC236}">
                <a16:creationId xmlns:a16="http://schemas.microsoft.com/office/drawing/2014/main" id="{C9252A45-1D52-7ACC-ABEF-024E22C37CB4}"/>
              </a:ext>
            </a:extLst>
          </p:cNvPr>
          <p:cNvSpPr txBox="1">
            <a:spLocks/>
          </p:cNvSpPr>
          <p:nvPr/>
        </p:nvSpPr>
        <p:spPr>
          <a:xfrm>
            <a:off x="2025037" y="5916283"/>
            <a:ext cx="4110038" cy="523220"/>
          </a:xfrm>
          <a:prstGeom prst="rect">
            <a:avLst/>
          </a:prstGeom>
          <a:solidFill>
            <a:srgbClr val="2B9CBB"/>
          </a:solidFill>
          <a:ln>
            <a:noFill/>
          </a:ln>
        </p:spPr>
        <p:txBody>
          <a:bodyPr lIns="29154" tIns="29154" rIns="29154" bIns="29154" anchor="ctr"/>
          <a:lstStyle>
            <a:defPPr>
              <a:defRPr lang="en-US"/>
            </a:defPPr>
            <a:lvl1pPr marL="0" marR="0" lvl="0" indent="0" defTabSz="1193860" eaLnBrk="1" latinLnBrk="0" hangingPunct="1">
              <a:lnSpc>
                <a:spcPct val="85000"/>
              </a:lnSpc>
              <a:spcBef>
                <a:spcPts val="0"/>
              </a:spcBef>
              <a:buClr>
                <a:srgbClr val="006649"/>
              </a:buClr>
              <a:buSzPct val="100000"/>
              <a:buFontTx/>
              <a:buNone/>
              <a:tabLst/>
              <a:defRPr kumimoji="0" sz="9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</a:defRPr>
            </a:lvl1pPr>
            <a:lvl2pPr marL="258246" lvl="1" indent="-256130" defTabSz="119386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sz="1867" baseline="0">
                <a:latin typeface="+mn-lt"/>
              </a:defRPr>
            </a:lvl2pPr>
            <a:lvl3pPr marL="609630" lvl="2" indent="-349268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867" baseline="0">
                <a:latin typeface="+mn-lt"/>
              </a:defRPr>
            </a:lvl3pPr>
            <a:lvl4pPr marL="819192" lvl="3" indent="-207444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sz="1867" baseline="0">
                <a:latin typeface="+mn-lt"/>
              </a:defRPr>
            </a:lvl4pPr>
            <a:lvl5pPr marL="999794" lvl="4" indent="-173575" defTabSz="119386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867" baseline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marL="0" marR="0" lvl="0" indent="0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r>
              <a:rPr kumimoji="0" lang="hu-HU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Adatforrások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95">
            <a:extLst>
              <a:ext uri="{FF2B5EF4-FFF2-40B4-BE49-F238E27FC236}">
                <a16:creationId xmlns:a16="http://schemas.microsoft.com/office/drawing/2014/main" id="{37B3ABE6-0692-6807-18E9-EADE5CD1C1D9}"/>
              </a:ext>
            </a:extLst>
          </p:cNvPr>
          <p:cNvSpPr txBox="1">
            <a:spLocks/>
          </p:cNvSpPr>
          <p:nvPr/>
        </p:nvSpPr>
        <p:spPr>
          <a:xfrm>
            <a:off x="2025037" y="5334781"/>
            <a:ext cx="4110038" cy="523220"/>
          </a:xfrm>
          <a:prstGeom prst="rect">
            <a:avLst/>
          </a:prstGeom>
          <a:solidFill>
            <a:srgbClr val="2B9CBB"/>
          </a:solidFill>
          <a:ln>
            <a:noFill/>
          </a:ln>
        </p:spPr>
        <p:txBody>
          <a:bodyPr lIns="29154" tIns="29154" rIns="29154" bIns="29154" anchor="ctr"/>
          <a:lstStyle>
            <a:defPPr>
              <a:defRPr lang="en-US"/>
            </a:defPPr>
            <a:lvl1pPr marL="0" marR="0" lvl="0" indent="0" defTabSz="1193860" eaLnBrk="1" latinLnBrk="0" hangingPunct="1">
              <a:lnSpc>
                <a:spcPct val="85000"/>
              </a:lnSpc>
              <a:spcBef>
                <a:spcPts val="0"/>
              </a:spcBef>
              <a:buClr>
                <a:srgbClr val="006649"/>
              </a:buClr>
              <a:buSzPct val="100000"/>
              <a:buFontTx/>
              <a:buNone/>
              <a:tabLst/>
              <a:defRPr kumimoji="0" sz="9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</a:defRPr>
            </a:lvl1pPr>
            <a:lvl2pPr marL="258246" lvl="1" indent="-256130" defTabSz="119386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sz="1867" baseline="0">
                <a:latin typeface="+mn-lt"/>
              </a:defRPr>
            </a:lvl2pPr>
            <a:lvl3pPr marL="609630" lvl="2" indent="-349268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867" baseline="0">
                <a:latin typeface="+mn-lt"/>
              </a:defRPr>
            </a:lvl3pPr>
            <a:lvl4pPr marL="819192" lvl="3" indent="-207444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sz="1867" baseline="0">
                <a:latin typeface="+mn-lt"/>
              </a:defRPr>
            </a:lvl4pPr>
            <a:lvl5pPr marL="999794" lvl="4" indent="-173575" defTabSz="119386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867" baseline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marL="0" marR="0" lvl="0" indent="0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r>
              <a:rPr kumimoji="0" lang="hu-HU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Adat platformok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extBox 95">
            <a:extLst>
              <a:ext uri="{FF2B5EF4-FFF2-40B4-BE49-F238E27FC236}">
                <a16:creationId xmlns:a16="http://schemas.microsoft.com/office/drawing/2014/main" id="{EB037A49-D4CC-9C9B-AB3D-C473BC2F42F8}"/>
              </a:ext>
            </a:extLst>
          </p:cNvPr>
          <p:cNvSpPr txBox="1">
            <a:spLocks/>
          </p:cNvSpPr>
          <p:nvPr/>
        </p:nvSpPr>
        <p:spPr>
          <a:xfrm>
            <a:off x="2025037" y="4753279"/>
            <a:ext cx="4110038" cy="523220"/>
          </a:xfrm>
          <a:prstGeom prst="rect">
            <a:avLst/>
          </a:prstGeom>
          <a:solidFill>
            <a:srgbClr val="2B9CBB"/>
          </a:solidFill>
          <a:ln>
            <a:noFill/>
          </a:ln>
        </p:spPr>
        <p:txBody>
          <a:bodyPr lIns="29154" tIns="29154" rIns="29154" bIns="29154" anchor="ctr"/>
          <a:lstStyle>
            <a:defPPr>
              <a:defRPr lang="en-US"/>
            </a:defPPr>
            <a:lvl1pPr marL="0" marR="0" lvl="0" indent="0" defTabSz="1193860" eaLnBrk="1" latinLnBrk="0" hangingPunct="1">
              <a:lnSpc>
                <a:spcPct val="85000"/>
              </a:lnSpc>
              <a:spcBef>
                <a:spcPts val="0"/>
              </a:spcBef>
              <a:buClr>
                <a:srgbClr val="006649"/>
              </a:buClr>
              <a:buSzPct val="100000"/>
              <a:buFontTx/>
              <a:buNone/>
              <a:tabLst/>
              <a:defRPr kumimoji="0" sz="9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</a:defRPr>
            </a:lvl1pPr>
            <a:lvl2pPr marL="258246" lvl="1" indent="-256130" defTabSz="119386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sz="1867" baseline="0">
                <a:latin typeface="+mn-lt"/>
              </a:defRPr>
            </a:lvl2pPr>
            <a:lvl3pPr marL="609630" lvl="2" indent="-349268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867" baseline="0">
                <a:latin typeface="+mn-lt"/>
              </a:defRPr>
            </a:lvl3pPr>
            <a:lvl4pPr marL="819192" lvl="3" indent="-207444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sz="1867" baseline="0">
                <a:latin typeface="+mn-lt"/>
              </a:defRPr>
            </a:lvl4pPr>
            <a:lvl5pPr marL="999794" lvl="4" indent="-173575" defTabSz="119386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867" baseline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marL="0" marR="0" lvl="0" indent="0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r>
              <a:rPr kumimoji="0" lang="hu-HU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Infrastruktúra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95">
            <a:extLst>
              <a:ext uri="{FF2B5EF4-FFF2-40B4-BE49-F238E27FC236}">
                <a16:creationId xmlns:a16="http://schemas.microsoft.com/office/drawing/2014/main" id="{D35F2F64-1CB1-D30D-1C36-E0024C8095A6}"/>
              </a:ext>
            </a:extLst>
          </p:cNvPr>
          <p:cNvSpPr txBox="1">
            <a:spLocks/>
          </p:cNvSpPr>
          <p:nvPr/>
        </p:nvSpPr>
        <p:spPr>
          <a:xfrm>
            <a:off x="2025037" y="3235394"/>
            <a:ext cx="4110038" cy="1295677"/>
          </a:xfrm>
          <a:prstGeom prst="rect">
            <a:avLst/>
          </a:prstGeom>
          <a:solidFill>
            <a:srgbClr val="56BCD8"/>
          </a:solidFill>
          <a:ln>
            <a:noFill/>
          </a:ln>
        </p:spPr>
        <p:txBody>
          <a:bodyPr lIns="29154" tIns="29154" rIns="29154" bIns="29154" anchor="ctr"/>
          <a:lstStyle>
            <a:defPPr>
              <a:defRPr lang="en-US"/>
            </a:defPPr>
            <a:lvl1pPr marL="0" marR="0" lvl="0" indent="0" defTabSz="1193860" eaLnBrk="1" latinLnBrk="0" hangingPunct="1">
              <a:lnSpc>
                <a:spcPct val="85000"/>
              </a:lnSpc>
              <a:spcBef>
                <a:spcPts val="0"/>
              </a:spcBef>
              <a:buClr>
                <a:srgbClr val="006649"/>
              </a:buClr>
              <a:buSzPct val="100000"/>
              <a:buFontTx/>
              <a:buNone/>
              <a:tabLst/>
              <a:defRPr kumimoji="0" sz="9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</a:defRPr>
            </a:lvl1pPr>
            <a:lvl2pPr marL="258246" lvl="1" indent="-256130" defTabSz="119386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sz="1867" baseline="0">
                <a:latin typeface="+mn-lt"/>
              </a:defRPr>
            </a:lvl2pPr>
            <a:lvl3pPr marL="609630" lvl="2" indent="-349268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867" baseline="0">
                <a:latin typeface="+mn-lt"/>
              </a:defRPr>
            </a:lvl3pPr>
            <a:lvl4pPr marL="819192" lvl="3" indent="-207444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sz="1867" baseline="0">
                <a:latin typeface="+mn-lt"/>
              </a:defRPr>
            </a:lvl4pPr>
            <a:lvl5pPr marL="999794" lvl="4" indent="-173575" defTabSz="119386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867" baseline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r>
              <a:rPr kumimoji="0" lang="hu-HU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Adat szolgáltatások</a:t>
            </a: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lang="hu-HU" sz="1000" dirty="0">
              <a:solidFill>
                <a:srgbClr val="FFFFFF"/>
              </a:solidFill>
              <a:latin typeface="Arial"/>
              <a:cs typeface="Arial" panose="020B0604020202020204" pitchFamily="34" charset="0"/>
            </a:endParaRP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kumimoji="0" lang="hu-HU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lang="hu-HU" sz="1000" dirty="0">
              <a:solidFill>
                <a:srgbClr val="FFFFFF"/>
              </a:solidFill>
              <a:latin typeface="Arial"/>
              <a:cs typeface="Arial" panose="020B0604020202020204" pitchFamily="34" charset="0"/>
            </a:endParaRP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kumimoji="0" lang="hu-HU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lang="hu-HU" sz="1000" dirty="0">
              <a:solidFill>
                <a:srgbClr val="FFFFFF"/>
              </a:solidFill>
              <a:latin typeface="Arial"/>
              <a:cs typeface="Arial" panose="020B0604020202020204" pitchFamily="34" charset="0"/>
            </a:endParaRP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kumimoji="0" lang="hu-HU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D72453D4-AE3D-D321-7F6C-1E3CEF916442}"/>
              </a:ext>
            </a:extLst>
          </p:cNvPr>
          <p:cNvSpPr/>
          <p:nvPr/>
        </p:nvSpPr>
        <p:spPr>
          <a:xfrm>
            <a:off x="2116004" y="3549041"/>
            <a:ext cx="876300" cy="817033"/>
          </a:xfrm>
          <a:prstGeom prst="ellipse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Adat piacok</a:t>
            </a:r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073EF1F3-BF72-3FD5-1807-9B4072D098B9}"/>
              </a:ext>
            </a:extLst>
          </p:cNvPr>
          <p:cNvSpPr/>
          <p:nvPr/>
        </p:nvSpPr>
        <p:spPr>
          <a:xfrm>
            <a:off x="3122173" y="3549041"/>
            <a:ext cx="876300" cy="817033"/>
          </a:xfrm>
          <a:prstGeom prst="ellipse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 err="1">
                <a:solidFill>
                  <a:srgbClr val="686868"/>
                </a:solidFill>
                <a:latin typeface="Oswald" panose="00000500000000000000" pitchFamily="2" charset="-18"/>
              </a:rPr>
              <a:t>Feature</a:t>
            </a:r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 </a:t>
            </a:r>
            <a:r>
              <a:rPr lang="hu-HU" sz="1000" b="1" dirty="0" err="1">
                <a:solidFill>
                  <a:srgbClr val="686868"/>
                </a:solidFill>
                <a:latin typeface="Oswald" panose="00000500000000000000" pitchFamily="2" charset="-18"/>
              </a:rPr>
              <a:t>store</a:t>
            </a:r>
            <a:endParaRPr lang="hu-HU" sz="1000" b="1" dirty="0">
              <a:solidFill>
                <a:srgbClr val="686868"/>
              </a:solidFill>
              <a:latin typeface="Oswald" panose="00000500000000000000" pitchFamily="2" charset="-18"/>
            </a:endParaRPr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A3145505-BB04-738B-25C5-7243019A5470}"/>
              </a:ext>
            </a:extLst>
          </p:cNvPr>
          <p:cNvSpPr/>
          <p:nvPr/>
        </p:nvSpPr>
        <p:spPr>
          <a:xfrm>
            <a:off x="4132711" y="3549041"/>
            <a:ext cx="876300" cy="817033"/>
          </a:xfrm>
          <a:prstGeom prst="ellipse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Adat </a:t>
            </a:r>
            <a:r>
              <a:rPr lang="hu-HU" sz="1000" b="1" dirty="0" err="1">
                <a:solidFill>
                  <a:srgbClr val="686868"/>
                </a:solidFill>
                <a:latin typeface="Oswald" panose="00000500000000000000" pitchFamily="2" charset="-18"/>
              </a:rPr>
              <a:t>connector</a:t>
            </a:r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-ok</a:t>
            </a:r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E1A439DE-8B70-4776-7626-B4851B50B6B8}"/>
              </a:ext>
            </a:extLst>
          </p:cNvPr>
          <p:cNvSpPr/>
          <p:nvPr/>
        </p:nvSpPr>
        <p:spPr>
          <a:xfrm>
            <a:off x="5143249" y="3549041"/>
            <a:ext cx="876300" cy="817033"/>
          </a:xfrm>
          <a:prstGeom prst="ellipse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Adat kataszter</a:t>
            </a:r>
          </a:p>
        </p:txBody>
      </p:sp>
      <p:sp>
        <p:nvSpPr>
          <p:cNvPr id="16" name="TextBox 95">
            <a:extLst>
              <a:ext uri="{FF2B5EF4-FFF2-40B4-BE49-F238E27FC236}">
                <a16:creationId xmlns:a16="http://schemas.microsoft.com/office/drawing/2014/main" id="{92A3942E-9595-2D11-6E53-D648031859D8}"/>
              </a:ext>
            </a:extLst>
          </p:cNvPr>
          <p:cNvSpPr txBox="1">
            <a:spLocks/>
          </p:cNvSpPr>
          <p:nvPr/>
        </p:nvSpPr>
        <p:spPr>
          <a:xfrm rot="16200000">
            <a:off x="4885599" y="4575837"/>
            <a:ext cx="3204109" cy="523220"/>
          </a:xfrm>
          <a:prstGeom prst="rect">
            <a:avLst/>
          </a:prstGeom>
          <a:solidFill>
            <a:srgbClr val="76ABDC"/>
          </a:solidFill>
          <a:ln>
            <a:noFill/>
          </a:ln>
        </p:spPr>
        <p:txBody>
          <a:bodyPr lIns="29154" tIns="29154" rIns="29154" bIns="29154" anchor="ctr"/>
          <a:lstStyle>
            <a:defPPr>
              <a:defRPr lang="en-US"/>
            </a:defPPr>
            <a:lvl1pPr marL="0" marR="0" lvl="0" indent="0" defTabSz="1193860" eaLnBrk="1" latinLnBrk="0" hangingPunct="1">
              <a:lnSpc>
                <a:spcPct val="85000"/>
              </a:lnSpc>
              <a:spcBef>
                <a:spcPts val="0"/>
              </a:spcBef>
              <a:buClr>
                <a:srgbClr val="006649"/>
              </a:buClr>
              <a:buSzPct val="100000"/>
              <a:buFontTx/>
              <a:buNone/>
              <a:tabLst/>
              <a:defRPr kumimoji="0" sz="9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</a:defRPr>
            </a:lvl1pPr>
            <a:lvl2pPr marL="258246" lvl="1" indent="-256130" defTabSz="119386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sz="1867" baseline="0">
                <a:latin typeface="+mn-lt"/>
              </a:defRPr>
            </a:lvl2pPr>
            <a:lvl3pPr marL="609630" lvl="2" indent="-349268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867" baseline="0">
                <a:latin typeface="+mn-lt"/>
              </a:defRPr>
            </a:lvl3pPr>
            <a:lvl4pPr marL="819192" lvl="3" indent="-207444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sz="1867" baseline="0">
                <a:latin typeface="+mn-lt"/>
              </a:defRPr>
            </a:lvl4pPr>
            <a:lvl5pPr marL="999794" lvl="4" indent="-173575" defTabSz="119386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867" baseline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r>
              <a:rPr kumimoji="0" lang="hu-HU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Adatvagyon gazdálkodás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Box 95">
            <a:extLst>
              <a:ext uri="{FF2B5EF4-FFF2-40B4-BE49-F238E27FC236}">
                <a16:creationId xmlns:a16="http://schemas.microsoft.com/office/drawing/2014/main" id="{9DFC31A9-D178-B651-5880-03A34F5B59B3}"/>
              </a:ext>
            </a:extLst>
          </p:cNvPr>
          <p:cNvSpPr txBox="1">
            <a:spLocks/>
          </p:cNvSpPr>
          <p:nvPr/>
        </p:nvSpPr>
        <p:spPr>
          <a:xfrm rot="16200000">
            <a:off x="68074" y="4575837"/>
            <a:ext cx="3204110" cy="523220"/>
          </a:xfrm>
          <a:prstGeom prst="rect">
            <a:avLst/>
          </a:prstGeom>
          <a:solidFill>
            <a:srgbClr val="76ABDC"/>
          </a:solidFill>
          <a:ln>
            <a:noFill/>
          </a:ln>
        </p:spPr>
        <p:txBody>
          <a:bodyPr lIns="29154" tIns="29154" rIns="29154" bIns="29154" anchor="ctr"/>
          <a:lstStyle>
            <a:defPPr>
              <a:defRPr lang="en-US"/>
            </a:defPPr>
            <a:lvl1pPr marL="0" marR="0" lvl="0" indent="0" defTabSz="1193860" eaLnBrk="1" latinLnBrk="0" hangingPunct="1">
              <a:lnSpc>
                <a:spcPct val="85000"/>
              </a:lnSpc>
              <a:spcBef>
                <a:spcPts val="0"/>
              </a:spcBef>
              <a:buClr>
                <a:srgbClr val="006649"/>
              </a:buClr>
              <a:buSzPct val="100000"/>
              <a:buFontTx/>
              <a:buNone/>
              <a:tabLst/>
              <a:defRPr kumimoji="0" sz="9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</a:defRPr>
            </a:lvl1pPr>
            <a:lvl2pPr marL="258246" lvl="1" indent="-256130" defTabSz="119386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sz="1867" baseline="0">
                <a:latin typeface="+mn-lt"/>
              </a:defRPr>
            </a:lvl2pPr>
            <a:lvl3pPr marL="609630" lvl="2" indent="-349268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867" baseline="0">
                <a:latin typeface="+mn-lt"/>
              </a:defRPr>
            </a:lvl3pPr>
            <a:lvl4pPr marL="819192" lvl="3" indent="-207444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sz="1867" baseline="0">
                <a:latin typeface="+mn-lt"/>
              </a:defRPr>
            </a:lvl4pPr>
            <a:lvl5pPr marL="999794" lvl="4" indent="-173575" defTabSz="119386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867" baseline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r>
              <a:rPr kumimoji="0" lang="hu-HU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SDLC keretrendszer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TextBox 95">
            <a:extLst>
              <a:ext uri="{FF2B5EF4-FFF2-40B4-BE49-F238E27FC236}">
                <a16:creationId xmlns:a16="http://schemas.microsoft.com/office/drawing/2014/main" id="{6A742747-3D08-34D7-8512-508C0083F5D8}"/>
              </a:ext>
            </a:extLst>
          </p:cNvPr>
          <p:cNvSpPr txBox="1">
            <a:spLocks/>
          </p:cNvSpPr>
          <p:nvPr/>
        </p:nvSpPr>
        <p:spPr>
          <a:xfrm>
            <a:off x="2025037" y="1713982"/>
            <a:ext cx="4110038" cy="1295677"/>
          </a:xfrm>
          <a:prstGeom prst="rect">
            <a:avLst/>
          </a:prstGeom>
          <a:solidFill>
            <a:srgbClr val="00A298"/>
          </a:solidFill>
          <a:ln>
            <a:noFill/>
          </a:ln>
        </p:spPr>
        <p:txBody>
          <a:bodyPr lIns="29154" tIns="29154" rIns="29154" bIns="29154" anchor="ctr"/>
          <a:lstStyle>
            <a:defPPr>
              <a:defRPr lang="en-US"/>
            </a:defPPr>
            <a:lvl1pPr marL="0" marR="0" lvl="0" indent="0" defTabSz="1193860" eaLnBrk="1" latinLnBrk="0" hangingPunct="1">
              <a:lnSpc>
                <a:spcPct val="85000"/>
              </a:lnSpc>
              <a:spcBef>
                <a:spcPts val="0"/>
              </a:spcBef>
              <a:buClr>
                <a:srgbClr val="006649"/>
              </a:buClr>
              <a:buSzPct val="100000"/>
              <a:buFontTx/>
              <a:buNone/>
              <a:tabLst/>
              <a:defRPr kumimoji="0" sz="900" b="1" i="0" u="none" strike="noStrike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</a:defRPr>
            </a:lvl1pPr>
            <a:lvl2pPr marL="258246" lvl="1" indent="-256130" defTabSz="119386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sz="1867" baseline="0">
                <a:latin typeface="+mn-lt"/>
              </a:defRPr>
            </a:lvl2pPr>
            <a:lvl3pPr marL="609630" lvl="2" indent="-349268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867" baseline="0">
                <a:latin typeface="+mn-lt"/>
              </a:defRPr>
            </a:lvl3pPr>
            <a:lvl4pPr marL="819192" lvl="3" indent="-207444" defTabSz="119386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sz="1867" baseline="0">
                <a:latin typeface="+mn-lt"/>
              </a:defRPr>
            </a:lvl4pPr>
            <a:lvl5pPr marL="999794" lvl="4" indent="-173575" defTabSz="119386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867" baseline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r>
              <a:rPr kumimoji="0" lang="hu-HU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Modellezés és éles működés</a:t>
            </a: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lang="hu-HU" sz="1000" dirty="0">
              <a:solidFill>
                <a:srgbClr val="FFFFFF"/>
              </a:solidFill>
              <a:latin typeface="Arial"/>
              <a:cs typeface="Arial" panose="020B0604020202020204" pitchFamily="34" charset="0"/>
            </a:endParaRP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kumimoji="0" lang="hu-HU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lang="hu-HU" sz="1000" dirty="0">
              <a:solidFill>
                <a:srgbClr val="FFFFFF"/>
              </a:solidFill>
              <a:latin typeface="Arial"/>
              <a:cs typeface="Arial" panose="020B0604020202020204" pitchFamily="34" charset="0"/>
            </a:endParaRP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kumimoji="0" lang="hu-HU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lang="hu-HU" sz="1000" dirty="0">
              <a:solidFill>
                <a:srgbClr val="FFFFFF"/>
              </a:solidFill>
              <a:latin typeface="Arial"/>
              <a:cs typeface="Arial" panose="020B0604020202020204" pitchFamily="34" charset="0"/>
            </a:endParaRP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kumimoji="0" lang="hu-HU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1218095" rtl="0" eaLnBrk="1" fontAlgn="base" latinLnBrk="0" hangingPunct="1">
              <a:lnSpc>
                <a:spcPct val="85000"/>
              </a:lnSpc>
              <a:spcBef>
                <a:spcPts val="0"/>
              </a:spcBef>
              <a:spcAft>
                <a:spcPct val="0"/>
              </a:spcAft>
              <a:buClr>
                <a:srgbClr val="006649"/>
              </a:buClr>
              <a:buSzPct val="100000"/>
              <a:buFontTx/>
              <a:buNone/>
              <a:tabLst/>
              <a:defRPr/>
            </a:pP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Ellipszis 18">
            <a:extLst>
              <a:ext uri="{FF2B5EF4-FFF2-40B4-BE49-F238E27FC236}">
                <a16:creationId xmlns:a16="http://schemas.microsoft.com/office/drawing/2014/main" id="{27846041-BC36-161B-090C-3EEEB1AA1E18}"/>
              </a:ext>
            </a:extLst>
          </p:cNvPr>
          <p:cNvSpPr/>
          <p:nvPr/>
        </p:nvSpPr>
        <p:spPr>
          <a:xfrm>
            <a:off x="2116004" y="2035028"/>
            <a:ext cx="876300" cy="817033"/>
          </a:xfrm>
          <a:prstGeom prst="ellipse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Modell összeállítás</a:t>
            </a:r>
          </a:p>
        </p:txBody>
      </p:sp>
      <p:sp>
        <p:nvSpPr>
          <p:cNvPr id="20" name="Ellipszis 19">
            <a:extLst>
              <a:ext uri="{FF2B5EF4-FFF2-40B4-BE49-F238E27FC236}">
                <a16:creationId xmlns:a16="http://schemas.microsoft.com/office/drawing/2014/main" id="{3B312C2C-9ACB-48DE-26B2-F12D5BF7AA47}"/>
              </a:ext>
            </a:extLst>
          </p:cNvPr>
          <p:cNvSpPr/>
          <p:nvPr/>
        </p:nvSpPr>
        <p:spPr>
          <a:xfrm>
            <a:off x="3122173" y="2035028"/>
            <a:ext cx="876300" cy="817033"/>
          </a:xfrm>
          <a:prstGeom prst="ellipse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Kiértékelés és tesztelés</a:t>
            </a:r>
          </a:p>
        </p:txBody>
      </p:sp>
      <p:sp>
        <p:nvSpPr>
          <p:cNvPr id="21" name="Ellipszis 20">
            <a:extLst>
              <a:ext uri="{FF2B5EF4-FFF2-40B4-BE49-F238E27FC236}">
                <a16:creationId xmlns:a16="http://schemas.microsoft.com/office/drawing/2014/main" id="{8064F8C6-1FA1-1822-6251-7443C9A663C3}"/>
              </a:ext>
            </a:extLst>
          </p:cNvPr>
          <p:cNvSpPr/>
          <p:nvPr/>
        </p:nvSpPr>
        <p:spPr>
          <a:xfrm>
            <a:off x="4132711" y="2035028"/>
            <a:ext cx="876300" cy="817033"/>
          </a:xfrm>
          <a:prstGeom prst="ellipse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sz="1000" b="1" dirty="0" err="1">
                <a:solidFill>
                  <a:srgbClr val="686868"/>
                </a:solidFill>
                <a:latin typeface="Oswald" panose="00000500000000000000" pitchFamily="2" charset="-18"/>
              </a:rPr>
              <a:t>Deployálás</a:t>
            </a:r>
            <a:endParaRPr lang="hu-HU" sz="1000" b="1" dirty="0">
              <a:solidFill>
                <a:srgbClr val="686868"/>
              </a:solidFill>
              <a:latin typeface="Oswald" panose="00000500000000000000" pitchFamily="2" charset="-18"/>
            </a:endParaRPr>
          </a:p>
        </p:txBody>
      </p:sp>
      <p:sp>
        <p:nvSpPr>
          <p:cNvPr id="22" name="Ellipszis 21">
            <a:extLst>
              <a:ext uri="{FF2B5EF4-FFF2-40B4-BE49-F238E27FC236}">
                <a16:creationId xmlns:a16="http://schemas.microsoft.com/office/drawing/2014/main" id="{A13C6011-85F3-4317-5EDB-07BEDFAE7FAC}"/>
              </a:ext>
            </a:extLst>
          </p:cNvPr>
          <p:cNvSpPr/>
          <p:nvPr/>
        </p:nvSpPr>
        <p:spPr>
          <a:xfrm>
            <a:off x="5143249" y="2035028"/>
            <a:ext cx="876300" cy="817033"/>
          </a:xfrm>
          <a:prstGeom prst="ellipse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sz="1000" b="1" dirty="0" err="1">
                <a:solidFill>
                  <a:srgbClr val="686868"/>
                </a:solidFill>
                <a:latin typeface="Oswald" panose="00000500000000000000" pitchFamily="2" charset="-18"/>
              </a:rPr>
              <a:t>Monitoro-zás</a:t>
            </a:r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 és </a:t>
            </a:r>
            <a:r>
              <a:rPr lang="hu-HU" sz="1000" b="1" dirty="0" err="1">
                <a:solidFill>
                  <a:srgbClr val="686868"/>
                </a:solidFill>
                <a:latin typeface="Oswald" panose="00000500000000000000" pitchFamily="2" charset="-18"/>
              </a:rPr>
              <a:t>karbantar</a:t>
            </a:r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-tás</a:t>
            </a:r>
          </a:p>
        </p:txBody>
      </p:sp>
      <p:cxnSp>
        <p:nvCxnSpPr>
          <p:cNvPr id="23" name="Egyenes összekötő 22">
            <a:extLst>
              <a:ext uri="{FF2B5EF4-FFF2-40B4-BE49-F238E27FC236}">
                <a16:creationId xmlns:a16="http://schemas.microsoft.com/office/drawing/2014/main" id="{5743B5E1-9203-923A-FB16-512E394F3C6E}"/>
              </a:ext>
            </a:extLst>
          </p:cNvPr>
          <p:cNvCxnSpPr>
            <a:cxnSpLocks/>
          </p:cNvCxnSpPr>
          <p:nvPr/>
        </p:nvCxnSpPr>
        <p:spPr>
          <a:xfrm flipV="1">
            <a:off x="6836021" y="1111249"/>
            <a:ext cx="0" cy="5328253"/>
          </a:xfrm>
          <a:prstGeom prst="line">
            <a:avLst/>
          </a:prstGeom>
          <a:ln w="19050">
            <a:solidFill>
              <a:srgbClr val="00B0F0">
                <a:alpha val="50000"/>
              </a:srgb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Szövegdoboz 64">
            <a:extLst>
              <a:ext uri="{FF2B5EF4-FFF2-40B4-BE49-F238E27FC236}">
                <a16:creationId xmlns:a16="http://schemas.microsoft.com/office/drawing/2014/main" id="{0FD489DA-9518-0134-1022-588BDA48497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696859" y="1621372"/>
            <a:ext cx="19839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nherit"/>
                <a:ea typeface="+mn-ea"/>
                <a:cs typeface="+mn-cs"/>
              </a:rPr>
              <a:t>Adat áramlás</a:t>
            </a:r>
          </a:p>
        </p:txBody>
      </p:sp>
      <p:pic>
        <p:nvPicPr>
          <p:cNvPr id="25" name="Ábra 24" descr="Adatbázis körvonalas">
            <a:extLst>
              <a:ext uri="{FF2B5EF4-FFF2-40B4-BE49-F238E27FC236}">
                <a16:creationId xmlns:a16="http://schemas.microsoft.com/office/drawing/2014/main" id="{6E4D9DE7-C271-8480-29FD-FF4745B121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6711" y="5233153"/>
            <a:ext cx="439865" cy="439865"/>
          </a:xfrm>
          <a:prstGeom prst="rect">
            <a:avLst/>
          </a:prstGeom>
        </p:spPr>
      </p:pic>
      <p:pic>
        <p:nvPicPr>
          <p:cNvPr id="26" name="Ábra 25" descr="Gyár körvonalas">
            <a:extLst>
              <a:ext uri="{FF2B5EF4-FFF2-40B4-BE49-F238E27FC236}">
                <a16:creationId xmlns:a16="http://schemas.microsoft.com/office/drawing/2014/main" id="{04A45724-A967-2ED2-C383-9728A230B0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4330" y="2406083"/>
            <a:ext cx="457197" cy="457197"/>
          </a:xfrm>
          <a:prstGeom prst="rect">
            <a:avLst/>
          </a:prstGeom>
        </p:spPr>
      </p:pic>
      <p:pic>
        <p:nvPicPr>
          <p:cNvPr id="27" name="Ábra 26" descr="Villa és kés körvonalas">
            <a:extLst>
              <a:ext uri="{FF2B5EF4-FFF2-40B4-BE49-F238E27FC236}">
                <a16:creationId xmlns:a16="http://schemas.microsoft.com/office/drawing/2014/main" id="{A87FA568-2A0B-5622-5CEA-E6A9DA06D12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6398" y="3860091"/>
            <a:ext cx="479589" cy="479589"/>
          </a:xfrm>
          <a:prstGeom prst="rect">
            <a:avLst/>
          </a:prstGeom>
        </p:spPr>
      </p:pic>
      <p:sp>
        <p:nvSpPr>
          <p:cNvPr id="28" name="Ellipszis 27">
            <a:extLst>
              <a:ext uri="{FF2B5EF4-FFF2-40B4-BE49-F238E27FC236}">
                <a16:creationId xmlns:a16="http://schemas.microsoft.com/office/drawing/2014/main" id="{DC217D18-D6AF-D880-BB1E-5AE25118B68C}"/>
              </a:ext>
            </a:extLst>
          </p:cNvPr>
          <p:cNvSpPr/>
          <p:nvPr/>
        </p:nvSpPr>
        <p:spPr>
          <a:xfrm>
            <a:off x="3174063" y="5958966"/>
            <a:ext cx="556272" cy="437854"/>
          </a:xfrm>
          <a:prstGeom prst="ellipse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NAV</a:t>
            </a:r>
          </a:p>
        </p:txBody>
      </p:sp>
      <p:sp>
        <p:nvSpPr>
          <p:cNvPr id="29" name="Ellipszis 28">
            <a:extLst>
              <a:ext uri="{FF2B5EF4-FFF2-40B4-BE49-F238E27FC236}">
                <a16:creationId xmlns:a16="http://schemas.microsoft.com/office/drawing/2014/main" id="{4A4E6A87-D421-FF03-6E03-71C3B2C2DF75}"/>
              </a:ext>
            </a:extLst>
          </p:cNvPr>
          <p:cNvSpPr/>
          <p:nvPr/>
        </p:nvSpPr>
        <p:spPr>
          <a:xfrm>
            <a:off x="3852737" y="5958966"/>
            <a:ext cx="556272" cy="437854"/>
          </a:xfrm>
          <a:prstGeom prst="ellipse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MÁK</a:t>
            </a:r>
          </a:p>
        </p:txBody>
      </p:sp>
      <p:sp>
        <p:nvSpPr>
          <p:cNvPr id="30" name="Ellipszis 29">
            <a:extLst>
              <a:ext uri="{FF2B5EF4-FFF2-40B4-BE49-F238E27FC236}">
                <a16:creationId xmlns:a16="http://schemas.microsoft.com/office/drawing/2014/main" id="{6FE1171D-591C-04E6-5124-6F39A3B44EE5}"/>
              </a:ext>
            </a:extLst>
          </p:cNvPr>
          <p:cNvSpPr/>
          <p:nvPr/>
        </p:nvSpPr>
        <p:spPr>
          <a:xfrm>
            <a:off x="4531411" y="5947071"/>
            <a:ext cx="556272" cy="437854"/>
          </a:xfrm>
          <a:prstGeom prst="ellipse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...</a:t>
            </a:r>
          </a:p>
        </p:txBody>
      </p:sp>
      <p:sp>
        <p:nvSpPr>
          <p:cNvPr id="31" name="Ellipszis 30">
            <a:extLst>
              <a:ext uri="{FF2B5EF4-FFF2-40B4-BE49-F238E27FC236}">
                <a16:creationId xmlns:a16="http://schemas.microsoft.com/office/drawing/2014/main" id="{F60BADCB-0B20-0A85-D645-96413E7A630D}"/>
              </a:ext>
            </a:extLst>
          </p:cNvPr>
          <p:cNvSpPr/>
          <p:nvPr/>
        </p:nvSpPr>
        <p:spPr>
          <a:xfrm>
            <a:off x="5482519" y="5954203"/>
            <a:ext cx="556272" cy="437854"/>
          </a:xfrm>
          <a:prstGeom prst="ellipse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...</a:t>
            </a:r>
          </a:p>
        </p:txBody>
      </p:sp>
      <p:cxnSp>
        <p:nvCxnSpPr>
          <p:cNvPr id="32" name="Egyenes összekötő 31">
            <a:extLst>
              <a:ext uri="{FF2B5EF4-FFF2-40B4-BE49-F238E27FC236}">
                <a16:creationId xmlns:a16="http://schemas.microsoft.com/office/drawing/2014/main" id="{59439784-EFF9-0AE1-432B-59A107D4A278}"/>
              </a:ext>
            </a:extLst>
          </p:cNvPr>
          <p:cNvCxnSpPr/>
          <p:nvPr/>
        </p:nvCxnSpPr>
        <p:spPr>
          <a:xfrm>
            <a:off x="5143249" y="6165998"/>
            <a:ext cx="282211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églalap: lekerekített 28">
            <a:extLst>
              <a:ext uri="{FF2B5EF4-FFF2-40B4-BE49-F238E27FC236}">
                <a16:creationId xmlns:a16="http://schemas.microsoft.com/office/drawing/2014/main" id="{B4DD6522-5C46-A93B-F5D9-DCCEBDF775C2}"/>
              </a:ext>
            </a:extLst>
          </p:cNvPr>
          <p:cNvSpPr/>
          <p:nvPr/>
        </p:nvSpPr>
        <p:spPr>
          <a:xfrm>
            <a:off x="3153546" y="5386667"/>
            <a:ext cx="1028788" cy="165279"/>
          </a:xfrm>
          <a:prstGeom prst="roundRect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Manuális</a:t>
            </a:r>
          </a:p>
        </p:txBody>
      </p:sp>
      <p:sp>
        <p:nvSpPr>
          <p:cNvPr id="34" name="Téglalap: lekerekített 30">
            <a:extLst>
              <a:ext uri="{FF2B5EF4-FFF2-40B4-BE49-F238E27FC236}">
                <a16:creationId xmlns:a16="http://schemas.microsoft.com/office/drawing/2014/main" id="{89A071D0-C948-E24A-4711-B20EA203BCDF}"/>
              </a:ext>
            </a:extLst>
          </p:cNvPr>
          <p:cNvSpPr/>
          <p:nvPr/>
        </p:nvSpPr>
        <p:spPr>
          <a:xfrm>
            <a:off x="3153546" y="5616795"/>
            <a:ext cx="1028788" cy="165279"/>
          </a:xfrm>
          <a:prstGeom prst="roundRect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 err="1">
                <a:solidFill>
                  <a:srgbClr val="686868"/>
                </a:solidFill>
                <a:latin typeface="Oswald" panose="00000500000000000000" pitchFamily="2" charset="-18"/>
              </a:rPr>
              <a:t>Middleware</a:t>
            </a:r>
            <a:endParaRPr lang="hu-HU" sz="1000" b="1" dirty="0">
              <a:solidFill>
                <a:srgbClr val="686868"/>
              </a:solidFill>
              <a:latin typeface="Oswald" panose="00000500000000000000" pitchFamily="2" charset="-18"/>
            </a:endParaRPr>
          </a:p>
        </p:txBody>
      </p:sp>
      <p:sp>
        <p:nvSpPr>
          <p:cNvPr id="35" name="Téglalap: lekerekített 31">
            <a:extLst>
              <a:ext uri="{FF2B5EF4-FFF2-40B4-BE49-F238E27FC236}">
                <a16:creationId xmlns:a16="http://schemas.microsoft.com/office/drawing/2014/main" id="{9E936EF2-1032-738D-F06A-1FE8B7275F8F}"/>
              </a:ext>
            </a:extLst>
          </p:cNvPr>
          <p:cNvSpPr/>
          <p:nvPr/>
        </p:nvSpPr>
        <p:spPr>
          <a:xfrm>
            <a:off x="4275632" y="5391155"/>
            <a:ext cx="1028788" cy="165279"/>
          </a:xfrm>
          <a:prstGeom prst="roundRect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 err="1">
                <a:solidFill>
                  <a:srgbClr val="686868"/>
                </a:solidFill>
                <a:latin typeface="Oswald" panose="00000500000000000000" pitchFamily="2" charset="-18"/>
              </a:rPr>
              <a:t>Virtualizáció</a:t>
            </a:r>
            <a:endParaRPr lang="hu-HU" sz="1000" b="1" dirty="0">
              <a:solidFill>
                <a:srgbClr val="686868"/>
              </a:solidFill>
              <a:latin typeface="Oswald" panose="00000500000000000000" pitchFamily="2" charset="-18"/>
            </a:endParaRPr>
          </a:p>
        </p:txBody>
      </p:sp>
      <p:sp>
        <p:nvSpPr>
          <p:cNvPr id="36" name="Téglalap: lekerekített 34">
            <a:extLst>
              <a:ext uri="{FF2B5EF4-FFF2-40B4-BE49-F238E27FC236}">
                <a16:creationId xmlns:a16="http://schemas.microsoft.com/office/drawing/2014/main" id="{562A313E-22E5-63BC-4A67-D55D4BA2BF8B}"/>
              </a:ext>
            </a:extLst>
          </p:cNvPr>
          <p:cNvSpPr/>
          <p:nvPr/>
        </p:nvSpPr>
        <p:spPr>
          <a:xfrm>
            <a:off x="4272638" y="5616794"/>
            <a:ext cx="1811862" cy="165279"/>
          </a:xfrm>
          <a:prstGeom prst="roundRect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Alkalmazáson belüli</a:t>
            </a:r>
          </a:p>
        </p:txBody>
      </p:sp>
      <p:sp>
        <p:nvSpPr>
          <p:cNvPr id="37" name="Téglalap: lekerekített 35">
            <a:extLst>
              <a:ext uri="{FF2B5EF4-FFF2-40B4-BE49-F238E27FC236}">
                <a16:creationId xmlns:a16="http://schemas.microsoft.com/office/drawing/2014/main" id="{871C9340-A9AD-0CB8-BC23-239F17343468}"/>
              </a:ext>
            </a:extLst>
          </p:cNvPr>
          <p:cNvSpPr/>
          <p:nvPr/>
        </p:nvSpPr>
        <p:spPr>
          <a:xfrm>
            <a:off x="5391177" y="5393149"/>
            <a:ext cx="693323" cy="158798"/>
          </a:xfrm>
          <a:prstGeom prst="roundRect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DWH</a:t>
            </a:r>
          </a:p>
        </p:txBody>
      </p:sp>
      <p:sp>
        <p:nvSpPr>
          <p:cNvPr id="38" name="Téglalap: lekerekített 36">
            <a:extLst>
              <a:ext uri="{FF2B5EF4-FFF2-40B4-BE49-F238E27FC236}">
                <a16:creationId xmlns:a16="http://schemas.microsoft.com/office/drawing/2014/main" id="{58F32972-8C3D-BEC5-875B-ECD6B5DC1A45}"/>
              </a:ext>
            </a:extLst>
          </p:cNvPr>
          <p:cNvSpPr/>
          <p:nvPr/>
        </p:nvSpPr>
        <p:spPr>
          <a:xfrm>
            <a:off x="3169579" y="4827807"/>
            <a:ext cx="1028788" cy="165279"/>
          </a:xfrm>
          <a:prstGeom prst="roundRect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 err="1">
                <a:solidFill>
                  <a:srgbClr val="686868"/>
                </a:solidFill>
                <a:latin typeface="Oswald" panose="00000500000000000000" pitchFamily="2" charset="-18"/>
              </a:rPr>
              <a:t>On-premise</a:t>
            </a:r>
            <a:endParaRPr lang="hu-HU" sz="1000" b="1" dirty="0">
              <a:solidFill>
                <a:srgbClr val="686868"/>
              </a:solidFill>
              <a:latin typeface="Oswald" panose="00000500000000000000" pitchFamily="2" charset="-18"/>
            </a:endParaRPr>
          </a:p>
        </p:txBody>
      </p:sp>
      <p:sp>
        <p:nvSpPr>
          <p:cNvPr id="39" name="Téglalap: lekerekített 37">
            <a:extLst>
              <a:ext uri="{FF2B5EF4-FFF2-40B4-BE49-F238E27FC236}">
                <a16:creationId xmlns:a16="http://schemas.microsoft.com/office/drawing/2014/main" id="{B9B3F73E-302B-0061-4CF8-794868DD3737}"/>
              </a:ext>
            </a:extLst>
          </p:cNvPr>
          <p:cNvSpPr/>
          <p:nvPr/>
        </p:nvSpPr>
        <p:spPr>
          <a:xfrm>
            <a:off x="3169579" y="5048196"/>
            <a:ext cx="1028788" cy="165279"/>
          </a:xfrm>
          <a:prstGeom prst="roundRect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Privát felhő</a:t>
            </a:r>
          </a:p>
        </p:txBody>
      </p:sp>
      <p:sp>
        <p:nvSpPr>
          <p:cNvPr id="40" name="Téglalap: lekerekített 38">
            <a:extLst>
              <a:ext uri="{FF2B5EF4-FFF2-40B4-BE49-F238E27FC236}">
                <a16:creationId xmlns:a16="http://schemas.microsoft.com/office/drawing/2014/main" id="{A408504B-B055-9EBF-F8DE-73CE1DD981A3}"/>
              </a:ext>
            </a:extLst>
          </p:cNvPr>
          <p:cNvSpPr/>
          <p:nvPr/>
        </p:nvSpPr>
        <p:spPr>
          <a:xfrm>
            <a:off x="4272638" y="4827807"/>
            <a:ext cx="1028788" cy="165279"/>
          </a:xfrm>
          <a:prstGeom prst="roundRect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Publikus felhő</a:t>
            </a:r>
          </a:p>
        </p:txBody>
      </p:sp>
      <p:sp>
        <p:nvSpPr>
          <p:cNvPr id="41" name="Téglalap: lekerekített 39">
            <a:extLst>
              <a:ext uri="{FF2B5EF4-FFF2-40B4-BE49-F238E27FC236}">
                <a16:creationId xmlns:a16="http://schemas.microsoft.com/office/drawing/2014/main" id="{F638DAFA-B5DF-C9F0-955B-2D0B2C4A6717}"/>
              </a:ext>
            </a:extLst>
          </p:cNvPr>
          <p:cNvSpPr/>
          <p:nvPr/>
        </p:nvSpPr>
        <p:spPr>
          <a:xfrm>
            <a:off x="4272638" y="5043704"/>
            <a:ext cx="1028788" cy="165279"/>
          </a:xfrm>
          <a:prstGeom prst="roundRect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Hibrid felhő</a:t>
            </a:r>
          </a:p>
        </p:txBody>
      </p:sp>
      <p:sp>
        <p:nvSpPr>
          <p:cNvPr id="42" name="Téglalap: lekerekített 42">
            <a:extLst>
              <a:ext uri="{FF2B5EF4-FFF2-40B4-BE49-F238E27FC236}">
                <a16:creationId xmlns:a16="http://schemas.microsoft.com/office/drawing/2014/main" id="{B5BD6041-388C-6AD3-3C94-C59715718E06}"/>
              </a:ext>
            </a:extLst>
          </p:cNvPr>
          <p:cNvSpPr/>
          <p:nvPr/>
        </p:nvSpPr>
        <p:spPr>
          <a:xfrm>
            <a:off x="5382877" y="4828380"/>
            <a:ext cx="701623" cy="394136"/>
          </a:xfrm>
          <a:prstGeom prst="roundRect">
            <a:avLst/>
          </a:prstGeom>
          <a:solidFill>
            <a:srgbClr val="9C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000" b="1" dirty="0">
                <a:solidFill>
                  <a:srgbClr val="686868"/>
                </a:solidFill>
                <a:latin typeface="Oswald" panose="00000500000000000000" pitchFamily="2" charset="-18"/>
              </a:rPr>
              <a:t>Multi felhő</a:t>
            </a:r>
          </a:p>
        </p:txBody>
      </p:sp>
      <p:sp>
        <p:nvSpPr>
          <p:cNvPr id="43" name="Cím 1">
            <a:extLst>
              <a:ext uri="{FF2B5EF4-FFF2-40B4-BE49-F238E27FC236}">
                <a16:creationId xmlns:a16="http://schemas.microsoft.com/office/drawing/2014/main" id="{E2933B55-C476-3170-E01B-74EA68091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6912" y="996950"/>
            <a:ext cx="4706487" cy="618403"/>
          </a:xfrm>
        </p:spPr>
        <p:txBody>
          <a:bodyPr>
            <a:normAutofit fontScale="90000"/>
          </a:bodyPr>
          <a:lstStyle/>
          <a:p>
            <a:r>
              <a:rPr lang="hu-HU" dirty="0"/>
              <a:t>Adatmenedzsment </a:t>
            </a:r>
            <a:r>
              <a:rPr lang="hu-HU" sz="2200" dirty="0"/>
              <a:t>(Data </a:t>
            </a:r>
            <a:r>
              <a:rPr lang="hu-HU" sz="2200" dirty="0" err="1"/>
              <a:t>Governance</a:t>
            </a:r>
            <a:r>
              <a:rPr lang="hu-HU" sz="2200" dirty="0"/>
              <a:t>)</a:t>
            </a:r>
            <a:endParaRPr lang="hu-HU" dirty="0"/>
          </a:p>
        </p:txBody>
      </p:sp>
      <p:sp>
        <p:nvSpPr>
          <p:cNvPr id="46" name="Szövegdoboz 45">
            <a:extLst>
              <a:ext uri="{FF2B5EF4-FFF2-40B4-BE49-F238E27FC236}">
                <a16:creationId xmlns:a16="http://schemas.microsoft.com/office/drawing/2014/main" id="{543FCBBE-EB7E-D220-DCE8-2AEB0747E9DE}"/>
              </a:ext>
            </a:extLst>
          </p:cNvPr>
          <p:cNvSpPr txBox="1"/>
          <p:nvPr/>
        </p:nvSpPr>
        <p:spPr>
          <a:xfrm>
            <a:off x="7304340" y="3950644"/>
            <a:ext cx="449873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800" indent="-177800"/>
            <a:r>
              <a:rPr lang="hu-HU" dirty="0"/>
              <a:t>Az adatvagyon számbavétele, naprakész ismerete,  adatmenedzsment-folyamatok </a:t>
            </a:r>
          </a:p>
          <a:p>
            <a:pPr marL="177800" indent="-177800"/>
            <a:r>
              <a:rPr lang="hu-HU" dirty="0"/>
              <a:t>Döntés-előkészítési célú elemzési képesség</a:t>
            </a:r>
          </a:p>
          <a:p>
            <a:pPr marL="177800" indent="-177800"/>
            <a:r>
              <a:rPr lang="hu-HU" dirty="0"/>
              <a:t>A tudásmegosztás csatornáinak bővítése</a:t>
            </a:r>
          </a:p>
          <a:p>
            <a:pPr marL="177800" indent="-177800"/>
            <a:r>
              <a:rPr lang="hu-HU" dirty="0"/>
              <a:t>Az elemzési humánképességek fejlesztése</a:t>
            </a:r>
          </a:p>
        </p:txBody>
      </p:sp>
    </p:spTree>
    <p:extLst>
      <p:ext uri="{BB962C8B-B14F-4D97-AF65-F5344CB8AC3E}">
        <p14:creationId xmlns:p14="http://schemas.microsoft.com/office/powerpoint/2010/main" val="269712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AA28F0-F075-11C7-EEA6-EEBB496F3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928129"/>
          </a:xfrm>
        </p:spPr>
        <p:txBody>
          <a:bodyPr/>
          <a:lstStyle/>
          <a:p>
            <a:r>
              <a:rPr lang="hu-HU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A </a:t>
            </a:r>
            <a:r>
              <a:rPr lang="hu-HU" b="1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nav</a:t>
            </a:r>
            <a:r>
              <a:rPr lang="hu-HU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 útja az MI felé</a:t>
            </a:r>
            <a:endParaRPr lang="fr-FR" b="1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5154451E-60E2-CA18-08A7-FFF13C85D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7926" y="6423914"/>
            <a:ext cx="947259" cy="328613"/>
          </a:xfrm>
        </p:spPr>
        <p:txBody>
          <a:bodyPr/>
          <a:lstStyle/>
          <a:p>
            <a:pPr rtl="0"/>
            <a:fld id="{3A98EE3D-8CD1-4C3F-BD1C-C98C9596463C}" type="slidenum">
              <a:rPr lang="en-US" b="1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7</a:t>
            </a:fld>
            <a:endParaRPr lang="en-US" b="1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EAA02414-4C44-D977-F3EB-F099FAC8CD31}"/>
              </a:ext>
            </a:extLst>
          </p:cNvPr>
          <p:cNvSpPr txBox="1"/>
          <p:nvPr/>
        </p:nvSpPr>
        <p:spPr>
          <a:xfrm>
            <a:off x="5106405" y="-3591212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0" u="none" strike="noStrike" baseline="0" dirty="0">
                <a:solidFill>
                  <a:srgbClr val="C10000"/>
                </a:solidFill>
                <a:latin typeface="Calibri-Bold"/>
              </a:rPr>
              <a:t>MI felhasználási irányok a NAV-ban</a:t>
            </a:r>
            <a:endParaRPr lang="hu-HU" dirty="0"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DA04C2CA-9401-E3FA-DB8B-2972DDD2BFAF}"/>
              </a:ext>
            </a:extLst>
          </p:cNvPr>
          <p:cNvSpPr txBox="1"/>
          <p:nvPr/>
        </p:nvSpPr>
        <p:spPr>
          <a:xfrm>
            <a:off x="4941152" y="-3221880"/>
            <a:ext cx="609783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hu-HU" sz="1800" b="0" i="0" u="none" strike="noStrike" baseline="0" dirty="0">
                <a:latin typeface="Calibri" panose="020F0502020204030204" pitchFamily="34" charset="0"/>
              </a:rPr>
              <a:t>Ismétlődő, rutinfeladatokban a hatékonyság növelése, a speciálisan képzett munkaerő az érdemi feladatokkal foglalkozzon. (Pl. ellenőrzés, adóvégrehajtás)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hu-HU" sz="1800" b="0" i="0" u="none" strike="noStrike" baseline="0" dirty="0">
                <a:latin typeface="Calibri" panose="020F0502020204030204" pitchFamily="34" charset="0"/>
              </a:rPr>
              <a:t>Bevallás-alapúról esemény-alapú működésre áttérésben: hatalmas adatmennyiségen valós idejű elemzések.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hu-HU" sz="1800" b="0" i="0" u="none" strike="noStrike" baseline="0" dirty="0">
                <a:latin typeface="Calibri" panose="020F0502020204030204" pitchFamily="34" charset="0"/>
              </a:rPr>
              <a:t>Adózók segítése: jól célzott tájékoztatás, a határidők, teendők adaptív jelzése és követése.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hu-HU" sz="1800" b="0" i="0" u="none" strike="noStrike" baseline="0" dirty="0">
                <a:latin typeface="Calibri" panose="020F0502020204030204" pitchFamily="34" charset="0"/>
              </a:rPr>
              <a:t>Hatásvizsgálatok és előrejelzések: többet hoz ki az adatokból és gyorsabban reagál. Adatgazdag adópolitikai elemzések.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hu-HU" sz="1800" b="0" i="0" u="none" strike="noStrike" baseline="0" dirty="0">
                <a:latin typeface="Calibri" panose="020F0502020204030204" pitchFamily="34" charset="0"/>
              </a:rPr>
              <a:t>Nem váltja ki az adótanácsadót és a hivatali szakértelmet.</a:t>
            </a:r>
            <a:endParaRPr lang="hu-HU" dirty="0"/>
          </a:p>
        </p:txBody>
      </p:sp>
      <p:grpSp>
        <p:nvGrpSpPr>
          <p:cNvPr id="8" name="Csoportba foglalás 7">
            <a:extLst>
              <a:ext uri="{FF2B5EF4-FFF2-40B4-BE49-F238E27FC236}">
                <a16:creationId xmlns:a16="http://schemas.microsoft.com/office/drawing/2014/main" id="{64300D12-F31D-EB37-8808-AEEC87AC454A}"/>
              </a:ext>
            </a:extLst>
          </p:cNvPr>
          <p:cNvGrpSpPr/>
          <p:nvPr/>
        </p:nvGrpSpPr>
        <p:grpSpPr>
          <a:xfrm>
            <a:off x="4201118" y="1358879"/>
            <a:ext cx="2709768" cy="2750041"/>
            <a:chOff x="1375151" y="2578099"/>
            <a:chExt cx="3169319" cy="3216422"/>
          </a:xfrm>
        </p:grpSpPr>
        <p:sp>
          <p:nvSpPr>
            <p:cNvPr id="9" name="Shape">
              <a:extLst>
                <a:ext uri="{FF2B5EF4-FFF2-40B4-BE49-F238E27FC236}">
                  <a16:creationId xmlns:a16="http://schemas.microsoft.com/office/drawing/2014/main" id="{2641201B-CB58-7DBD-E6C8-30446CE54911}"/>
                </a:ext>
              </a:extLst>
            </p:cNvPr>
            <p:cNvSpPr/>
            <p:nvPr/>
          </p:nvSpPr>
          <p:spPr>
            <a:xfrm>
              <a:off x="1375151" y="2578099"/>
              <a:ext cx="3169319" cy="3216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21600" extrusionOk="0">
                  <a:moveTo>
                    <a:pt x="19041" y="11598"/>
                  </a:moveTo>
                  <a:cubicBezTo>
                    <a:pt x="18767" y="11116"/>
                    <a:pt x="18221" y="10815"/>
                    <a:pt x="17643" y="10815"/>
                  </a:cubicBezTo>
                  <a:cubicBezTo>
                    <a:pt x="18221" y="10815"/>
                    <a:pt x="18737" y="10514"/>
                    <a:pt x="19041" y="10032"/>
                  </a:cubicBezTo>
                  <a:lnTo>
                    <a:pt x="21259" y="6206"/>
                  </a:lnTo>
                  <a:cubicBezTo>
                    <a:pt x="21532" y="5724"/>
                    <a:pt x="21532" y="5121"/>
                    <a:pt x="21259" y="4609"/>
                  </a:cubicBezTo>
                  <a:lnTo>
                    <a:pt x="19041" y="783"/>
                  </a:lnTo>
                  <a:cubicBezTo>
                    <a:pt x="18767" y="301"/>
                    <a:pt x="18221" y="0"/>
                    <a:pt x="17643" y="0"/>
                  </a:cubicBezTo>
                  <a:lnTo>
                    <a:pt x="13178" y="0"/>
                  </a:lnTo>
                  <a:cubicBezTo>
                    <a:pt x="12600" y="0"/>
                    <a:pt x="12084" y="301"/>
                    <a:pt x="11780" y="783"/>
                  </a:cubicBezTo>
                  <a:lnTo>
                    <a:pt x="9562" y="4609"/>
                  </a:lnTo>
                  <a:cubicBezTo>
                    <a:pt x="9350" y="5001"/>
                    <a:pt x="9289" y="5453"/>
                    <a:pt x="9410" y="5844"/>
                  </a:cubicBezTo>
                  <a:cubicBezTo>
                    <a:pt x="9107" y="5543"/>
                    <a:pt x="8712" y="5392"/>
                    <a:pt x="8286" y="5392"/>
                  </a:cubicBezTo>
                  <a:lnTo>
                    <a:pt x="3821" y="5392"/>
                  </a:lnTo>
                  <a:cubicBezTo>
                    <a:pt x="3243" y="5392"/>
                    <a:pt x="2727" y="5694"/>
                    <a:pt x="2423" y="6176"/>
                  </a:cubicBezTo>
                  <a:lnTo>
                    <a:pt x="205" y="10002"/>
                  </a:lnTo>
                  <a:cubicBezTo>
                    <a:pt x="-68" y="10484"/>
                    <a:pt x="-68" y="11086"/>
                    <a:pt x="205" y="11598"/>
                  </a:cubicBezTo>
                  <a:lnTo>
                    <a:pt x="2423" y="15424"/>
                  </a:lnTo>
                  <a:cubicBezTo>
                    <a:pt x="2697" y="15906"/>
                    <a:pt x="3243" y="16208"/>
                    <a:pt x="3821" y="16208"/>
                  </a:cubicBezTo>
                  <a:lnTo>
                    <a:pt x="8286" y="16208"/>
                  </a:lnTo>
                  <a:cubicBezTo>
                    <a:pt x="8712" y="16208"/>
                    <a:pt x="9107" y="16027"/>
                    <a:pt x="9410" y="15756"/>
                  </a:cubicBezTo>
                  <a:cubicBezTo>
                    <a:pt x="9289" y="16177"/>
                    <a:pt x="9319" y="16629"/>
                    <a:pt x="9562" y="16991"/>
                  </a:cubicBezTo>
                  <a:lnTo>
                    <a:pt x="11780" y="20817"/>
                  </a:lnTo>
                  <a:cubicBezTo>
                    <a:pt x="12054" y="21299"/>
                    <a:pt x="12600" y="21600"/>
                    <a:pt x="13178" y="21600"/>
                  </a:cubicBezTo>
                  <a:lnTo>
                    <a:pt x="17643" y="21600"/>
                  </a:lnTo>
                  <a:cubicBezTo>
                    <a:pt x="18221" y="21600"/>
                    <a:pt x="18737" y="21299"/>
                    <a:pt x="19041" y="20817"/>
                  </a:cubicBezTo>
                  <a:lnTo>
                    <a:pt x="21259" y="16991"/>
                  </a:lnTo>
                  <a:cubicBezTo>
                    <a:pt x="21532" y="16509"/>
                    <a:pt x="21532" y="15906"/>
                    <a:pt x="21259" y="15394"/>
                  </a:cubicBezTo>
                  <a:lnTo>
                    <a:pt x="19041" y="11598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pic>
          <p:nvPicPr>
            <p:cNvPr id="10" name="Graphic 66" descr="Research with solid fill">
              <a:extLst>
                <a:ext uri="{FF2B5EF4-FFF2-40B4-BE49-F238E27FC236}">
                  <a16:creationId xmlns:a16="http://schemas.microsoft.com/office/drawing/2014/main" id="{4CA38C24-F9CB-A626-FC0B-81DAB3660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2169" y="3571042"/>
              <a:ext cx="1260000" cy="12600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CF6905F3-B2BD-0F06-4A37-35FF0F2AAC3D}"/>
                </a:ext>
              </a:extLst>
            </p:cNvPr>
            <p:cNvSpPr/>
            <p:nvPr/>
          </p:nvSpPr>
          <p:spPr>
            <a:xfrm>
              <a:off x="2945231" y="2757540"/>
              <a:ext cx="1401861" cy="2888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6" h="21600" extrusionOk="0">
                  <a:moveTo>
                    <a:pt x="16794" y="12477"/>
                  </a:moveTo>
                  <a:lnTo>
                    <a:pt x="20666" y="15764"/>
                  </a:lnTo>
                  <a:cubicBezTo>
                    <a:pt x="21413" y="16401"/>
                    <a:pt x="21413" y="17206"/>
                    <a:pt x="20666" y="17843"/>
                  </a:cubicBezTo>
                  <a:lnTo>
                    <a:pt x="17473" y="20560"/>
                  </a:lnTo>
                  <a:cubicBezTo>
                    <a:pt x="16726" y="21198"/>
                    <a:pt x="15300" y="21600"/>
                    <a:pt x="13805" y="21600"/>
                  </a:cubicBezTo>
                  <a:lnTo>
                    <a:pt x="7421" y="21600"/>
                  </a:lnTo>
                  <a:cubicBezTo>
                    <a:pt x="5926" y="21600"/>
                    <a:pt x="4500" y="21198"/>
                    <a:pt x="3753" y="20560"/>
                  </a:cubicBezTo>
                  <a:lnTo>
                    <a:pt x="560" y="17843"/>
                  </a:lnTo>
                  <a:cubicBezTo>
                    <a:pt x="-187" y="17206"/>
                    <a:pt x="-187" y="16401"/>
                    <a:pt x="560" y="15764"/>
                  </a:cubicBezTo>
                  <a:lnTo>
                    <a:pt x="4432" y="12477"/>
                  </a:lnTo>
                  <a:cubicBezTo>
                    <a:pt x="4771" y="12175"/>
                    <a:pt x="4975" y="11806"/>
                    <a:pt x="4975" y="11437"/>
                  </a:cubicBezTo>
                  <a:lnTo>
                    <a:pt x="4975" y="10163"/>
                  </a:lnTo>
                  <a:cubicBezTo>
                    <a:pt x="4975" y="9794"/>
                    <a:pt x="4771" y="9425"/>
                    <a:pt x="4432" y="9123"/>
                  </a:cubicBezTo>
                  <a:lnTo>
                    <a:pt x="560" y="5836"/>
                  </a:lnTo>
                  <a:cubicBezTo>
                    <a:pt x="-187" y="5199"/>
                    <a:pt x="-187" y="4394"/>
                    <a:pt x="560" y="3757"/>
                  </a:cubicBezTo>
                  <a:lnTo>
                    <a:pt x="3753" y="1040"/>
                  </a:lnTo>
                  <a:cubicBezTo>
                    <a:pt x="4500" y="402"/>
                    <a:pt x="5926" y="0"/>
                    <a:pt x="7421" y="0"/>
                  </a:cubicBezTo>
                  <a:lnTo>
                    <a:pt x="13805" y="0"/>
                  </a:lnTo>
                  <a:cubicBezTo>
                    <a:pt x="15300" y="0"/>
                    <a:pt x="16726" y="402"/>
                    <a:pt x="17473" y="1040"/>
                  </a:cubicBezTo>
                  <a:lnTo>
                    <a:pt x="20666" y="3757"/>
                  </a:lnTo>
                  <a:cubicBezTo>
                    <a:pt x="21413" y="4394"/>
                    <a:pt x="21413" y="5199"/>
                    <a:pt x="20666" y="5836"/>
                  </a:cubicBezTo>
                  <a:lnTo>
                    <a:pt x="16794" y="9123"/>
                  </a:lnTo>
                  <a:cubicBezTo>
                    <a:pt x="16455" y="9425"/>
                    <a:pt x="16251" y="9794"/>
                    <a:pt x="16251" y="10163"/>
                  </a:cubicBezTo>
                  <a:lnTo>
                    <a:pt x="16251" y="11437"/>
                  </a:lnTo>
                  <a:cubicBezTo>
                    <a:pt x="16251" y="11806"/>
                    <a:pt x="16387" y="12175"/>
                    <a:pt x="16794" y="1247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12" name="Rectangle 19">
              <a:extLst>
                <a:ext uri="{FF2B5EF4-FFF2-40B4-BE49-F238E27FC236}">
                  <a16:creationId xmlns:a16="http://schemas.microsoft.com/office/drawing/2014/main" id="{157A1039-86C6-6F67-0386-507FEA83A22B}"/>
                </a:ext>
              </a:extLst>
            </p:cNvPr>
            <p:cNvSpPr/>
            <p:nvPr/>
          </p:nvSpPr>
          <p:spPr>
            <a:xfrm>
              <a:off x="3049114" y="2908156"/>
              <a:ext cx="1201063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u-HU" sz="1600" b="1" noProof="1">
                  <a:latin typeface="Open Sans" pitchFamily="2" charset="0"/>
                  <a:ea typeface="Open Sans" pitchFamily="2" charset="0"/>
                  <a:cs typeface="Open Sans" pitchFamily="2" charset="0"/>
                </a:rPr>
                <a:t>Felhasz-nálható-sági felté-telek</a:t>
              </a:r>
              <a:endParaRPr lang="en-US" sz="1600" b="1" noProof="1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13" name="Rectangle 87">
              <a:extLst>
                <a:ext uri="{FF2B5EF4-FFF2-40B4-BE49-F238E27FC236}">
                  <a16:creationId xmlns:a16="http://schemas.microsoft.com/office/drawing/2014/main" id="{4A1B5885-F07F-5B47-43BF-2CB0681FD6F2}"/>
                </a:ext>
              </a:extLst>
            </p:cNvPr>
            <p:cNvSpPr/>
            <p:nvPr/>
          </p:nvSpPr>
          <p:spPr>
            <a:xfrm>
              <a:off x="3054913" y="4466898"/>
              <a:ext cx="1201063" cy="97192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4800" b="1" noProof="1">
                  <a:latin typeface="Open Sans" pitchFamily="2" charset="0"/>
                  <a:ea typeface="Open Sans" pitchFamily="2" charset="0"/>
                  <a:cs typeface="Open Sans" pitchFamily="2" charset="0"/>
                </a:rPr>
                <a:t>1</a:t>
              </a:r>
            </a:p>
          </p:txBody>
        </p:sp>
      </p:grpSp>
      <p:grpSp>
        <p:nvGrpSpPr>
          <p:cNvPr id="14" name="Csoportba foglalás 13">
            <a:extLst>
              <a:ext uri="{FF2B5EF4-FFF2-40B4-BE49-F238E27FC236}">
                <a16:creationId xmlns:a16="http://schemas.microsoft.com/office/drawing/2014/main" id="{34FA1926-22CB-CE3B-C93B-632AE51308AF}"/>
              </a:ext>
            </a:extLst>
          </p:cNvPr>
          <p:cNvGrpSpPr/>
          <p:nvPr/>
        </p:nvGrpSpPr>
        <p:grpSpPr>
          <a:xfrm>
            <a:off x="4140068" y="3518047"/>
            <a:ext cx="2716485" cy="2753875"/>
            <a:chOff x="4291011" y="3385569"/>
            <a:chExt cx="3177175" cy="3220907"/>
          </a:xfrm>
        </p:grpSpPr>
        <p:sp>
          <p:nvSpPr>
            <p:cNvPr id="15" name="Shape">
              <a:extLst>
                <a:ext uri="{FF2B5EF4-FFF2-40B4-BE49-F238E27FC236}">
                  <a16:creationId xmlns:a16="http://schemas.microsoft.com/office/drawing/2014/main" id="{A2A12E8F-9458-4A4A-DEF0-FEA70627CAF8}"/>
                </a:ext>
              </a:extLst>
            </p:cNvPr>
            <p:cNvSpPr/>
            <p:nvPr/>
          </p:nvSpPr>
          <p:spPr>
            <a:xfrm>
              <a:off x="4291011" y="3385569"/>
              <a:ext cx="3177175" cy="3220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6" h="21600" extrusionOk="0">
                  <a:moveTo>
                    <a:pt x="21229" y="9988"/>
                  </a:moveTo>
                  <a:lnTo>
                    <a:pt x="19018" y="6167"/>
                  </a:lnTo>
                  <a:cubicBezTo>
                    <a:pt x="18745" y="5686"/>
                    <a:pt x="18200" y="5385"/>
                    <a:pt x="17624" y="5385"/>
                  </a:cubicBezTo>
                  <a:lnTo>
                    <a:pt x="13171" y="5385"/>
                  </a:lnTo>
                  <a:cubicBezTo>
                    <a:pt x="12716" y="5385"/>
                    <a:pt x="12292" y="5565"/>
                    <a:pt x="11989" y="5896"/>
                  </a:cubicBezTo>
                  <a:cubicBezTo>
                    <a:pt x="12141" y="5475"/>
                    <a:pt x="12080" y="4994"/>
                    <a:pt x="11868" y="4603"/>
                  </a:cubicBezTo>
                  <a:lnTo>
                    <a:pt x="9657" y="782"/>
                  </a:lnTo>
                  <a:cubicBezTo>
                    <a:pt x="9384" y="301"/>
                    <a:pt x="8839" y="0"/>
                    <a:pt x="8263" y="0"/>
                  </a:cubicBezTo>
                  <a:lnTo>
                    <a:pt x="3810" y="0"/>
                  </a:lnTo>
                  <a:cubicBezTo>
                    <a:pt x="3234" y="0"/>
                    <a:pt x="2719" y="301"/>
                    <a:pt x="2416" y="782"/>
                  </a:cubicBezTo>
                  <a:lnTo>
                    <a:pt x="205" y="4603"/>
                  </a:lnTo>
                  <a:cubicBezTo>
                    <a:pt x="-68" y="5084"/>
                    <a:pt x="-68" y="5686"/>
                    <a:pt x="205" y="6197"/>
                  </a:cubicBezTo>
                  <a:lnTo>
                    <a:pt x="2416" y="10018"/>
                  </a:lnTo>
                  <a:cubicBezTo>
                    <a:pt x="2689" y="10499"/>
                    <a:pt x="3234" y="10800"/>
                    <a:pt x="3810" y="10800"/>
                  </a:cubicBezTo>
                  <a:cubicBezTo>
                    <a:pt x="3234" y="10800"/>
                    <a:pt x="2719" y="11101"/>
                    <a:pt x="2416" y="11582"/>
                  </a:cubicBezTo>
                  <a:lnTo>
                    <a:pt x="205" y="15403"/>
                  </a:lnTo>
                  <a:cubicBezTo>
                    <a:pt x="-68" y="15884"/>
                    <a:pt x="-68" y="16486"/>
                    <a:pt x="205" y="16997"/>
                  </a:cubicBezTo>
                  <a:lnTo>
                    <a:pt x="2416" y="20818"/>
                  </a:lnTo>
                  <a:cubicBezTo>
                    <a:pt x="2689" y="21299"/>
                    <a:pt x="3234" y="21600"/>
                    <a:pt x="3810" y="21600"/>
                  </a:cubicBezTo>
                  <a:lnTo>
                    <a:pt x="8263" y="21600"/>
                  </a:lnTo>
                  <a:cubicBezTo>
                    <a:pt x="8839" y="21600"/>
                    <a:pt x="9354" y="21299"/>
                    <a:pt x="9657" y="20818"/>
                  </a:cubicBezTo>
                  <a:lnTo>
                    <a:pt x="11868" y="16997"/>
                  </a:lnTo>
                  <a:cubicBezTo>
                    <a:pt x="12110" y="16606"/>
                    <a:pt x="12141" y="16125"/>
                    <a:pt x="11989" y="15704"/>
                  </a:cubicBezTo>
                  <a:cubicBezTo>
                    <a:pt x="12292" y="16035"/>
                    <a:pt x="12716" y="16215"/>
                    <a:pt x="13171" y="16215"/>
                  </a:cubicBezTo>
                  <a:lnTo>
                    <a:pt x="17624" y="16215"/>
                  </a:lnTo>
                  <a:cubicBezTo>
                    <a:pt x="18200" y="16215"/>
                    <a:pt x="18715" y="15914"/>
                    <a:pt x="19018" y="15433"/>
                  </a:cubicBezTo>
                  <a:lnTo>
                    <a:pt x="21229" y="11612"/>
                  </a:lnTo>
                  <a:cubicBezTo>
                    <a:pt x="21532" y="11101"/>
                    <a:pt x="21532" y="10469"/>
                    <a:pt x="21229" y="998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D48B0625-72D8-A2F1-7F38-D2BA4D8A89F9}"/>
                </a:ext>
              </a:extLst>
            </p:cNvPr>
            <p:cNvSpPr/>
            <p:nvPr/>
          </p:nvSpPr>
          <p:spPr>
            <a:xfrm>
              <a:off x="4470449" y="4372480"/>
              <a:ext cx="2788021" cy="2090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1" h="21600" extrusionOk="0">
                  <a:moveTo>
                    <a:pt x="13754" y="13257"/>
                  </a:moveTo>
                  <a:lnTo>
                    <a:pt x="17647" y="13257"/>
                  </a:lnTo>
                  <a:cubicBezTo>
                    <a:pt x="18405" y="13257"/>
                    <a:pt x="19128" y="12700"/>
                    <a:pt x="19507" y="11820"/>
                  </a:cubicBezTo>
                  <a:lnTo>
                    <a:pt x="21126" y="8065"/>
                  </a:lnTo>
                  <a:cubicBezTo>
                    <a:pt x="21505" y="7185"/>
                    <a:pt x="21505" y="6072"/>
                    <a:pt x="21126" y="5191"/>
                  </a:cubicBezTo>
                  <a:lnTo>
                    <a:pt x="19507" y="1437"/>
                  </a:lnTo>
                  <a:cubicBezTo>
                    <a:pt x="19128" y="556"/>
                    <a:pt x="18405" y="0"/>
                    <a:pt x="17647" y="0"/>
                  </a:cubicBezTo>
                  <a:lnTo>
                    <a:pt x="14408" y="0"/>
                  </a:lnTo>
                  <a:cubicBezTo>
                    <a:pt x="13650" y="0"/>
                    <a:pt x="12927" y="556"/>
                    <a:pt x="12548" y="1437"/>
                  </a:cubicBezTo>
                  <a:lnTo>
                    <a:pt x="10584" y="6026"/>
                  </a:lnTo>
                  <a:cubicBezTo>
                    <a:pt x="10412" y="6443"/>
                    <a:pt x="10137" y="6814"/>
                    <a:pt x="9827" y="7046"/>
                  </a:cubicBezTo>
                  <a:lnTo>
                    <a:pt x="8759" y="7926"/>
                  </a:lnTo>
                  <a:cubicBezTo>
                    <a:pt x="8414" y="8204"/>
                    <a:pt x="8035" y="8343"/>
                    <a:pt x="7656" y="8343"/>
                  </a:cubicBezTo>
                  <a:lnTo>
                    <a:pt x="3763" y="8343"/>
                  </a:lnTo>
                  <a:cubicBezTo>
                    <a:pt x="3005" y="8343"/>
                    <a:pt x="2282" y="8900"/>
                    <a:pt x="1903" y="9780"/>
                  </a:cubicBezTo>
                  <a:lnTo>
                    <a:pt x="284" y="13535"/>
                  </a:lnTo>
                  <a:cubicBezTo>
                    <a:pt x="-95" y="14415"/>
                    <a:pt x="-95" y="15528"/>
                    <a:pt x="284" y="16409"/>
                  </a:cubicBezTo>
                  <a:lnTo>
                    <a:pt x="1903" y="20163"/>
                  </a:lnTo>
                  <a:cubicBezTo>
                    <a:pt x="2282" y="21044"/>
                    <a:pt x="3005" y="21600"/>
                    <a:pt x="3763" y="21600"/>
                  </a:cubicBezTo>
                  <a:lnTo>
                    <a:pt x="7002" y="21600"/>
                  </a:lnTo>
                  <a:cubicBezTo>
                    <a:pt x="7760" y="21600"/>
                    <a:pt x="8483" y="21044"/>
                    <a:pt x="8862" y="20163"/>
                  </a:cubicBezTo>
                  <a:lnTo>
                    <a:pt x="10826" y="15574"/>
                  </a:lnTo>
                  <a:cubicBezTo>
                    <a:pt x="10998" y="15157"/>
                    <a:pt x="11273" y="14786"/>
                    <a:pt x="11583" y="14554"/>
                  </a:cubicBezTo>
                  <a:lnTo>
                    <a:pt x="12651" y="13674"/>
                  </a:lnTo>
                  <a:cubicBezTo>
                    <a:pt x="12996" y="13396"/>
                    <a:pt x="13375" y="13257"/>
                    <a:pt x="13754" y="1325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17" name="Rectangle 84">
              <a:extLst>
                <a:ext uri="{FF2B5EF4-FFF2-40B4-BE49-F238E27FC236}">
                  <a16:creationId xmlns:a16="http://schemas.microsoft.com/office/drawing/2014/main" id="{7B33B8C8-3D51-C802-136F-B3F696B22557}"/>
                </a:ext>
              </a:extLst>
            </p:cNvPr>
            <p:cNvSpPr/>
            <p:nvPr/>
          </p:nvSpPr>
          <p:spPr>
            <a:xfrm>
              <a:off x="5784495" y="4704432"/>
              <a:ext cx="1440935" cy="6839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u-HU" sz="1600" b="1" noProof="1">
                  <a:latin typeface="Open Sans" pitchFamily="2" charset="0"/>
                  <a:ea typeface="Open Sans" pitchFamily="2" charset="0"/>
                  <a:cs typeface="Open Sans" pitchFamily="2" charset="0"/>
                </a:rPr>
                <a:t>IT-környezet</a:t>
              </a:r>
              <a:endParaRPr lang="en-US" sz="1600" b="1" noProof="1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18" name="Rectangle 88">
              <a:extLst>
                <a:ext uri="{FF2B5EF4-FFF2-40B4-BE49-F238E27FC236}">
                  <a16:creationId xmlns:a16="http://schemas.microsoft.com/office/drawing/2014/main" id="{4A5DFE0D-6224-7C72-F818-06FDAD49013E}"/>
                </a:ext>
              </a:extLst>
            </p:cNvPr>
            <p:cNvSpPr/>
            <p:nvPr/>
          </p:nvSpPr>
          <p:spPr>
            <a:xfrm>
              <a:off x="4553412" y="5358292"/>
              <a:ext cx="1201063" cy="97192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4800" b="1" noProof="1">
                  <a:latin typeface="Open Sans" pitchFamily="2" charset="0"/>
                  <a:ea typeface="Open Sans" pitchFamily="2" charset="0"/>
                  <a:cs typeface="Open Sans" pitchFamily="2" charset="0"/>
                </a:rPr>
                <a:t>2</a:t>
              </a:r>
            </a:p>
          </p:txBody>
        </p:sp>
        <p:pic>
          <p:nvPicPr>
            <p:cNvPr id="19" name="Kép 18">
              <a:extLst>
                <a:ext uri="{FF2B5EF4-FFF2-40B4-BE49-F238E27FC236}">
                  <a16:creationId xmlns:a16="http://schemas.microsoft.com/office/drawing/2014/main" id="{374A4E69-E2D2-7C92-D694-3AFAEB2B3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04098" y="3653083"/>
              <a:ext cx="1080000" cy="10800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60" name="Csoportba foglalás 59">
            <a:extLst>
              <a:ext uri="{FF2B5EF4-FFF2-40B4-BE49-F238E27FC236}">
                <a16:creationId xmlns:a16="http://schemas.microsoft.com/office/drawing/2014/main" id="{F20771E0-FF6D-93B1-8237-94885961DA7B}"/>
              </a:ext>
            </a:extLst>
          </p:cNvPr>
          <p:cNvGrpSpPr/>
          <p:nvPr/>
        </p:nvGrpSpPr>
        <p:grpSpPr>
          <a:xfrm>
            <a:off x="6911765" y="1549352"/>
            <a:ext cx="2812009" cy="2716485"/>
            <a:chOff x="4672931" y="1299201"/>
            <a:chExt cx="3288899" cy="3177175"/>
          </a:xfrm>
        </p:grpSpPr>
        <p:grpSp>
          <p:nvGrpSpPr>
            <p:cNvPr id="38" name="Csoportba foglalás 37">
              <a:extLst>
                <a:ext uri="{FF2B5EF4-FFF2-40B4-BE49-F238E27FC236}">
                  <a16:creationId xmlns:a16="http://schemas.microsoft.com/office/drawing/2014/main" id="{4A72EEDC-7CF7-0778-F158-A39DC1519D6C}"/>
                </a:ext>
              </a:extLst>
            </p:cNvPr>
            <p:cNvGrpSpPr/>
            <p:nvPr/>
          </p:nvGrpSpPr>
          <p:grpSpPr>
            <a:xfrm rot="3597780">
              <a:off x="4762789" y="1277335"/>
              <a:ext cx="3177175" cy="3220907"/>
              <a:chOff x="4291011" y="3385569"/>
              <a:chExt cx="3177175" cy="3220907"/>
            </a:xfrm>
          </p:grpSpPr>
          <p:sp>
            <p:nvSpPr>
              <p:cNvPr id="39" name="Shape">
                <a:extLst>
                  <a:ext uri="{FF2B5EF4-FFF2-40B4-BE49-F238E27FC236}">
                    <a16:creationId xmlns:a16="http://schemas.microsoft.com/office/drawing/2014/main" id="{A8149128-1637-AA2A-757B-84C313B24B9F}"/>
                  </a:ext>
                </a:extLst>
              </p:cNvPr>
              <p:cNvSpPr/>
              <p:nvPr/>
            </p:nvSpPr>
            <p:spPr>
              <a:xfrm>
                <a:off x="4291011" y="3385569"/>
                <a:ext cx="3177175" cy="32209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6" h="21600" extrusionOk="0">
                    <a:moveTo>
                      <a:pt x="21229" y="9988"/>
                    </a:moveTo>
                    <a:lnTo>
                      <a:pt x="19018" y="6167"/>
                    </a:lnTo>
                    <a:cubicBezTo>
                      <a:pt x="18745" y="5686"/>
                      <a:pt x="18200" y="5385"/>
                      <a:pt x="17624" y="5385"/>
                    </a:cubicBezTo>
                    <a:lnTo>
                      <a:pt x="13171" y="5385"/>
                    </a:lnTo>
                    <a:cubicBezTo>
                      <a:pt x="12716" y="5385"/>
                      <a:pt x="12292" y="5565"/>
                      <a:pt x="11989" y="5896"/>
                    </a:cubicBezTo>
                    <a:cubicBezTo>
                      <a:pt x="12141" y="5475"/>
                      <a:pt x="12080" y="4994"/>
                      <a:pt x="11868" y="4603"/>
                    </a:cubicBezTo>
                    <a:lnTo>
                      <a:pt x="9657" y="782"/>
                    </a:lnTo>
                    <a:cubicBezTo>
                      <a:pt x="9384" y="301"/>
                      <a:pt x="8839" y="0"/>
                      <a:pt x="8263" y="0"/>
                    </a:cubicBezTo>
                    <a:lnTo>
                      <a:pt x="3810" y="0"/>
                    </a:lnTo>
                    <a:cubicBezTo>
                      <a:pt x="3234" y="0"/>
                      <a:pt x="2719" y="301"/>
                      <a:pt x="2416" y="782"/>
                    </a:cubicBezTo>
                    <a:lnTo>
                      <a:pt x="205" y="4603"/>
                    </a:lnTo>
                    <a:cubicBezTo>
                      <a:pt x="-68" y="5084"/>
                      <a:pt x="-68" y="5686"/>
                      <a:pt x="205" y="6197"/>
                    </a:cubicBezTo>
                    <a:lnTo>
                      <a:pt x="2416" y="10018"/>
                    </a:lnTo>
                    <a:cubicBezTo>
                      <a:pt x="2689" y="10499"/>
                      <a:pt x="3234" y="10800"/>
                      <a:pt x="3810" y="10800"/>
                    </a:cubicBezTo>
                    <a:cubicBezTo>
                      <a:pt x="3234" y="10800"/>
                      <a:pt x="2719" y="11101"/>
                      <a:pt x="2416" y="11582"/>
                    </a:cubicBezTo>
                    <a:lnTo>
                      <a:pt x="205" y="15403"/>
                    </a:lnTo>
                    <a:cubicBezTo>
                      <a:pt x="-68" y="15884"/>
                      <a:pt x="-68" y="16486"/>
                      <a:pt x="205" y="16997"/>
                    </a:cubicBezTo>
                    <a:lnTo>
                      <a:pt x="2416" y="20818"/>
                    </a:lnTo>
                    <a:cubicBezTo>
                      <a:pt x="2689" y="21299"/>
                      <a:pt x="3234" y="21600"/>
                      <a:pt x="3810" y="21600"/>
                    </a:cubicBezTo>
                    <a:lnTo>
                      <a:pt x="8263" y="21600"/>
                    </a:lnTo>
                    <a:cubicBezTo>
                      <a:pt x="8839" y="21600"/>
                      <a:pt x="9354" y="21299"/>
                      <a:pt x="9657" y="20818"/>
                    </a:cubicBezTo>
                    <a:lnTo>
                      <a:pt x="11868" y="16997"/>
                    </a:lnTo>
                    <a:cubicBezTo>
                      <a:pt x="12110" y="16606"/>
                      <a:pt x="12141" y="16125"/>
                      <a:pt x="11989" y="15704"/>
                    </a:cubicBezTo>
                    <a:cubicBezTo>
                      <a:pt x="12292" y="16035"/>
                      <a:pt x="12716" y="16215"/>
                      <a:pt x="13171" y="16215"/>
                    </a:cubicBezTo>
                    <a:lnTo>
                      <a:pt x="17624" y="16215"/>
                    </a:lnTo>
                    <a:cubicBezTo>
                      <a:pt x="18200" y="16215"/>
                      <a:pt x="18715" y="15914"/>
                      <a:pt x="19018" y="15433"/>
                    </a:cubicBezTo>
                    <a:lnTo>
                      <a:pt x="21229" y="11612"/>
                    </a:lnTo>
                    <a:cubicBezTo>
                      <a:pt x="21532" y="11101"/>
                      <a:pt x="21532" y="10469"/>
                      <a:pt x="21229" y="998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sp>
            <p:nvSpPr>
              <p:cNvPr id="40" name="Shape">
                <a:extLst>
                  <a:ext uri="{FF2B5EF4-FFF2-40B4-BE49-F238E27FC236}">
                    <a16:creationId xmlns:a16="http://schemas.microsoft.com/office/drawing/2014/main" id="{6515C507-8902-19A8-976A-C1B6380D15E0}"/>
                  </a:ext>
                </a:extLst>
              </p:cNvPr>
              <p:cNvSpPr/>
              <p:nvPr/>
            </p:nvSpPr>
            <p:spPr>
              <a:xfrm>
                <a:off x="4470449" y="4372480"/>
                <a:ext cx="2788021" cy="20904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1" h="21600" extrusionOk="0">
                    <a:moveTo>
                      <a:pt x="13754" y="13257"/>
                    </a:moveTo>
                    <a:lnTo>
                      <a:pt x="17647" y="13257"/>
                    </a:lnTo>
                    <a:cubicBezTo>
                      <a:pt x="18405" y="13257"/>
                      <a:pt x="19128" y="12700"/>
                      <a:pt x="19507" y="11820"/>
                    </a:cubicBezTo>
                    <a:lnTo>
                      <a:pt x="21126" y="8065"/>
                    </a:lnTo>
                    <a:cubicBezTo>
                      <a:pt x="21505" y="7185"/>
                      <a:pt x="21505" y="6072"/>
                      <a:pt x="21126" y="5191"/>
                    </a:cubicBezTo>
                    <a:lnTo>
                      <a:pt x="19507" y="1437"/>
                    </a:lnTo>
                    <a:cubicBezTo>
                      <a:pt x="19128" y="556"/>
                      <a:pt x="18405" y="0"/>
                      <a:pt x="17647" y="0"/>
                    </a:cubicBezTo>
                    <a:lnTo>
                      <a:pt x="14408" y="0"/>
                    </a:lnTo>
                    <a:cubicBezTo>
                      <a:pt x="13650" y="0"/>
                      <a:pt x="12927" y="556"/>
                      <a:pt x="12548" y="1437"/>
                    </a:cubicBezTo>
                    <a:lnTo>
                      <a:pt x="10584" y="6026"/>
                    </a:lnTo>
                    <a:cubicBezTo>
                      <a:pt x="10412" y="6443"/>
                      <a:pt x="10137" y="6814"/>
                      <a:pt x="9827" y="7046"/>
                    </a:cubicBezTo>
                    <a:lnTo>
                      <a:pt x="8759" y="7926"/>
                    </a:lnTo>
                    <a:cubicBezTo>
                      <a:pt x="8414" y="8204"/>
                      <a:pt x="8035" y="8343"/>
                      <a:pt x="7656" y="8343"/>
                    </a:cubicBezTo>
                    <a:lnTo>
                      <a:pt x="3763" y="8343"/>
                    </a:lnTo>
                    <a:cubicBezTo>
                      <a:pt x="3005" y="8343"/>
                      <a:pt x="2282" y="8900"/>
                      <a:pt x="1903" y="9780"/>
                    </a:cubicBezTo>
                    <a:lnTo>
                      <a:pt x="284" y="13535"/>
                    </a:lnTo>
                    <a:cubicBezTo>
                      <a:pt x="-95" y="14415"/>
                      <a:pt x="-95" y="15528"/>
                      <a:pt x="284" y="16409"/>
                    </a:cubicBezTo>
                    <a:lnTo>
                      <a:pt x="1903" y="20163"/>
                    </a:lnTo>
                    <a:cubicBezTo>
                      <a:pt x="2282" y="21044"/>
                      <a:pt x="3005" y="21600"/>
                      <a:pt x="3763" y="21600"/>
                    </a:cubicBezTo>
                    <a:lnTo>
                      <a:pt x="7002" y="21600"/>
                    </a:lnTo>
                    <a:cubicBezTo>
                      <a:pt x="7760" y="21600"/>
                      <a:pt x="8483" y="21044"/>
                      <a:pt x="8862" y="20163"/>
                    </a:cubicBezTo>
                    <a:lnTo>
                      <a:pt x="10826" y="15574"/>
                    </a:lnTo>
                    <a:cubicBezTo>
                      <a:pt x="10998" y="15157"/>
                      <a:pt x="11273" y="14786"/>
                      <a:pt x="11583" y="14554"/>
                    </a:cubicBezTo>
                    <a:lnTo>
                      <a:pt x="12651" y="13674"/>
                    </a:lnTo>
                    <a:cubicBezTo>
                      <a:pt x="12996" y="13396"/>
                      <a:pt x="13375" y="13257"/>
                      <a:pt x="13754" y="1325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</p:grpSp>
        <p:sp>
          <p:nvSpPr>
            <p:cNvPr id="50" name="Rectangle 89">
              <a:extLst>
                <a:ext uri="{FF2B5EF4-FFF2-40B4-BE49-F238E27FC236}">
                  <a16:creationId xmlns:a16="http://schemas.microsoft.com/office/drawing/2014/main" id="{9433394C-DA2F-5A3F-7C89-D4498DF26B0A}"/>
                </a:ext>
              </a:extLst>
            </p:cNvPr>
            <p:cNvSpPr/>
            <p:nvPr/>
          </p:nvSpPr>
          <p:spPr>
            <a:xfrm>
              <a:off x="4672931" y="2206035"/>
              <a:ext cx="1201063" cy="97192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4800" b="1" noProof="1">
                  <a:latin typeface="Open Sans" pitchFamily="2" charset="0"/>
                  <a:ea typeface="Open Sans" pitchFamily="2" charset="0"/>
                  <a:cs typeface="Open Sans" pitchFamily="2" charset="0"/>
                </a:rPr>
                <a:t>3</a:t>
              </a:r>
            </a:p>
          </p:txBody>
        </p:sp>
        <p:sp>
          <p:nvSpPr>
            <p:cNvPr id="51" name="Rectangle 85">
              <a:extLst>
                <a:ext uri="{FF2B5EF4-FFF2-40B4-BE49-F238E27FC236}">
                  <a16:creationId xmlns:a16="http://schemas.microsoft.com/office/drawing/2014/main" id="{A2B8DDE9-DE18-671D-3FD6-061A1B4E55A9}"/>
                </a:ext>
              </a:extLst>
            </p:cNvPr>
            <p:cNvSpPr/>
            <p:nvPr/>
          </p:nvSpPr>
          <p:spPr>
            <a:xfrm>
              <a:off x="5781050" y="2936621"/>
              <a:ext cx="175484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u-HU" sz="1600" b="1" noProof="1">
                  <a:latin typeface="Open Sans" pitchFamily="2" charset="0"/>
                  <a:ea typeface="Open Sans" pitchFamily="2" charset="0"/>
                  <a:cs typeface="Open Sans" pitchFamily="2" charset="0"/>
                </a:rPr>
                <a:t>Kompe-tencia-fejlesztés</a:t>
              </a:r>
              <a:endParaRPr lang="en-US" sz="1600" b="1" noProof="1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grpSp>
          <p:nvGrpSpPr>
            <p:cNvPr id="59" name="Csoportba foglalás 58">
              <a:extLst>
                <a:ext uri="{FF2B5EF4-FFF2-40B4-BE49-F238E27FC236}">
                  <a16:creationId xmlns:a16="http://schemas.microsoft.com/office/drawing/2014/main" id="{D413ED6B-0569-CC64-BD83-10D0430339C1}"/>
                </a:ext>
              </a:extLst>
            </p:cNvPr>
            <p:cNvGrpSpPr/>
            <p:nvPr/>
          </p:nvGrpSpPr>
          <p:grpSpPr>
            <a:xfrm>
              <a:off x="6271298" y="1350072"/>
              <a:ext cx="912783" cy="1082781"/>
              <a:chOff x="6271298" y="1350072"/>
              <a:chExt cx="912783" cy="1082781"/>
            </a:xfrm>
          </p:grpSpPr>
          <p:sp>
            <p:nvSpPr>
              <p:cNvPr id="56" name="Freeform: Shape 15">
                <a:extLst>
                  <a:ext uri="{FF2B5EF4-FFF2-40B4-BE49-F238E27FC236}">
                    <a16:creationId xmlns:a16="http://schemas.microsoft.com/office/drawing/2014/main" id="{6B75AB9C-9D53-9740-9E89-CE29620F71DF}"/>
                  </a:ext>
                </a:extLst>
              </p:cNvPr>
              <p:cNvSpPr/>
              <p:nvPr/>
            </p:nvSpPr>
            <p:spPr>
              <a:xfrm>
                <a:off x="6659329" y="1539257"/>
                <a:ext cx="112705" cy="112705"/>
              </a:xfrm>
              <a:custGeom>
                <a:avLst/>
                <a:gdLst>
                  <a:gd name="connsiteX0" fmla="*/ 56353 w 112705"/>
                  <a:gd name="connsiteY0" fmla="*/ 0 h 112705"/>
                  <a:gd name="connsiteX1" fmla="*/ 0 w 112705"/>
                  <a:gd name="connsiteY1" fmla="*/ 56353 h 112705"/>
                  <a:gd name="connsiteX2" fmla="*/ 56353 w 112705"/>
                  <a:gd name="connsiteY2" fmla="*/ 112706 h 112705"/>
                  <a:gd name="connsiteX3" fmla="*/ 112706 w 112705"/>
                  <a:gd name="connsiteY3" fmla="*/ 56353 h 112705"/>
                  <a:gd name="connsiteX4" fmla="*/ 56353 w 112705"/>
                  <a:gd name="connsiteY4" fmla="*/ 0 h 11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705" h="112705">
                    <a:moveTo>
                      <a:pt x="56353" y="0"/>
                    </a:moveTo>
                    <a:cubicBezTo>
                      <a:pt x="25493" y="0"/>
                      <a:pt x="0" y="25493"/>
                      <a:pt x="0" y="56353"/>
                    </a:cubicBezTo>
                    <a:cubicBezTo>
                      <a:pt x="0" y="87213"/>
                      <a:pt x="25493" y="112706"/>
                      <a:pt x="56353" y="112706"/>
                    </a:cubicBezTo>
                    <a:cubicBezTo>
                      <a:pt x="87213" y="112706"/>
                      <a:pt x="112706" y="87213"/>
                      <a:pt x="112706" y="56353"/>
                    </a:cubicBezTo>
                    <a:cubicBezTo>
                      <a:pt x="112706" y="25493"/>
                      <a:pt x="87213" y="0"/>
                      <a:pt x="563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33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sp>
            <p:nvSpPr>
              <p:cNvPr id="57" name="Freeform: Shape 16">
                <a:extLst>
                  <a:ext uri="{FF2B5EF4-FFF2-40B4-BE49-F238E27FC236}">
                    <a16:creationId xmlns:a16="http://schemas.microsoft.com/office/drawing/2014/main" id="{79287305-A4F8-F7E1-EA1B-09896563D1A2}"/>
                  </a:ext>
                </a:extLst>
              </p:cNvPr>
              <p:cNvSpPr/>
              <p:nvPr/>
            </p:nvSpPr>
            <p:spPr>
              <a:xfrm>
                <a:off x="6490271" y="1811629"/>
                <a:ext cx="112705" cy="112705"/>
              </a:xfrm>
              <a:custGeom>
                <a:avLst/>
                <a:gdLst>
                  <a:gd name="connsiteX0" fmla="*/ 112706 w 112705"/>
                  <a:gd name="connsiteY0" fmla="*/ 56353 h 112705"/>
                  <a:gd name="connsiteX1" fmla="*/ 56353 w 112705"/>
                  <a:gd name="connsiteY1" fmla="*/ 112706 h 112705"/>
                  <a:gd name="connsiteX2" fmla="*/ 0 w 112705"/>
                  <a:gd name="connsiteY2" fmla="*/ 56353 h 112705"/>
                  <a:gd name="connsiteX3" fmla="*/ 56353 w 112705"/>
                  <a:gd name="connsiteY3" fmla="*/ 0 h 112705"/>
                  <a:gd name="connsiteX4" fmla="*/ 112706 w 112705"/>
                  <a:gd name="connsiteY4" fmla="*/ 56353 h 11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705" h="112705">
                    <a:moveTo>
                      <a:pt x="112706" y="56353"/>
                    </a:moveTo>
                    <a:cubicBezTo>
                      <a:pt x="112706" y="87476"/>
                      <a:pt x="87476" y="112706"/>
                      <a:pt x="56353" y="112706"/>
                    </a:cubicBezTo>
                    <a:cubicBezTo>
                      <a:pt x="25230" y="112706"/>
                      <a:pt x="0" y="87476"/>
                      <a:pt x="0" y="56353"/>
                    </a:cubicBezTo>
                    <a:cubicBezTo>
                      <a:pt x="0" y="25230"/>
                      <a:pt x="25230" y="0"/>
                      <a:pt x="56353" y="0"/>
                    </a:cubicBezTo>
                    <a:cubicBezTo>
                      <a:pt x="87476" y="0"/>
                      <a:pt x="112706" y="25230"/>
                      <a:pt x="112706" y="56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33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sp>
            <p:nvSpPr>
              <p:cNvPr id="58" name="Freeform: Shape 17">
                <a:extLst>
                  <a:ext uri="{FF2B5EF4-FFF2-40B4-BE49-F238E27FC236}">
                    <a16:creationId xmlns:a16="http://schemas.microsoft.com/office/drawing/2014/main" id="{6D77626E-C808-04ED-B7EA-496249E706BF}"/>
                  </a:ext>
                </a:extLst>
              </p:cNvPr>
              <p:cNvSpPr/>
              <p:nvPr/>
            </p:nvSpPr>
            <p:spPr>
              <a:xfrm>
                <a:off x="6271298" y="1350072"/>
                <a:ext cx="912783" cy="1082781"/>
              </a:xfrm>
              <a:custGeom>
                <a:avLst/>
                <a:gdLst>
                  <a:gd name="connsiteX0" fmla="*/ 604051 w 912783"/>
                  <a:gd name="connsiteY0" fmla="*/ 264322 h 1082781"/>
                  <a:gd name="connsiteX1" fmla="*/ 570507 w 912783"/>
                  <a:gd name="connsiteY1" fmla="*/ 280423 h 1082781"/>
                  <a:gd name="connsiteX2" fmla="*/ 557090 w 912783"/>
                  <a:gd name="connsiteY2" fmla="*/ 309941 h 1082781"/>
                  <a:gd name="connsiteX3" fmla="*/ 569166 w 912783"/>
                  <a:gd name="connsiteY3" fmla="*/ 344826 h 1082781"/>
                  <a:gd name="connsiteX4" fmla="*/ 542331 w 912783"/>
                  <a:gd name="connsiteY4" fmla="*/ 371661 h 1082781"/>
                  <a:gd name="connsiteX5" fmla="*/ 507446 w 912783"/>
                  <a:gd name="connsiteY5" fmla="*/ 359585 h 1082781"/>
                  <a:gd name="connsiteX6" fmla="*/ 477928 w 912783"/>
                  <a:gd name="connsiteY6" fmla="*/ 371661 h 1082781"/>
                  <a:gd name="connsiteX7" fmla="*/ 461827 w 912783"/>
                  <a:gd name="connsiteY7" fmla="*/ 403863 h 1082781"/>
                  <a:gd name="connsiteX8" fmla="*/ 424258 w 912783"/>
                  <a:gd name="connsiteY8" fmla="*/ 403863 h 1082781"/>
                  <a:gd name="connsiteX9" fmla="*/ 408157 w 912783"/>
                  <a:gd name="connsiteY9" fmla="*/ 370319 h 1082781"/>
                  <a:gd name="connsiteX10" fmla="*/ 378639 w 912783"/>
                  <a:gd name="connsiteY10" fmla="*/ 358244 h 1082781"/>
                  <a:gd name="connsiteX11" fmla="*/ 343754 w 912783"/>
                  <a:gd name="connsiteY11" fmla="*/ 370319 h 1082781"/>
                  <a:gd name="connsiteX12" fmla="*/ 316919 w 912783"/>
                  <a:gd name="connsiteY12" fmla="*/ 343485 h 1082781"/>
                  <a:gd name="connsiteX13" fmla="*/ 328995 w 912783"/>
                  <a:gd name="connsiteY13" fmla="*/ 308599 h 1082781"/>
                  <a:gd name="connsiteX14" fmla="*/ 316919 w 912783"/>
                  <a:gd name="connsiteY14" fmla="*/ 279081 h 1082781"/>
                  <a:gd name="connsiteX15" fmla="*/ 283376 w 912783"/>
                  <a:gd name="connsiteY15" fmla="*/ 262980 h 1082781"/>
                  <a:gd name="connsiteX16" fmla="*/ 283376 w 912783"/>
                  <a:gd name="connsiteY16" fmla="*/ 225412 h 1082781"/>
                  <a:gd name="connsiteX17" fmla="*/ 316919 w 912783"/>
                  <a:gd name="connsiteY17" fmla="*/ 209311 h 1082781"/>
                  <a:gd name="connsiteX18" fmla="*/ 328995 w 912783"/>
                  <a:gd name="connsiteY18" fmla="*/ 179793 h 1082781"/>
                  <a:gd name="connsiteX19" fmla="*/ 318261 w 912783"/>
                  <a:gd name="connsiteY19" fmla="*/ 144908 h 1082781"/>
                  <a:gd name="connsiteX20" fmla="*/ 345096 w 912783"/>
                  <a:gd name="connsiteY20" fmla="*/ 118073 h 1082781"/>
                  <a:gd name="connsiteX21" fmla="*/ 379981 w 912783"/>
                  <a:gd name="connsiteY21" fmla="*/ 130148 h 1082781"/>
                  <a:gd name="connsiteX22" fmla="*/ 409499 w 912783"/>
                  <a:gd name="connsiteY22" fmla="*/ 118073 h 1082781"/>
                  <a:gd name="connsiteX23" fmla="*/ 425600 w 912783"/>
                  <a:gd name="connsiteY23" fmla="*/ 84529 h 1082781"/>
                  <a:gd name="connsiteX24" fmla="*/ 463168 w 912783"/>
                  <a:gd name="connsiteY24" fmla="*/ 84529 h 1082781"/>
                  <a:gd name="connsiteX25" fmla="*/ 479269 w 912783"/>
                  <a:gd name="connsiteY25" fmla="*/ 116731 h 1082781"/>
                  <a:gd name="connsiteX26" fmla="*/ 508788 w 912783"/>
                  <a:gd name="connsiteY26" fmla="*/ 128807 h 1082781"/>
                  <a:gd name="connsiteX27" fmla="*/ 543673 w 912783"/>
                  <a:gd name="connsiteY27" fmla="*/ 116731 h 1082781"/>
                  <a:gd name="connsiteX28" fmla="*/ 570507 w 912783"/>
                  <a:gd name="connsiteY28" fmla="*/ 143566 h 1082781"/>
                  <a:gd name="connsiteX29" fmla="*/ 558432 w 912783"/>
                  <a:gd name="connsiteY29" fmla="*/ 178451 h 1082781"/>
                  <a:gd name="connsiteX30" fmla="*/ 570507 w 912783"/>
                  <a:gd name="connsiteY30" fmla="*/ 207969 h 1082781"/>
                  <a:gd name="connsiteX31" fmla="*/ 604051 w 912783"/>
                  <a:gd name="connsiteY31" fmla="*/ 224070 h 1082781"/>
                  <a:gd name="connsiteX32" fmla="*/ 604051 w 912783"/>
                  <a:gd name="connsiteY32" fmla="*/ 264322 h 1082781"/>
                  <a:gd name="connsiteX33" fmla="*/ 434992 w 912783"/>
                  <a:gd name="connsiteY33" fmla="*/ 536695 h 1082781"/>
                  <a:gd name="connsiteX34" fmla="*/ 401449 w 912783"/>
                  <a:gd name="connsiteY34" fmla="*/ 552795 h 1082781"/>
                  <a:gd name="connsiteX35" fmla="*/ 389373 w 912783"/>
                  <a:gd name="connsiteY35" fmla="*/ 582314 h 1082781"/>
                  <a:gd name="connsiteX36" fmla="*/ 400107 w 912783"/>
                  <a:gd name="connsiteY36" fmla="*/ 617199 h 1082781"/>
                  <a:gd name="connsiteX37" fmla="*/ 373272 w 912783"/>
                  <a:gd name="connsiteY37" fmla="*/ 644034 h 1082781"/>
                  <a:gd name="connsiteX38" fmla="*/ 338387 w 912783"/>
                  <a:gd name="connsiteY38" fmla="*/ 631958 h 1082781"/>
                  <a:gd name="connsiteX39" fmla="*/ 308869 w 912783"/>
                  <a:gd name="connsiteY39" fmla="*/ 644034 h 1082781"/>
                  <a:gd name="connsiteX40" fmla="*/ 294110 w 912783"/>
                  <a:gd name="connsiteY40" fmla="*/ 676235 h 1082781"/>
                  <a:gd name="connsiteX41" fmla="*/ 256541 w 912783"/>
                  <a:gd name="connsiteY41" fmla="*/ 676235 h 1082781"/>
                  <a:gd name="connsiteX42" fmla="*/ 240440 w 912783"/>
                  <a:gd name="connsiteY42" fmla="*/ 642692 h 1082781"/>
                  <a:gd name="connsiteX43" fmla="*/ 210922 w 912783"/>
                  <a:gd name="connsiteY43" fmla="*/ 630616 h 1082781"/>
                  <a:gd name="connsiteX44" fmla="*/ 176037 w 912783"/>
                  <a:gd name="connsiteY44" fmla="*/ 641350 h 1082781"/>
                  <a:gd name="connsiteX45" fmla="*/ 149202 w 912783"/>
                  <a:gd name="connsiteY45" fmla="*/ 614515 h 1082781"/>
                  <a:gd name="connsiteX46" fmla="*/ 161278 w 912783"/>
                  <a:gd name="connsiteY46" fmla="*/ 579630 h 1082781"/>
                  <a:gd name="connsiteX47" fmla="*/ 149202 w 912783"/>
                  <a:gd name="connsiteY47" fmla="*/ 550112 h 1082781"/>
                  <a:gd name="connsiteX48" fmla="*/ 115659 w 912783"/>
                  <a:gd name="connsiteY48" fmla="*/ 534011 h 1082781"/>
                  <a:gd name="connsiteX49" fmla="*/ 115659 w 912783"/>
                  <a:gd name="connsiteY49" fmla="*/ 496442 h 1082781"/>
                  <a:gd name="connsiteX50" fmla="*/ 149202 w 912783"/>
                  <a:gd name="connsiteY50" fmla="*/ 480342 h 1082781"/>
                  <a:gd name="connsiteX51" fmla="*/ 161278 w 912783"/>
                  <a:gd name="connsiteY51" fmla="*/ 450823 h 1082781"/>
                  <a:gd name="connsiteX52" fmla="*/ 149202 w 912783"/>
                  <a:gd name="connsiteY52" fmla="*/ 415938 h 1082781"/>
                  <a:gd name="connsiteX53" fmla="*/ 176037 w 912783"/>
                  <a:gd name="connsiteY53" fmla="*/ 389104 h 1082781"/>
                  <a:gd name="connsiteX54" fmla="*/ 210922 w 912783"/>
                  <a:gd name="connsiteY54" fmla="*/ 401179 h 1082781"/>
                  <a:gd name="connsiteX55" fmla="*/ 240440 w 912783"/>
                  <a:gd name="connsiteY55" fmla="*/ 389104 h 1082781"/>
                  <a:gd name="connsiteX56" fmla="*/ 256541 w 912783"/>
                  <a:gd name="connsiteY56" fmla="*/ 355560 h 1082781"/>
                  <a:gd name="connsiteX57" fmla="*/ 295451 w 912783"/>
                  <a:gd name="connsiteY57" fmla="*/ 355560 h 1082781"/>
                  <a:gd name="connsiteX58" fmla="*/ 311552 w 912783"/>
                  <a:gd name="connsiteY58" fmla="*/ 389104 h 1082781"/>
                  <a:gd name="connsiteX59" fmla="*/ 341070 w 912783"/>
                  <a:gd name="connsiteY59" fmla="*/ 401179 h 1082781"/>
                  <a:gd name="connsiteX60" fmla="*/ 375956 w 912783"/>
                  <a:gd name="connsiteY60" fmla="*/ 389104 h 1082781"/>
                  <a:gd name="connsiteX61" fmla="*/ 402790 w 912783"/>
                  <a:gd name="connsiteY61" fmla="*/ 415938 h 1082781"/>
                  <a:gd name="connsiteX62" fmla="*/ 390715 w 912783"/>
                  <a:gd name="connsiteY62" fmla="*/ 450823 h 1082781"/>
                  <a:gd name="connsiteX63" fmla="*/ 402790 w 912783"/>
                  <a:gd name="connsiteY63" fmla="*/ 480342 h 1082781"/>
                  <a:gd name="connsiteX64" fmla="*/ 436334 w 912783"/>
                  <a:gd name="connsiteY64" fmla="*/ 496442 h 1082781"/>
                  <a:gd name="connsiteX65" fmla="*/ 434992 w 912783"/>
                  <a:gd name="connsiteY65" fmla="*/ 536695 h 1082781"/>
                  <a:gd name="connsiteX66" fmla="*/ 434992 w 912783"/>
                  <a:gd name="connsiteY66" fmla="*/ 536695 h 1082781"/>
                  <a:gd name="connsiteX67" fmla="*/ 899233 w 912783"/>
                  <a:gd name="connsiteY67" fmla="*/ 586339 h 1082781"/>
                  <a:gd name="connsiteX68" fmla="*/ 806653 w 912783"/>
                  <a:gd name="connsiteY68" fmla="*/ 425330 h 1082781"/>
                  <a:gd name="connsiteX69" fmla="*/ 806653 w 912783"/>
                  <a:gd name="connsiteY69" fmla="*/ 418622 h 1082781"/>
                  <a:gd name="connsiteX70" fmla="*/ 609418 w 912783"/>
                  <a:gd name="connsiteY70" fmla="*/ 56353 h 1082781"/>
                  <a:gd name="connsiteX71" fmla="*/ 197505 w 912783"/>
                  <a:gd name="connsiteY71" fmla="*/ 56353 h 1082781"/>
                  <a:gd name="connsiteX72" fmla="*/ 269 w 912783"/>
                  <a:gd name="connsiteY72" fmla="*/ 418622 h 1082781"/>
                  <a:gd name="connsiteX73" fmla="*/ 158594 w 912783"/>
                  <a:gd name="connsiteY73" fmla="*/ 743322 h 1082781"/>
                  <a:gd name="connsiteX74" fmla="*/ 158594 w 912783"/>
                  <a:gd name="connsiteY74" fmla="*/ 1082781 h 1082781"/>
                  <a:gd name="connsiteX75" fmla="*/ 582583 w 912783"/>
                  <a:gd name="connsiteY75" fmla="*/ 1082781 h 1082781"/>
                  <a:gd name="connsiteX76" fmla="*/ 582583 w 912783"/>
                  <a:gd name="connsiteY76" fmla="*/ 921773 h 1082781"/>
                  <a:gd name="connsiteX77" fmla="*/ 648328 w 912783"/>
                  <a:gd name="connsiteY77" fmla="*/ 921773 h 1082781"/>
                  <a:gd name="connsiteX78" fmla="*/ 761034 w 912783"/>
                  <a:gd name="connsiteY78" fmla="*/ 874812 h 1082781"/>
                  <a:gd name="connsiteX79" fmla="*/ 806653 w 912783"/>
                  <a:gd name="connsiteY79" fmla="*/ 760765 h 1082781"/>
                  <a:gd name="connsiteX80" fmla="*/ 806653 w 912783"/>
                  <a:gd name="connsiteY80" fmla="*/ 680260 h 1082781"/>
                  <a:gd name="connsiteX81" fmla="*/ 865689 w 912783"/>
                  <a:gd name="connsiteY81" fmla="*/ 680260 h 1082781"/>
                  <a:gd name="connsiteX82" fmla="*/ 899233 w 912783"/>
                  <a:gd name="connsiteY82" fmla="*/ 586339 h 1082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912783" h="1082781">
                    <a:moveTo>
                      <a:pt x="604051" y="264322"/>
                    </a:moveTo>
                    <a:lnTo>
                      <a:pt x="570507" y="280423"/>
                    </a:lnTo>
                    <a:cubicBezTo>
                      <a:pt x="567824" y="291157"/>
                      <a:pt x="562457" y="300549"/>
                      <a:pt x="557090" y="309941"/>
                    </a:cubicBezTo>
                    <a:lnTo>
                      <a:pt x="569166" y="344826"/>
                    </a:lnTo>
                    <a:lnTo>
                      <a:pt x="542331" y="371661"/>
                    </a:lnTo>
                    <a:lnTo>
                      <a:pt x="507446" y="359585"/>
                    </a:lnTo>
                    <a:cubicBezTo>
                      <a:pt x="498054" y="364952"/>
                      <a:pt x="488662" y="368978"/>
                      <a:pt x="477928" y="371661"/>
                    </a:cubicBezTo>
                    <a:lnTo>
                      <a:pt x="461827" y="403863"/>
                    </a:lnTo>
                    <a:lnTo>
                      <a:pt x="424258" y="403863"/>
                    </a:lnTo>
                    <a:lnTo>
                      <a:pt x="408157" y="370319"/>
                    </a:lnTo>
                    <a:cubicBezTo>
                      <a:pt x="397423" y="367636"/>
                      <a:pt x="388031" y="363611"/>
                      <a:pt x="378639" y="358244"/>
                    </a:cubicBezTo>
                    <a:lnTo>
                      <a:pt x="343754" y="370319"/>
                    </a:lnTo>
                    <a:lnTo>
                      <a:pt x="316919" y="343485"/>
                    </a:lnTo>
                    <a:lnTo>
                      <a:pt x="328995" y="308599"/>
                    </a:lnTo>
                    <a:cubicBezTo>
                      <a:pt x="323628" y="299207"/>
                      <a:pt x="319603" y="289815"/>
                      <a:pt x="316919" y="279081"/>
                    </a:cubicBezTo>
                    <a:lnTo>
                      <a:pt x="283376" y="262980"/>
                    </a:lnTo>
                    <a:lnTo>
                      <a:pt x="283376" y="225412"/>
                    </a:lnTo>
                    <a:lnTo>
                      <a:pt x="316919" y="209311"/>
                    </a:lnTo>
                    <a:cubicBezTo>
                      <a:pt x="319603" y="198577"/>
                      <a:pt x="323628" y="189185"/>
                      <a:pt x="328995" y="179793"/>
                    </a:cubicBezTo>
                    <a:lnTo>
                      <a:pt x="318261" y="144908"/>
                    </a:lnTo>
                    <a:lnTo>
                      <a:pt x="345096" y="118073"/>
                    </a:lnTo>
                    <a:lnTo>
                      <a:pt x="379981" y="130148"/>
                    </a:lnTo>
                    <a:cubicBezTo>
                      <a:pt x="389373" y="124781"/>
                      <a:pt x="398765" y="120756"/>
                      <a:pt x="409499" y="118073"/>
                    </a:cubicBezTo>
                    <a:lnTo>
                      <a:pt x="425600" y="84529"/>
                    </a:lnTo>
                    <a:lnTo>
                      <a:pt x="463168" y="84529"/>
                    </a:lnTo>
                    <a:lnTo>
                      <a:pt x="479269" y="116731"/>
                    </a:lnTo>
                    <a:cubicBezTo>
                      <a:pt x="490003" y="119415"/>
                      <a:pt x="499395" y="123440"/>
                      <a:pt x="508788" y="128807"/>
                    </a:cubicBezTo>
                    <a:lnTo>
                      <a:pt x="543673" y="116731"/>
                    </a:lnTo>
                    <a:lnTo>
                      <a:pt x="570507" y="143566"/>
                    </a:lnTo>
                    <a:lnTo>
                      <a:pt x="558432" y="178451"/>
                    </a:lnTo>
                    <a:cubicBezTo>
                      <a:pt x="563799" y="187843"/>
                      <a:pt x="567824" y="197235"/>
                      <a:pt x="570507" y="207969"/>
                    </a:cubicBezTo>
                    <a:lnTo>
                      <a:pt x="604051" y="224070"/>
                    </a:lnTo>
                    <a:lnTo>
                      <a:pt x="604051" y="264322"/>
                    </a:lnTo>
                    <a:close/>
                    <a:moveTo>
                      <a:pt x="434992" y="536695"/>
                    </a:moveTo>
                    <a:lnTo>
                      <a:pt x="401449" y="552795"/>
                    </a:lnTo>
                    <a:cubicBezTo>
                      <a:pt x="398765" y="563529"/>
                      <a:pt x="394740" y="572921"/>
                      <a:pt x="389373" y="582314"/>
                    </a:cubicBezTo>
                    <a:lnTo>
                      <a:pt x="400107" y="617199"/>
                    </a:lnTo>
                    <a:lnTo>
                      <a:pt x="373272" y="644034"/>
                    </a:lnTo>
                    <a:lnTo>
                      <a:pt x="338387" y="631958"/>
                    </a:lnTo>
                    <a:cubicBezTo>
                      <a:pt x="328995" y="637325"/>
                      <a:pt x="319603" y="641350"/>
                      <a:pt x="308869" y="644034"/>
                    </a:cubicBezTo>
                    <a:lnTo>
                      <a:pt x="294110" y="676235"/>
                    </a:lnTo>
                    <a:lnTo>
                      <a:pt x="256541" y="676235"/>
                    </a:lnTo>
                    <a:lnTo>
                      <a:pt x="240440" y="642692"/>
                    </a:lnTo>
                    <a:cubicBezTo>
                      <a:pt x="229706" y="640008"/>
                      <a:pt x="220314" y="635983"/>
                      <a:pt x="210922" y="630616"/>
                    </a:cubicBezTo>
                    <a:lnTo>
                      <a:pt x="176037" y="641350"/>
                    </a:lnTo>
                    <a:lnTo>
                      <a:pt x="149202" y="614515"/>
                    </a:lnTo>
                    <a:lnTo>
                      <a:pt x="161278" y="579630"/>
                    </a:lnTo>
                    <a:cubicBezTo>
                      <a:pt x="155911" y="570238"/>
                      <a:pt x="151886" y="560846"/>
                      <a:pt x="149202" y="550112"/>
                    </a:cubicBezTo>
                    <a:lnTo>
                      <a:pt x="115659" y="534011"/>
                    </a:lnTo>
                    <a:lnTo>
                      <a:pt x="115659" y="496442"/>
                    </a:lnTo>
                    <a:lnTo>
                      <a:pt x="149202" y="480342"/>
                    </a:lnTo>
                    <a:cubicBezTo>
                      <a:pt x="151886" y="469608"/>
                      <a:pt x="155911" y="460216"/>
                      <a:pt x="161278" y="450823"/>
                    </a:cubicBezTo>
                    <a:lnTo>
                      <a:pt x="149202" y="415938"/>
                    </a:lnTo>
                    <a:lnTo>
                      <a:pt x="176037" y="389104"/>
                    </a:lnTo>
                    <a:lnTo>
                      <a:pt x="210922" y="401179"/>
                    </a:lnTo>
                    <a:cubicBezTo>
                      <a:pt x="220314" y="395812"/>
                      <a:pt x="229706" y="391787"/>
                      <a:pt x="240440" y="389104"/>
                    </a:cubicBezTo>
                    <a:lnTo>
                      <a:pt x="256541" y="355560"/>
                    </a:lnTo>
                    <a:lnTo>
                      <a:pt x="295451" y="355560"/>
                    </a:lnTo>
                    <a:lnTo>
                      <a:pt x="311552" y="389104"/>
                    </a:lnTo>
                    <a:cubicBezTo>
                      <a:pt x="322286" y="391787"/>
                      <a:pt x="331678" y="395812"/>
                      <a:pt x="341070" y="401179"/>
                    </a:cubicBezTo>
                    <a:lnTo>
                      <a:pt x="375956" y="389104"/>
                    </a:lnTo>
                    <a:lnTo>
                      <a:pt x="402790" y="415938"/>
                    </a:lnTo>
                    <a:lnTo>
                      <a:pt x="390715" y="450823"/>
                    </a:lnTo>
                    <a:cubicBezTo>
                      <a:pt x="396082" y="460216"/>
                      <a:pt x="400107" y="469608"/>
                      <a:pt x="402790" y="480342"/>
                    </a:cubicBezTo>
                    <a:lnTo>
                      <a:pt x="436334" y="496442"/>
                    </a:lnTo>
                    <a:lnTo>
                      <a:pt x="434992" y="536695"/>
                    </a:lnTo>
                    <a:lnTo>
                      <a:pt x="434992" y="536695"/>
                    </a:lnTo>
                    <a:close/>
                    <a:moveTo>
                      <a:pt x="899233" y="586339"/>
                    </a:moveTo>
                    <a:lnTo>
                      <a:pt x="806653" y="425330"/>
                    </a:lnTo>
                    <a:lnTo>
                      <a:pt x="806653" y="418622"/>
                    </a:lnTo>
                    <a:cubicBezTo>
                      <a:pt x="812020" y="271031"/>
                      <a:pt x="736883" y="132832"/>
                      <a:pt x="609418" y="56353"/>
                    </a:cubicBezTo>
                    <a:cubicBezTo>
                      <a:pt x="481953" y="-18784"/>
                      <a:pt x="324970" y="-18784"/>
                      <a:pt x="197505" y="56353"/>
                    </a:cubicBezTo>
                    <a:cubicBezTo>
                      <a:pt x="70040" y="131490"/>
                      <a:pt x="-5098" y="271031"/>
                      <a:pt x="269" y="418622"/>
                    </a:cubicBezTo>
                    <a:cubicBezTo>
                      <a:pt x="269" y="546087"/>
                      <a:pt x="57964" y="665501"/>
                      <a:pt x="158594" y="743322"/>
                    </a:cubicBezTo>
                    <a:lnTo>
                      <a:pt x="158594" y="1082781"/>
                    </a:lnTo>
                    <a:lnTo>
                      <a:pt x="582583" y="1082781"/>
                    </a:lnTo>
                    <a:lnTo>
                      <a:pt x="582583" y="921773"/>
                    </a:lnTo>
                    <a:lnTo>
                      <a:pt x="648328" y="921773"/>
                    </a:lnTo>
                    <a:cubicBezTo>
                      <a:pt x="691264" y="921773"/>
                      <a:pt x="731516" y="904330"/>
                      <a:pt x="761034" y="874812"/>
                    </a:cubicBezTo>
                    <a:cubicBezTo>
                      <a:pt x="790552" y="843952"/>
                      <a:pt x="806653" y="803700"/>
                      <a:pt x="806653" y="760765"/>
                    </a:cubicBezTo>
                    <a:lnTo>
                      <a:pt x="806653" y="680260"/>
                    </a:lnTo>
                    <a:lnTo>
                      <a:pt x="865689" y="680260"/>
                    </a:lnTo>
                    <a:cubicBezTo>
                      <a:pt x="900575" y="676235"/>
                      <a:pt x="931435" y="635983"/>
                      <a:pt x="899233" y="586339"/>
                    </a:cubicBezTo>
                    <a:close/>
                  </a:path>
                </a:pathLst>
              </a:custGeom>
              <a:solidFill>
                <a:schemeClr val="bg1"/>
              </a:solidFill>
              <a:ln w="133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</p:grpSp>
      </p:grpSp>
      <p:grpSp>
        <p:nvGrpSpPr>
          <p:cNvPr id="63" name="Csoportba foglalás 62">
            <a:extLst>
              <a:ext uri="{FF2B5EF4-FFF2-40B4-BE49-F238E27FC236}">
                <a16:creationId xmlns:a16="http://schemas.microsoft.com/office/drawing/2014/main" id="{6CAC43AB-57BE-B239-8915-D36D341B3547}"/>
              </a:ext>
            </a:extLst>
          </p:cNvPr>
          <p:cNvGrpSpPr/>
          <p:nvPr/>
        </p:nvGrpSpPr>
        <p:grpSpPr>
          <a:xfrm>
            <a:off x="9133657" y="2834343"/>
            <a:ext cx="2725110" cy="2757717"/>
            <a:chOff x="5338507" y="3141068"/>
            <a:chExt cx="2868537" cy="2902860"/>
          </a:xfrm>
        </p:grpSpPr>
        <p:grpSp>
          <p:nvGrpSpPr>
            <p:cNvPr id="44" name="Csoportba foglalás 43">
              <a:extLst>
                <a:ext uri="{FF2B5EF4-FFF2-40B4-BE49-F238E27FC236}">
                  <a16:creationId xmlns:a16="http://schemas.microsoft.com/office/drawing/2014/main" id="{77EEE3B1-EA90-D5B1-92FF-D8DD7FE3A74B}"/>
                </a:ext>
              </a:extLst>
            </p:cNvPr>
            <p:cNvGrpSpPr/>
            <p:nvPr/>
          </p:nvGrpSpPr>
          <p:grpSpPr>
            <a:xfrm>
              <a:off x="5338507" y="3141068"/>
              <a:ext cx="2868537" cy="2902860"/>
              <a:chOff x="8650613" y="1680910"/>
              <a:chExt cx="3187263" cy="3225400"/>
            </a:xfrm>
          </p:grpSpPr>
          <p:sp>
            <p:nvSpPr>
              <p:cNvPr id="45" name="Shape">
                <a:extLst>
                  <a:ext uri="{FF2B5EF4-FFF2-40B4-BE49-F238E27FC236}">
                    <a16:creationId xmlns:a16="http://schemas.microsoft.com/office/drawing/2014/main" id="{7A2FD95E-F947-5536-6952-5BE4A1F326F6}"/>
                  </a:ext>
                </a:extLst>
              </p:cNvPr>
              <p:cNvSpPr/>
              <p:nvPr/>
            </p:nvSpPr>
            <p:spPr>
              <a:xfrm>
                <a:off x="8650613" y="1680910"/>
                <a:ext cx="3187263" cy="3225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4" h="21600" extrusionOk="0">
                    <a:moveTo>
                      <a:pt x="19055" y="11566"/>
                    </a:moveTo>
                    <a:cubicBezTo>
                      <a:pt x="18783" y="11085"/>
                      <a:pt x="18239" y="10785"/>
                      <a:pt x="17665" y="10785"/>
                    </a:cubicBezTo>
                    <a:cubicBezTo>
                      <a:pt x="18239" y="10785"/>
                      <a:pt x="18753" y="10485"/>
                      <a:pt x="19055" y="10004"/>
                    </a:cubicBezTo>
                    <a:lnTo>
                      <a:pt x="21260" y="6189"/>
                    </a:lnTo>
                    <a:cubicBezTo>
                      <a:pt x="21532" y="5708"/>
                      <a:pt x="21532" y="5107"/>
                      <a:pt x="21260" y="4596"/>
                    </a:cubicBezTo>
                    <a:lnTo>
                      <a:pt x="19055" y="781"/>
                    </a:lnTo>
                    <a:cubicBezTo>
                      <a:pt x="18783" y="300"/>
                      <a:pt x="18239" y="0"/>
                      <a:pt x="17665" y="0"/>
                    </a:cubicBezTo>
                    <a:lnTo>
                      <a:pt x="13224" y="0"/>
                    </a:lnTo>
                    <a:cubicBezTo>
                      <a:pt x="12650" y="0"/>
                      <a:pt x="12137" y="300"/>
                      <a:pt x="11835" y="781"/>
                    </a:cubicBezTo>
                    <a:lnTo>
                      <a:pt x="9629" y="4596"/>
                    </a:lnTo>
                    <a:cubicBezTo>
                      <a:pt x="9357" y="5077"/>
                      <a:pt x="9357" y="5678"/>
                      <a:pt x="9629" y="6189"/>
                    </a:cubicBezTo>
                    <a:lnTo>
                      <a:pt x="9629" y="6189"/>
                    </a:lnTo>
                    <a:lnTo>
                      <a:pt x="9629" y="6189"/>
                    </a:lnTo>
                    <a:cubicBezTo>
                      <a:pt x="9357" y="5708"/>
                      <a:pt x="8814" y="5408"/>
                      <a:pt x="8240" y="5408"/>
                    </a:cubicBezTo>
                    <a:lnTo>
                      <a:pt x="3799" y="5408"/>
                    </a:lnTo>
                    <a:cubicBezTo>
                      <a:pt x="3225" y="5408"/>
                      <a:pt x="2711" y="5708"/>
                      <a:pt x="2409" y="6189"/>
                    </a:cubicBezTo>
                    <a:lnTo>
                      <a:pt x="204" y="10004"/>
                    </a:lnTo>
                    <a:cubicBezTo>
                      <a:pt x="-68" y="10485"/>
                      <a:pt x="-68" y="11085"/>
                      <a:pt x="204" y="11596"/>
                    </a:cubicBezTo>
                    <a:lnTo>
                      <a:pt x="2409" y="15411"/>
                    </a:lnTo>
                    <a:cubicBezTo>
                      <a:pt x="2681" y="15892"/>
                      <a:pt x="3225" y="16192"/>
                      <a:pt x="3799" y="16192"/>
                    </a:cubicBezTo>
                    <a:lnTo>
                      <a:pt x="8240" y="16192"/>
                    </a:lnTo>
                    <a:cubicBezTo>
                      <a:pt x="8814" y="16192"/>
                      <a:pt x="9327" y="15892"/>
                      <a:pt x="9629" y="15411"/>
                    </a:cubicBezTo>
                    <a:lnTo>
                      <a:pt x="9629" y="15411"/>
                    </a:lnTo>
                    <a:lnTo>
                      <a:pt x="9629" y="15411"/>
                    </a:lnTo>
                    <a:cubicBezTo>
                      <a:pt x="9357" y="15892"/>
                      <a:pt x="9357" y="16493"/>
                      <a:pt x="9629" y="17004"/>
                    </a:cubicBezTo>
                    <a:lnTo>
                      <a:pt x="11835" y="20819"/>
                    </a:lnTo>
                    <a:cubicBezTo>
                      <a:pt x="12107" y="21300"/>
                      <a:pt x="12650" y="21600"/>
                      <a:pt x="13224" y="21600"/>
                    </a:cubicBezTo>
                    <a:lnTo>
                      <a:pt x="17665" y="21600"/>
                    </a:lnTo>
                    <a:cubicBezTo>
                      <a:pt x="18239" y="21600"/>
                      <a:pt x="18753" y="21300"/>
                      <a:pt x="19055" y="20819"/>
                    </a:cubicBezTo>
                    <a:lnTo>
                      <a:pt x="21260" y="17004"/>
                    </a:lnTo>
                    <a:cubicBezTo>
                      <a:pt x="21532" y="16523"/>
                      <a:pt x="21532" y="15922"/>
                      <a:pt x="21260" y="15411"/>
                    </a:cubicBezTo>
                    <a:lnTo>
                      <a:pt x="19055" y="11566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sp>
            <p:nvSpPr>
              <p:cNvPr id="46" name="Shape">
                <a:extLst>
                  <a:ext uri="{FF2B5EF4-FFF2-40B4-BE49-F238E27FC236}">
                    <a16:creationId xmlns:a16="http://schemas.microsoft.com/office/drawing/2014/main" id="{66150C66-CF64-9879-3710-C64A55EF8D4D}"/>
                  </a:ext>
                </a:extLst>
              </p:cNvPr>
              <p:cNvSpPr/>
              <p:nvPr/>
            </p:nvSpPr>
            <p:spPr>
              <a:xfrm>
                <a:off x="10265553" y="1815488"/>
                <a:ext cx="1401861" cy="2888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6" h="21600" extrusionOk="0">
                    <a:moveTo>
                      <a:pt x="16794" y="12477"/>
                    </a:moveTo>
                    <a:lnTo>
                      <a:pt x="20666" y="15764"/>
                    </a:lnTo>
                    <a:cubicBezTo>
                      <a:pt x="21413" y="16401"/>
                      <a:pt x="21413" y="17206"/>
                      <a:pt x="20666" y="17843"/>
                    </a:cubicBezTo>
                    <a:lnTo>
                      <a:pt x="17473" y="20560"/>
                    </a:lnTo>
                    <a:cubicBezTo>
                      <a:pt x="16726" y="21198"/>
                      <a:pt x="15300" y="21600"/>
                      <a:pt x="13805" y="21600"/>
                    </a:cubicBezTo>
                    <a:lnTo>
                      <a:pt x="7421" y="21600"/>
                    </a:lnTo>
                    <a:cubicBezTo>
                      <a:pt x="5926" y="21600"/>
                      <a:pt x="4500" y="21198"/>
                      <a:pt x="3753" y="20560"/>
                    </a:cubicBezTo>
                    <a:lnTo>
                      <a:pt x="560" y="17843"/>
                    </a:lnTo>
                    <a:cubicBezTo>
                      <a:pt x="-187" y="17206"/>
                      <a:pt x="-187" y="16401"/>
                      <a:pt x="560" y="15764"/>
                    </a:cubicBezTo>
                    <a:lnTo>
                      <a:pt x="4432" y="12477"/>
                    </a:lnTo>
                    <a:cubicBezTo>
                      <a:pt x="4771" y="12175"/>
                      <a:pt x="4975" y="11806"/>
                      <a:pt x="4975" y="11437"/>
                    </a:cubicBezTo>
                    <a:lnTo>
                      <a:pt x="4975" y="10163"/>
                    </a:lnTo>
                    <a:cubicBezTo>
                      <a:pt x="4975" y="9794"/>
                      <a:pt x="4771" y="9425"/>
                      <a:pt x="4432" y="9123"/>
                    </a:cubicBezTo>
                    <a:lnTo>
                      <a:pt x="560" y="5836"/>
                    </a:lnTo>
                    <a:cubicBezTo>
                      <a:pt x="-187" y="5199"/>
                      <a:pt x="-187" y="4394"/>
                      <a:pt x="560" y="3757"/>
                    </a:cubicBezTo>
                    <a:lnTo>
                      <a:pt x="3753" y="1040"/>
                    </a:lnTo>
                    <a:cubicBezTo>
                      <a:pt x="4500" y="402"/>
                      <a:pt x="5926" y="0"/>
                      <a:pt x="7421" y="0"/>
                    </a:cubicBezTo>
                    <a:lnTo>
                      <a:pt x="13805" y="0"/>
                    </a:lnTo>
                    <a:cubicBezTo>
                      <a:pt x="15300" y="0"/>
                      <a:pt x="16726" y="402"/>
                      <a:pt x="17473" y="1040"/>
                    </a:cubicBezTo>
                    <a:lnTo>
                      <a:pt x="20666" y="3757"/>
                    </a:lnTo>
                    <a:cubicBezTo>
                      <a:pt x="21413" y="4394"/>
                      <a:pt x="21413" y="5199"/>
                      <a:pt x="20666" y="5836"/>
                    </a:cubicBezTo>
                    <a:lnTo>
                      <a:pt x="16794" y="9123"/>
                    </a:lnTo>
                    <a:cubicBezTo>
                      <a:pt x="16455" y="9425"/>
                      <a:pt x="16251" y="9794"/>
                      <a:pt x="16251" y="10163"/>
                    </a:cubicBezTo>
                    <a:lnTo>
                      <a:pt x="16251" y="11437"/>
                    </a:lnTo>
                    <a:cubicBezTo>
                      <a:pt x="16251" y="11806"/>
                      <a:pt x="16387" y="12175"/>
                      <a:pt x="16794" y="1247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sp>
            <p:nvSpPr>
              <p:cNvPr id="47" name="Rectangle 86">
                <a:extLst>
                  <a:ext uri="{FF2B5EF4-FFF2-40B4-BE49-F238E27FC236}">
                    <a16:creationId xmlns:a16="http://schemas.microsoft.com/office/drawing/2014/main" id="{2F2CCA0A-D6B5-A591-F05F-AC2E969A31AB}"/>
                  </a:ext>
                </a:extLst>
              </p:cNvPr>
              <p:cNvSpPr/>
              <p:nvPr/>
            </p:nvSpPr>
            <p:spPr>
              <a:xfrm>
                <a:off x="10244245" y="1890452"/>
                <a:ext cx="1486007" cy="9719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hu-HU" sz="1600" b="1" noProof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Éles alkalma-zások</a:t>
                </a:r>
                <a:endParaRPr lang="en-US" sz="1600" b="1" noProof="1"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sp>
            <p:nvSpPr>
              <p:cNvPr id="48" name="Rectangle 90">
                <a:extLst>
                  <a:ext uri="{FF2B5EF4-FFF2-40B4-BE49-F238E27FC236}">
                    <a16:creationId xmlns:a16="http://schemas.microsoft.com/office/drawing/2014/main" id="{237E3120-A878-72C8-49E1-123D7333890A}"/>
                  </a:ext>
                </a:extLst>
              </p:cNvPr>
              <p:cNvSpPr/>
              <p:nvPr/>
            </p:nvSpPr>
            <p:spPr>
              <a:xfrm>
                <a:off x="10365951" y="3592910"/>
                <a:ext cx="1201063" cy="97192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hu-HU" sz="4800" b="1" noProof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5</a:t>
                </a:r>
                <a:endParaRPr lang="en-US" sz="4800" b="1" noProof="1"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</p:grpSp>
        <p:pic>
          <p:nvPicPr>
            <p:cNvPr id="61" name="Kép 60">
              <a:extLst>
                <a:ext uri="{FF2B5EF4-FFF2-40B4-BE49-F238E27FC236}">
                  <a16:creationId xmlns:a16="http://schemas.microsoft.com/office/drawing/2014/main" id="{8C4313D2-A520-8432-183D-65730B75C0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71367" y="4114297"/>
              <a:ext cx="895831" cy="89583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64" name="Csoportba foglalás 63">
            <a:extLst>
              <a:ext uri="{FF2B5EF4-FFF2-40B4-BE49-F238E27FC236}">
                <a16:creationId xmlns:a16="http://schemas.microsoft.com/office/drawing/2014/main" id="{5ED96254-CC84-2F48-2397-BDF878AB7560}"/>
              </a:ext>
            </a:extLst>
          </p:cNvPr>
          <p:cNvGrpSpPr/>
          <p:nvPr/>
        </p:nvGrpSpPr>
        <p:grpSpPr>
          <a:xfrm>
            <a:off x="6631659" y="3544820"/>
            <a:ext cx="2716485" cy="2753875"/>
            <a:chOff x="2711381" y="3870795"/>
            <a:chExt cx="2859458" cy="2898816"/>
          </a:xfrm>
        </p:grpSpPr>
        <p:grpSp>
          <p:nvGrpSpPr>
            <p:cNvPr id="20" name="Csoportba foglalás 19">
              <a:extLst>
                <a:ext uri="{FF2B5EF4-FFF2-40B4-BE49-F238E27FC236}">
                  <a16:creationId xmlns:a16="http://schemas.microsoft.com/office/drawing/2014/main" id="{E78C6644-4A2B-030F-3A1B-7E289B1F147D}"/>
                </a:ext>
              </a:extLst>
            </p:cNvPr>
            <p:cNvGrpSpPr/>
            <p:nvPr/>
          </p:nvGrpSpPr>
          <p:grpSpPr>
            <a:xfrm>
              <a:off x="2711381" y="3870795"/>
              <a:ext cx="2859458" cy="2898816"/>
              <a:chOff x="7188366" y="3385569"/>
              <a:chExt cx="3177175" cy="3220907"/>
            </a:xfrm>
          </p:grpSpPr>
          <p:sp>
            <p:nvSpPr>
              <p:cNvPr id="21" name="Shape">
                <a:extLst>
                  <a:ext uri="{FF2B5EF4-FFF2-40B4-BE49-F238E27FC236}">
                    <a16:creationId xmlns:a16="http://schemas.microsoft.com/office/drawing/2014/main" id="{CADBFD97-545E-F3B2-D7D0-1C0E191B147F}"/>
                  </a:ext>
                </a:extLst>
              </p:cNvPr>
              <p:cNvSpPr/>
              <p:nvPr/>
            </p:nvSpPr>
            <p:spPr>
              <a:xfrm>
                <a:off x="7188366" y="3385569"/>
                <a:ext cx="3177175" cy="32209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6" h="21600" extrusionOk="0">
                    <a:moveTo>
                      <a:pt x="21229" y="9988"/>
                    </a:moveTo>
                    <a:lnTo>
                      <a:pt x="19018" y="6167"/>
                    </a:lnTo>
                    <a:cubicBezTo>
                      <a:pt x="18745" y="5686"/>
                      <a:pt x="18200" y="5385"/>
                      <a:pt x="17624" y="5385"/>
                    </a:cubicBezTo>
                    <a:lnTo>
                      <a:pt x="13171" y="5385"/>
                    </a:lnTo>
                    <a:cubicBezTo>
                      <a:pt x="12716" y="5385"/>
                      <a:pt x="12292" y="5565"/>
                      <a:pt x="11989" y="5896"/>
                    </a:cubicBezTo>
                    <a:cubicBezTo>
                      <a:pt x="12141" y="5475"/>
                      <a:pt x="12080" y="4994"/>
                      <a:pt x="11868" y="4603"/>
                    </a:cubicBezTo>
                    <a:lnTo>
                      <a:pt x="9657" y="782"/>
                    </a:lnTo>
                    <a:cubicBezTo>
                      <a:pt x="9384" y="301"/>
                      <a:pt x="8839" y="0"/>
                      <a:pt x="8263" y="0"/>
                    </a:cubicBezTo>
                    <a:lnTo>
                      <a:pt x="3810" y="0"/>
                    </a:lnTo>
                    <a:cubicBezTo>
                      <a:pt x="3234" y="0"/>
                      <a:pt x="2719" y="301"/>
                      <a:pt x="2416" y="782"/>
                    </a:cubicBezTo>
                    <a:lnTo>
                      <a:pt x="205" y="4603"/>
                    </a:lnTo>
                    <a:cubicBezTo>
                      <a:pt x="-68" y="5084"/>
                      <a:pt x="-68" y="5686"/>
                      <a:pt x="205" y="6197"/>
                    </a:cubicBezTo>
                    <a:lnTo>
                      <a:pt x="2416" y="10018"/>
                    </a:lnTo>
                    <a:cubicBezTo>
                      <a:pt x="2689" y="10499"/>
                      <a:pt x="3234" y="10800"/>
                      <a:pt x="3810" y="10800"/>
                    </a:cubicBezTo>
                    <a:cubicBezTo>
                      <a:pt x="3234" y="10800"/>
                      <a:pt x="2719" y="11101"/>
                      <a:pt x="2416" y="11582"/>
                    </a:cubicBezTo>
                    <a:lnTo>
                      <a:pt x="205" y="15403"/>
                    </a:lnTo>
                    <a:cubicBezTo>
                      <a:pt x="-68" y="15884"/>
                      <a:pt x="-68" y="16486"/>
                      <a:pt x="205" y="16997"/>
                    </a:cubicBezTo>
                    <a:lnTo>
                      <a:pt x="2416" y="20818"/>
                    </a:lnTo>
                    <a:cubicBezTo>
                      <a:pt x="2689" y="21299"/>
                      <a:pt x="3234" y="21600"/>
                      <a:pt x="3810" y="21600"/>
                    </a:cubicBezTo>
                    <a:lnTo>
                      <a:pt x="8263" y="21600"/>
                    </a:lnTo>
                    <a:cubicBezTo>
                      <a:pt x="8839" y="21600"/>
                      <a:pt x="9354" y="21299"/>
                      <a:pt x="9657" y="20818"/>
                    </a:cubicBezTo>
                    <a:lnTo>
                      <a:pt x="11868" y="16997"/>
                    </a:lnTo>
                    <a:cubicBezTo>
                      <a:pt x="12110" y="16606"/>
                      <a:pt x="12141" y="16125"/>
                      <a:pt x="11989" y="15704"/>
                    </a:cubicBezTo>
                    <a:cubicBezTo>
                      <a:pt x="12292" y="16035"/>
                      <a:pt x="12716" y="16215"/>
                      <a:pt x="13171" y="16215"/>
                    </a:cubicBezTo>
                    <a:lnTo>
                      <a:pt x="17624" y="16215"/>
                    </a:lnTo>
                    <a:cubicBezTo>
                      <a:pt x="18200" y="16215"/>
                      <a:pt x="18715" y="15914"/>
                      <a:pt x="19018" y="15433"/>
                    </a:cubicBezTo>
                    <a:lnTo>
                      <a:pt x="21229" y="11612"/>
                    </a:lnTo>
                    <a:cubicBezTo>
                      <a:pt x="21532" y="11101"/>
                      <a:pt x="21532" y="10469"/>
                      <a:pt x="21229" y="9988"/>
                    </a:cubicBezTo>
                    <a:close/>
                  </a:path>
                </a:pathLst>
              </a:custGeom>
              <a:solidFill>
                <a:srgbClr val="62A39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sp>
            <p:nvSpPr>
              <p:cNvPr id="22" name="Shape">
                <a:extLst>
                  <a:ext uri="{FF2B5EF4-FFF2-40B4-BE49-F238E27FC236}">
                    <a16:creationId xmlns:a16="http://schemas.microsoft.com/office/drawing/2014/main" id="{633FDA71-C4EE-82B4-CF30-2518D4319621}"/>
                  </a:ext>
                </a:extLst>
              </p:cNvPr>
              <p:cNvSpPr/>
              <p:nvPr/>
            </p:nvSpPr>
            <p:spPr>
              <a:xfrm>
                <a:off x="7367804" y="4372476"/>
                <a:ext cx="2788021" cy="20904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1" h="21600" extrusionOk="0">
                    <a:moveTo>
                      <a:pt x="13754" y="13257"/>
                    </a:moveTo>
                    <a:lnTo>
                      <a:pt x="17647" y="13257"/>
                    </a:lnTo>
                    <a:cubicBezTo>
                      <a:pt x="18405" y="13257"/>
                      <a:pt x="19128" y="12700"/>
                      <a:pt x="19507" y="11820"/>
                    </a:cubicBezTo>
                    <a:lnTo>
                      <a:pt x="21126" y="8065"/>
                    </a:lnTo>
                    <a:cubicBezTo>
                      <a:pt x="21505" y="7185"/>
                      <a:pt x="21505" y="6072"/>
                      <a:pt x="21126" y="5191"/>
                    </a:cubicBezTo>
                    <a:lnTo>
                      <a:pt x="19507" y="1437"/>
                    </a:lnTo>
                    <a:cubicBezTo>
                      <a:pt x="19128" y="556"/>
                      <a:pt x="18405" y="0"/>
                      <a:pt x="17647" y="0"/>
                    </a:cubicBezTo>
                    <a:lnTo>
                      <a:pt x="14408" y="0"/>
                    </a:lnTo>
                    <a:cubicBezTo>
                      <a:pt x="13650" y="0"/>
                      <a:pt x="12927" y="556"/>
                      <a:pt x="12548" y="1437"/>
                    </a:cubicBezTo>
                    <a:lnTo>
                      <a:pt x="10584" y="6026"/>
                    </a:lnTo>
                    <a:cubicBezTo>
                      <a:pt x="10412" y="6443"/>
                      <a:pt x="10137" y="6814"/>
                      <a:pt x="9827" y="7046"/>
                    </a:cubicBezTo>
                    <a:lnTo>
                      <a:pt x="8759" y="7926"/>
                    </a:lnTo>
                    <a:cubicBezTo>
                      <a:pt x="8414" y="8204"/>
                      <a:pt x="8035" y="8343"/>
                      <a:pt x="7656" y="8343"/>
                    </a:cubicBezTo>
                    <a:lnTo>
                      <a:pt x="3763" y="8343"/>
                    </a:lnTo>
                    <a:cubicBezTo>
                      <a:pt x="3005" y="8343"/>
                      <a:pt x="2282" y="8900"/>
                      <a:pt x="1903" y="9780"/>
                    </a:cubicBezTo>
                    <a:lnTo>
                      <a:pt x="284" y="13535"/>
                    </a:lnTo>
                    <a:cubicBezTo>
                      <a:pt x="-95" y="14415"/>
                      <a:pt x="-95" y="15528"/>
                      <a:pt x="284" y="16409"/>
                    </a:cubicBezTo>
                    <a:lnTo>
                      <a:pt x="1903" y="20163"/>
                    </a:lnTo>
                    <a:cubicBezTo>
                      <a:pt x="2282" y="21044"/>
                      <a:pt x="3005" y="21600"/>
                      <a:pt x="3763" y="21600"/>
                    </a:cubicBezTo>
                    <a:lnTo>
                      <a:pt x="7002" y="21600"/>
                    </a:lnTo>
                    <a:cubicBezTo>
                      <a:pt x="7760" y="21600"/>
                      <a:pt x="8483" y="21044"/>
                      <a:pt x="8862" y="20163"/>
                    </a:cubicBezTo>
                    <a:lnTo>
                      <a:pt x="10826" y="15574"/>
                    </a:lnTo>
                    <a:cubicBezTo>
                      <a:pt x="10998" y="15157"/>
                      <a:pt x="11273" y="14786"/>
                      <a:pt x="11583" y="14554"/>
                    </a:cubicBezTo>
                    <a:lnTo>
                      <a:pt x="12651" y="13674"/>
                    </a:lnTo>
                    <a:cubicBezTo>
                      <a:pt x="12996" y="13396"/>
                      <a:pt x="13375" y="13257"/>
                      <a:pt x="13754" y="1325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sp>
            <p:nvSpPr>
              <p:cNvPr id="24" name="Rectangle 85">
                <a:extLst>
                  <a:ext uri="{FF2B5EF4-FFF2-40B4-BE49-F238E27FC236}">
                    <a16:creationId xmlns:a16="http://schemas.microsoft.com/office/drawing/2014/main" id="{419150B5-CBBD-BEC0-90A4-90CC62AD46FC}"/>
                  </a:ext>
                </a:extLst>
              </p:cNvPr>
              <p:cNvSpPr/>
              <p:nvPr/>
            </p:nvSpPr>
            <p:spPr>
              <a:xfrm>
                <a:off x="8655519" y="4552415"/>
                <a:ext cx="1642171" cy="9719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hu-HU" sz="1550" b="1" noProof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Modellek </a:t>
                </a:r>
              </a:p>
              <a:p>
                <a:pPr algn="ctr"/>
                <a:r>
                  <a:rPr lang="hu-HU" sz="1550" b="1" noProof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és módszer-</a:t>
                </a:r>
              </a:p>
              <a:p>
                <a:pPr algn="ctr"/>
                <a:r>
                  <a:rPr lang="hu-HU" sz="1550" b="1" noProof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tanok</a:t>
                </a:r>
                <a:endParaRPr lang="en-US" sz="1550" b="1" noProof="1"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  <p:sp>
            <p:nvSpPr>
              <p:cNvPr id="25" name="Rectangle 89">
                <a:extLst>
                  <a:ext uri="{FF2B5EF4-FFF2-40B4-BE49-F238E27FC236}">
                    <a16:creationId xmlns:a16="http://schemas.microsoft.com/office/drawing/2014/main" id="{7A6FF44F-9163-93F1-3AB3-349861283263}"/>
                  </a:ext>
                </a:extLst>
              </p:cNvPr>
              <p:cNvSpPr/>
              <p:nvPr/>
            </p:nvSpPr>
            <p:spPr>
              <a:xfrm>
                <a:off x="7452359" y="5358292"/>
                <a:ext cx="1201063" cy="971926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hu-HU" sz="4800" b="1" noProof="1">
                    <a:latin typeface="Open Sans" pitchFamily="2" charset="0"/>
                    <a:ea typeface="Open Sans" pitchFamily="2" charset="0"/>
                    <a:cs typeface="Open Sans" pitchFamily="2" charset="0"/>
                  </a:rPr>
                  <a:t>4</a:t>
                </a:r>
                <a:endParaRPr lang="en-US" sz="4800" b="1" noProof="1">
                  <a:latin typeface="Open Sans" pitchFamily="2" charset="0"/>
                  <a:ea typeface="Open Sans" pitchFamily="2" charset="0"/>
                  <a:cs typeface="Open Sans" pitchFamily="2" charset="0"/>
                </a:endParaRPr>
              </a:p>
            </p:txBody>
          </p:sp>
        </p:grpSp>
        <p:pic>
          <p:nvPicPr>
            <p:cNvPr id="62" name="Kép 61">
              <a:extLst>
                <a:ext uri="{FF2B5EF4-FFF2-40B4-BE49-F238E27FC236}">
                  <a16:creationId xmlns:a16="http://schemas.microsoft.com/office/drawing/2014/main" id="{C226617B-32A8-78B5-E773-125C27354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54581" y="4106498"/>
              <a:ext cx="972000" cy="9720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65" name="Szövegdoboz 64">
            <a:extLst>
              <a:ext uri="{FF2B5EF4-FFF2-40B4-BE49-F238E27FC236}">
                <a16:creationId xmlns:a16="http://schemas.microsoft.com/office/drawing/2014/main" id="{9504466A-D015-2F16-DA35-3EB586B78699}"/>
              </a:ext>
            </a:extLst>
          </p:cNvPr>
          <p:cNvSpPr txBox="1"/>
          <p:nvPr/>
        </p:nvSpPr>
        <p:spPr>
          <a:xfrm>
            <a:off x="179439" y="1652809"/>
            <a:ext cx="3948979" cy="51552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hu-HU" sz="1600" b="1" dirty="0">
                <a:solidFill>
                  <a:srgbClr val="38C0C7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F</a:t>
            </a:r>
            <a:r>
              <a:rPr lang="hu-HU" sz="1600" b="1" i="0" u="none" strike="noStrike" baseline="0" dirty="0">
                <a:solidFill>
                  <a:srgbClr val="38C0C7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elhasználási irányok a NAV-ban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600" b="0" i="0" u="none" strike="noStrike" baseline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Ismétlődő, rutinfeladatokban a </a:t>
            </a:r>
            <a:r>
              <a:rPr lang="hu-HU" sz="1600" b="1" i="0" u="none" strike="noStrike" baseline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hatékonyság növelése</a:t>
            </a:r>
            <a:r>
              <a:rPr lang="hu-HU" sz="1600" b="0" i="0" u="none" strike="noStrike" baseline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, a speciálisan képzett munkaerő az érdemi feladatokkal foglalkozzon. (Pl. ellenőrzés, adóvégrehajtás)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600" b="0" i="0" u="none" strike="noStrike" baseline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Bevallás-alapúról </a:t>
            </a:r>
            <a:r>
              <a:rPr lang="hu-HU" sz="1600" b="1" i="0" u="none" strike="noStrike" baseline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esemény-alapú működésre áttérés</a:t>
            </a:r>
            <a:r>
              <a:rPr lang="hu-HU" sz="1600" b="0" i="0" u="none" strike="noStrike" baseline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ben: hatalmas adatmennyiségen valós idejű elemzések.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600" b="1" i="0" u="none" strike="noStrike" baseline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Adózók segítése</a:t>
            </a:r>
            <a:r>
              <a:rPr lang="hu-HU" sz="1600" b="0" i="0" u="none" strike="noStrike" baseline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: jól célzott tájékoztatás, a határidők, teendők adaptív jelzése és követése.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600" b="1" i="0" u="none" strike="noStrike" baseline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Hatásvizsgálatok és előrejelzések</a:t>
            </a:r>
            <a:r>
              <a:rPr lang="hu-HU" sz="1600" b="0" i="0" u="none" strike="noStrike" baseline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: többet hoz ki az adatokból és gyorsabban reagál. Adatgazdag adópolitikai elemzések.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600" b="0" i="0" u="none" strike="noStrike" baseline="0" dirty="0">
                <a:latin typeface="Open Sans" pitchFamily="2" charset="0"/>
                <a:ea typeface="Open Sans" pitchFamily="2" charset="0"/>
                <a:cs typeface="Open Sans" pitchFamily="2" charset="0"/>
              </a:rPr>
              <a:t>Nem váltja ki az adótanácsadót és a hivatali szakértelmet.</a:t>
            </a:r>
            <a:endParaRPr lang="hu-HU" sz="16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D272E649-BFD4-8387-BADC-4E855CAC4326}"/>
              </a:ext>
            </a:extLst>
          </p:cNvPr>
          <p:cNvSpPr txBox="1"/>
          <p:nvPr/>
        </p:nvSpPr>
        <p:spPr>
          <a:xfrm>
            <a:off x="10557942" y="6629416"/>
            <a:ext cx="1657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Ikonok forrása: </a:t>
            </a:r>
            <a:r>
              <a:rPr lang="hu-HU" sz="1000" dirty="0" err="1">
                <a:solidFill>
                  <a:srgbClr val="6EAC1C"/>
                </a:solidFill>
                <a:latin typeface="Open Sans" pitchFamily="2" charset="0"/>
                <a:ea typeface="Open Sans" pitchFamily="2" charset="0"/>
                <a:cs typeface="Open Sans" pitchFamily="2" charset="0"/>
                <a:hlinkClick r:id="rId6"/>
              </a:rPr>
              <a:t>Flaticon</a:t>
            </a:r>
            <a:endParaRPr lang="hu-HU" sz="1000" dirty="0">
              <a:solidFill>
                <a:schemeClr val="tx1">
                  <a:lumMod val="50000"/>
                  <a:lumOff val="50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15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0699FD64-6CBF-E01F-37C9-566131283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025" y="1399142"/>
            <a:ext cx="6006894" cy="4785528"/>
          </a:xfrm>
        </p:spPr>
        <p:txBody>
          <a:bodyPr>
            <a:normAutofit fontScale="92500" lnSpcReduction="20000"/>
          </a:bodyPr>
          <a:lstStyle/>
          <a:p>
            <a:r>
              <a:rPr lang="hu-HU" sz="2400" dirty="0"/>
              <a:t>Hagyományos adatkezelési módszerek és mesterséges intelligencia-alapú elemzések: </a:t>
            </a:r>
            <a:br>
              <a:rPr lang="hu-HU" sz="2400" dirty="0"/>
            </a:br>
            <a:r>
              <a:rPr lang="hu-HU" sz="2400" dirty="0"/>
              <a:t>mindkettőnek megvan a maga helye. </a:t>
            </a:r>
          </a:p>
          <a:p>
            <a:r>
              <a:rPr lang="hu-HU" sz="2400" dirty="0"/>
              <a:t>Szabályalapú algoritmusok (bizonyos korlátokkal) integrálhatók a mesterséges intelligencia modellekbe. </a:t>
            </a:r>
          </a:p>
          <a:p>
            <a:r>
              <a:rPr lang="hu-HU" sz="2400" dirty="0"/>
              <a:t>A szakértő ember nem váltható ki a hivatali munkafolyamatból.</a:t>
            </a:r>
          </a:p>
          <a:p>
            <a:pPr marL="0" indent="0">
              <a:buNone/>
            </a:pPr>
            <a:endParaRPr lang="hu-HU" sz="2000" dirty="0"/>
          </a:p>
          <a:p>
            <a:r>
              <a:rPr lang="hu-HU" sz="2000" i="1" dirty="0"/>
              <a:t>Például:</a:t>
            </a:r>
            <a:r>
              <a:rPr lang="hu-HU" sz="2000" dirty="0"/>
              <a:t> MI nyelvi modell ügyfélkapcsolati munkában? </a:t>
            </a:r>
          </a:p>
          <a:p>
            <a:pPr lvl="1"/>
            <a:r>
              <a:rPr lang="hu-HU" sz="1700" dirty="0"/>
              <a:t>Általánosságban: hivatali felelősséggel nem. </a:t>
            </a:r>
          </a:p>
          <a:p>
            <a:pPr lvl="1"/>
            <a:r>
              <a:rPr lang="hu-HU" sz="1700" i="1" dirty="0"/>
              <a:t>Segéd</a:t>
            </a:r>
            <a:r>
              <a:rPr lang="hu-HU" sz="1700" dirty="0"/>
              <a:t>ként: figyelemfelhívás, személyre szabott kommunikáció, stb.</a:t>
            </a:r>
          </a:p>
          <a:p>
            <a:pPr lvl="1"/>
            <a:r>
              <a:rPr lang="hu-HU" sz="1700" dirty="0"/>
              <a:t>Pl. chatbot → eligazodni a menürendszerben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CDD66DC-F645-3259-F01F-50F7FD44F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8</a:t>
            </a:fld>
            <a:endParaRPr lang="en-US" dirty="0"/>
          </a:p>
        </p:txBody>
      </p:sp>
      <p:sp>
        <p:nvSpPr>
          <p:cNvPr id="2" name="Tartalom helye 2">
            <a:extLst>
              <a:ext uri="{FF2B5EF4-FFF2-40B4-BE49-F238E27FC236}">
                <a16:creationId xmlns:a16="http://schemas.microsoft.com/office/drawing/2014/main" id="{F642E030-561D-6A27-96C1-A91C34095F24}"/>
              </a:ext>
            </a:extLst>
          </p:cNvPr>
          <p:cNvSpPr txBox="1">
            <a:spLocks/>
          </p:cNvSpPr>
          <p:nvPr/>
        </p:nvSpPr>
        <p:spPr>
          <a:xfrm>
            <a:off x="6477919" y="3879621"/>
            <a:ext cx="5397292" cy="230504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Font typeface="Wingdings 2" panose="05020102010507070707" pitchFamily="18" charset="2"/>
              <a:buNone/>
            </a:pPr>
            <a:r>
              <a:rPr lang="hu-HU" sz="2800" dirty="0">
                <a:solidFill>
                  <a:srgbClr val="C00000"/>
                </a:solidFill>
              </a:rPr>
              <a:t>MIMCS: 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Font typeface="Wingdings 2" panose="05020102010507070707" pitchFamily="18" charset="2"/>
              <a:buNone/>
            </a:pPr>
            <a:r>
              <a:rPr lang="hu-HU" sz="2800" dirty="0">
                <a:solidFill>
                  <a:srgbClr val="C00000"/>
                </a:solidFill>
              </a:rPr>
              <a:t>a hagyományos és a mesterséges intelligencia-alapú adatelemzési módszerek összehangolt alkalmazása.</a:t>
            </a:r>
            <a:endParaRPr lang="hu-HU" sz="1800" dirty="0"/>
          </a:p>
        </p:txBody>
      </p:sp>
      <p:pic>
        <p:nvPicPr>
          <p:cNvPr id="5" name="Kép 4" descr="A képen diagram, kör, rajz, tervezés látható&#10;&#10;Automatikusan generált leírás">
            <a:extLst>
              <a:ext uri="{FF2B5EF4-FFF2-40B4-BE49-F238E27FC236}">
                <a16:creationId xmlns:a16="http://schemas.microsoft.com/office/drawing/2014/main" id="{DEAE60EB-AD4B-12BF-1F89-26784C0170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3683" y="1399142"/>
            <a:ext cx="3842593" cy="196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84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 MIMCS kutatások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sz="1800" dirty="0"/>
              <a:t>Gazdasági szereplők adózási szempontú viselkedésmodellezése</a:t>
            </a:r>
          </a:p>
          <a:p>
            <a:r>
              <a:rPr lang="hu-HU" sz="1800" dirty="0"/>
              <a:t>Modern NLP és idősor elemzési módszerek</a:t>
            </a:r>
          </a:p>
          <a:p>
            <a:r>
              <a:rPr lang="hu-HU" sz="1800" dirty="0"/>
              <a:t>Határokon áthaladó teheráruforgalom támogatása röntgenképek MI </a:t>
            </a:r>
            <a:r>
              <a:rPr lang="hu-HU" sz="1800" dirty="0" err="1"/>
              <a:t>detekciójával</a:t>
            </a:r>
            <a:endParaRPr lang="hu-HU" sz="1800" dirty="0"/>
          </a:p>
          <a:p>
            <a:endParaRPr lang="hu-HU" dirty="0"/>
          </a:p>
        </p:txBody>
      </p:sp>
      <p:sp>
        <p:nvSpPr>
          <p:cNvPr id="7" name="Tartalom helye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u-HU" sz="1800"/>
              <a:t>Titkosított, illetve szintetikus adatállomány generálási módszerek</a:t>
            </a:r>
          </a:p>
          <a:p>
            <a:r>
              <a:rPr lang="hu-HU" sz="1800"/>
              <a:t>Hálózatkutatás</a:t>
            </a:r>
          </a:p>
          <a:p>
            <a:r>
              <a:rPr lang="hu-HU" sz="1800"/>
              <a:t>A társalgó nagy nyelvi modellek lehetőségeinek vizsgálata</a:t>
            </a:r>
          </a:p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9</a:t>
            </a:fld>
            <a:endParaRPr lang="en-US"/>
          </a:p>
        </p:txBody>
      </p:sp>
      <p:sp>
        <p:nvSpPr>
          <p:cNvPr id="8" name="Szöveg helye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hu-HU"/>
              <a:t>Folyamatban</a:t>
            </a:r>
          </a:p>
        </p:txBody>
      </p:sp>
      <p:sp>
        <p:nvSpPr>
          <p:cNvPr id="9" name="Szöveg helye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hu-HU"/>
              <a:t>Javaslat fázisban</a:t>
            </a:r>
          </a:p>
        </p:txBody>
      </p:sp>
    </p:spTree>
    <p:extLst>
      <p:ext uri="{BB962C8B-B14F-4D97-AF65-F5344CB8AC3E}">
        <p14:creationId xmlns:p14="http://schemas.microsoft.com/office/powerpoint/2010/main" val="255892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ividendVTI">
  <a:themeElements>
    <a:clrScheme name="1. egyéni séma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38C0C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833_TF33552983" id="{B3EE83EE-CCFB-4CB3-9AFB-F793C354D2BB}" vid="{A0A712A1-0E18-4ECB-AC9C-D8B615D25E24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{C6175BBF-ABE2-46CD-BCBF-83BD55F25288}tf33552983_win32</Template>
  <TotalTime>1970</TotalTime>
  <Words>1123</Words>
  <Application>Microsoft Office PowerPoint</Application>
  <PresentationFormat>Szélesvásznú</PresentationFormat>
  <Paragraphs>234</Paragraphs>
  <Slides>18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30" baseType="lpstr">
      <vt:lpstr>Arial</vt:lpstr>
      <vt:lpstr>Calibri</vt:lpstr>
      <vt:lpstr>Calibri-Bold</vt:lpstr>
      <vt:lpstr>Franklin Gothic Book</vt:lpstr>
      <vt:lpstr>Franklin Gothic Demi</vt:lpstr>
      <vt:lpstr>inherit</vt:lpstr>
      <vt:lpstr>Open Sans</vt:lpstr>
      <vt:lpstr>Oswald</vt:lpstr>
      <vt:lpstr>Segoe UI Web (East European)</vt:lpstr>
      <vt:lpstr>Wingdings</vt:lpstr>
      <vt:lpstr>Wingdings 2</vt:lpstr>
      <vt:lpstr>DividendVTI</vt:lpstr>
      <vt:lpstr>A NAV Mesterséges Intelligencia munkacsoport</vt:lpstr>
      <vt:lpstr>A NAV mesterséges intelligencia munkacsoport</vt:lpstr>
      <vt:lpstr>PowerPoint-bemutató</vt:lpstr>
      <vt:lpstr>PowerPoint-bemutató</vt:lpstr>
      <vt:lpstr>Adatvagyon gazdálkodás</vt:lpstr>
      <vt:lpstr>Adatmenedzsment (Data Governance)</vt:lpstr>
      <vt:lpstr>A nav útja az MI felé</vt:lpstr>
      <vt:lpstr>PowerPoint-bemutató</vt:lpstr>
      <vt:lpstr>Példa MIMCS kutatások</vt:lpstr>
      <vt:lpstr>Online számla tételek kategorizálása</vt:lpstr>
      <vt:lpstr>PowerPoint-bemutató</vt:lpstr>
      <vt:lpstr>TEÁOR valódiság ellenőrzése</vt:lpstr>
      <vt:lpstr>Adminisztrációs költségbecslés</vt:lpstr>
      <vt:lpstr>Modern NLP és IDŐSOR elemzési módszerek</vt:lpstr>
      <vt:lpstr>ONLINE PÉNZTÁRGÉP ADATOK elemzési módszerfejlesztése</vt:lpstr>
      <vt:lpstr>Jegyzőkönyvekből történő entitáskinyerés és kategorizálás</vt:lpstr>
      <vt:lpstr>MI Röntgenkép elemzés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Tóth Anna</dc:creator>
  <cp:lastModifiedBy>Tajthy-Végh Petra</cp:lastModifiedBy>
  <cp:revision>136</cp:revision>
  <cp:lastPrinted>2022-10-26T09:37:09Z</cp:lastPrinted>
  <dcterms:created xsi:type="dcterms:W3CDTF">2022-10-19T08:52:56Z</dcterms:created>
  <dcterms:modified xsi:type="dcterms:W3CDTF">2024-05-31T06:31:50Z</dcterms:modified>
</cp:coreProperties>
</file>