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312" r:id="rId3"/>
    <p:sldId id="324" r:id="rId4"/>
    <p:sldId id="319" r:id="rId5"/>
    <p:sldId id="316" r:id="rId6"/>
    <p:sldId id="321" r:id="rId7"/>
    <p:sldId id="323" r:id="rId8"/>
    <p:sldId id="327" r:id="rId9"/>
  </p:sldIdLst>
  <p:sldSz cx="9144000" cy="6858000" type="screen4x3"/>
  <p:notesSz cx="6797675" cy="987425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Tusor Marianna" initials="TM" lastIdx="3" clrIdx="0"/>
  <p:cmAuthor id="1" name="NA_HU" initials="NA_HU" lastIdx="1" clrIdx="1"/>
  <p:cmAuthor id="2" name="INIT" initials="INIT" lastIdx="3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78475" autoAdjust="0"/>
  </p:normalViewPr>
  <p:slideViewPr>
    <p:cSldViewPr>
      <p:cViewPr varScale="1">
        <p:scale>
          <a:sx n="91" d="100"/>
          <a:sy n="91" d="100"/>
        </p:scale>
        <p:origin x="2190" y="90"/>
      </p:cViewPr>
      <p:guideLst>
        <p:guide orient="horz" pos="2160"/>
        <p:guide pos="2880"/>
      </p:guideLst>
    </p:cSldViewPr>
  </p:slideViewPr>
  <p:notesTextViewPr>
    <p:cViewPr>
      <p:scale>
        <a:sx n="125" d="100"/>
        <a:sy n="1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B909C28-E6C6-48A2-998E-FD36E4890FA1}" type="doc">
      <dgm:prSet loTypeId="urn:microsoft.com/office/officeart/2009/3/layout/IncreasingArrows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A56206EA-F431-4081-ABB3-163727A139F3}">
      <dgm:prSet phldrT="[Text]"/>
      <dgm:spPr/>
      <dgm:t>
        <a:bodyPr/>
        <a:lstStyle/>
        <a:p>
          <a:r>
            <a:rPr lang="fr-BE" dirty="0" smtClean="0"/>
            <a:t>Release 1</a:t>
          </a:r>
          <a:endParaRPr lang="en-GB" dirty="0"/>
        </a:p>
      </dgm:t>
    </dgm:pt>
    <dgm:pt modelId="{62394EA6-4A53-4B22-86BD-08A660330161}" type="parTrans" cxnId="{D60E6292-2914-4B68-BC98-2CA7DFA053CA}">
      <dgm:prSet/>
      <dgm:spPr/>
      <dgm:t>
        <a:bodyPr/>
        <a:lstStyle/>
        <a:p>
          <a:endParaRPr lang="en-GB"/>
        </a:p>
      </dgm:t>
    </dgm:pt>
    <dgm:pt modelId="{C83893F5-88B1-4F1B-9235-F2F698B7FF08}" type="sibTrans" cxnId="{D60E6292-2914-4B68-BC98-2CA7DFA053CA}">
      <dgm:prSet/>
      <dgm:spPr/>
      <dgm:t>
        <a:bodyPr/>
        <a:lstStyle/>
        <a:p>
          <a:endParaRPr lang="en-GB"/>
        </a:p>
      </dgm:t>
    </dgm:pt>
    <dgm:pt modelId="{B72BDD6C-90E1-4D5D-9D7A-C37E93DDCEF1}">
      <dgm:prSet phldrT="[Text]" custT="1"/>
      <dgm:spPr/>
      <dgm:t>
        <a:bodyPr/>
        <a:lstStyle/>
        <a:p>
          <a:r>
            <a:rPr lang="fr-BE" sz="1200" dirty="0" smtClean="0"/>
            <a:t>Block 1a </a:t>
          </a:r>
          <a:r>
            <a:rPr lang="fr-BE" sz="1200" dirty="0" err="1" smtClean="0"/>
            <a:t>capacity</a:t>
          </a:r>
          <a:r>
            <a:rPr lang="fr-BE" sz="1200" dirty="0" smtClean="0"/>
            <a:t> for Postal air &amp; Air express </a:t>
          </a:r>
          <a:r>
            <a:rPr lang="fr-BE" sz="1200" dirty="0" err="1" smtClean="0"/>
            <a:t>preloading</a:t>
          </a:r>
          <a:r>
            <a:rPr lang="fr-BE" sz="1200" dirty="0" smtClean="0"/>
            <a:t> </a:t>
          </a:r>
        </a:p>
        <a:p>
          <a:r>
            <a:rPr lang="fr-BE" sz="1200" dirty="0" smtClean="0"/>
            <a:t>Postal </a:t>
          </a:r>
          <a:r>
            <a:rPr lang="fr-BE" sz="1200" dirty="0" err="1" smtClean="0"/>
            <a:t>specific</a:t>
          </a:r>
          <a:r>
            <a:rPr lang="fr-BE" sz="1200" dirty="0" smtClean="0"/>
            <a:t> </a:t>
          </a:r>
          <a:r>
            <a:rPr lang="fr-BE" sz="1200" dirty="0" err="1" smtClean="0"/>
            <a:t>pre-loading</a:t>
          </a:r>
          <a:r>
            <a:rPr lang="fr-BE" sz="1200" dirty="0" smtClean="0"/>
            <a:t> </a:t>
          </a:r>
          <a:r>
            <a:rPr lang="fr-BE" sz="1200" dirty="0" err="1" smtClean="0"/>
            <a:t>process</a:t>
          </a:r>
          <a:endParaRPr lang="fr-BE" sz="1200" dirty="0" smtClean="0"/>
        </a:p>
        <a:p>
          <a:r>
            <a:rPr lang="fr-BE" sz="1200" dirty="0" smtClean="0"/>
            <a:t>Air Express </a:t>
          </a:r>
          <a:r>
            <a:rPr lang="fr-BE" sz="1200" dirty="0" err="1" smtClean="0"/>
            <a:t>pre-load</a:t>
          </a:r>
          <a:r>
            <a:rPr lang="fr-BE" sz="1200" dirty="0" smtClean="0"/>
            <a:t> (7+1) </a:t>
          </a:r>
          <a:r>
            <a:rPr lang="fr-BE" sz="1200" dirty="0" err="1" smtClean="0"/>
            <a:t>process</a:t>
          </a:r>
          <a:endParaRPr lang="fr-BE" sz="1200" dirty="0" smtClean="0"/>
        </a:p>
        <a:p>
          <a:r>
            <a:rPr lang="fr-BE" sz="1200" dirty="0" smtClean="0"/>
            <a:t>PN for Postal</a:t>
          </a:r>
        </a:p>
        <a:p>
          <a:r>
            <a:rPr lang="fr-BE" sz="1200" dirty="0" smtClean="0"/>
            <a:t>Control </a:t>
          </a:r>
          <a:r>
            <a:rPr lang="fr-BE" sz="1200" dirty="0" err="1" smtClean="0"/>
            <a:t>results</a:t>
          </a:r>
          <a:r>
            <a:rPr lang="fr-BE" sz="1200" dirty="0" smtClean="0"/>
            <a:t> for postal (Block 2.3 for Release1)</a:t>
          </a:r>
        </a:p>
      </dgm:t>
    </dgm:pt>
    <dgm:pt modelId="{CC9DBAD0-72F6-4E5C-A32C-61D4BBA401E3}" type="parTrans" cxnId="{068D707E-414C-4BD3-82C7-A5EE1DB0C583}">
      <dgm:prSet/>
      <dgm:spPr/>
      <dgm:t>
        <a:bodyPr/>
        <a:lstStyle/>
        <a:p>
          <a:endParaRPr lang="en-GB"/>
        </a:p>
      </dgm:t>
    </dgm:pt>
    <dgm:pt modelId="{7BAD533F-CD17-48C3-AE81-B2711089A211}" type="sibTrans" cxnId="{068D707E-414C-4BD3-82C7-A5EE1DB0C583}">
      <dgm:prSet/>
      <dgm:spPr/>
      <dgm:t>
        <a:bodyPr/>
        <a:lstStyle/>
        <a:p>
          <a:endParaRPr lang="en-GB"/>
        </a:p>
      </dgm:t>
    </dgm:pt>
    <dgm:pt modelId="{50D87AFC-5283-4546-89A7-BFF1B54A7F50}">
      <dgm:prSet phldrT="[Text]"/>
      <dgm:spPr>
        <a:solidFill>
          <a:srgbClr val="92D050"/>
        </a:solidFill>
      </dgm:spPr>
      <dgm:t>
        <a:bodyPr/>
        <a:lstStyle/>
        <a:p>
          <a:r>
            <a:rPr lang="fr-BE" dirty="0" smtClean="0"/>
            <a:t>Release 2</a:t>
          </a:r>
          <a:endParaRPr lang="en-GB" dirty="0"/>
        </a:p>
      </dgm:t>
    </dgm:pt>
    <dgm:pt modelId="{92E8BF1E-3D62-4B6F-8BB6-C4DC0DD257A2}" type="parTrans" cxnId="{5427FD71-822D-4159-A14D-13C4F2BD731D}">
      <dgm:prSet/>
      <dgm:spPr/>
      <dgm:t>
        <a:bodyPr/>
        <a:lstStyle/>
        <a:p>
          <a:endParaRPr lang="en-GB"/>
        </a:p>
      </dgm:t>
    </dgm:pt>
    <dgm:pt modelId="{346D73B7-80DA-4AB7-862F-EFE5795118C9}" type="sibTrans" cxnId="{5427FD71-822D-4159-A14D-13C4F2BD731D}">
      <dgm:prSet/>
      <dgm:spPr/>
      <dgm:t>
        <a:bodyPr/>
        <a:lstStyle/>
        <a:p>
          <a:endParaRPr lang="en-GB"/>
        </a:p>
      </dgm:t>
    </dgm:pt>
    <dgm:pt modelId="{2608A37A-89FE-4225-BA9E-A09ECEE9511E}">
      <dgm:prSet phldrT="[Text]" custT="1"/>
      <dgm:spPr>
        <a:ln>
          <a:solidFill>
            <a:schemeClr val="accent3"/>
          </a:solidFill>
        </a:ln>
      </dgm:spPr>
      <dgm:t>
        <a:bodyPr/>
        <a:lstStyle/>
        <a:p>
          <a:r>
            <a:rPr lang="fr-BE" sz="1200" dirty="0" smtClean="0"/>
            <a:t>Block 1b </a:t>
          </a:r>
          <a:r>
            <a:rPr lang="fr-BE" sz="1200" dirty="0" err="1" smtClean="0"/>
            <a:t>capacity</a:t>
          </a:r>
          <a:r>
            <a:rPr lang="fr-BE" sz="1200" dirty="0" smtClean="0"/>
            <a:t> for full air (cargo, express, postal)</a:t>
          </a:r>
        </a:p>
        <a:p>
          <a:r>
            <a:rPr lang="fr-BE" sz="1200" dirty="0" err="1" smtClean="0"/>
            <a:t>Pre-load</a:t>
          </a:r>
          <a:r>
            <a:rPr lang="fr-BE" sz="1200" dirty="0" smtClean="0"/>
            <a:t> + </a:t>
          </a:r>
          <a:r>
            <a:rPr lang="fr-BE" sz="1200" dirty="0" err="1" smtClean="0"/>
            <a:t>Pre-arrival</a:t>
          </a:r>
          <a:r>
            <a:rPr lang="fr-BE" sz="1200" dirty="0" smtClean="0"/>
            <a:t> </a:t>
          </a:r>
          <a:r>
            <a:rPr lang="fr-BE" sz="1200" dirty="0" err="1" smtClean="0"/>
            <a:t>functions</a:t>
          </a:r>
          <a:endParaRPr lang="fr-BE" sz="1200" dirty="0" smtClean="0"/>
        </a:p>
        <a:p>
          <a:r>
            <a:rPr lang="fr-BE" sz="1200" dirty="0" smtClean="0"/>
            <a:t>Postal Full </a:t>
          </a:r>
          <a:r>
            <a:rPr lang="fr-BE" sz="1200" dirty="0" err="1" smtClean="0"/>
            <a:t>process</a:t>
          </a:r>
          <a:endParaRPr lang="fr-BE" sz="1200" dirty="0" smtClean="0"/>
        </a:p>
        <a:p>
          <a:r>
            <a:rPr lang="fr-BE" sz="1200" dirty="0" smtClean="0"/>
            <a:t>Air Express Full </a:t>
          </a:r>
          <a:r>
            <a:rPr lang="fr-BE" sz="1200" dirty="0" err="1" smtClean="0"/>
            <a:t>process</a:t>
          </a:r>
          <a:endParaRPr lang="fr-BE" sz="1200" dirty="0" smtClean="0"/>
        </a:p>
        <a:p>
          <a:r>
            <a:rPr lang="fr-BE" sz="1200" dirty="0" smtClean="0"/>
            <a:t>Air Cargo General full </a:t>
          </a:r>
          <a:r>
            <a:rPr lang="fr-BE" sz="1200" dirty="0" err="1" smtClean="0"/>
            <a:t>process</a:t>
          </a:r>
          <a:endParaRPr lang="fr-BE" sz="1200" dirty="0" smtClean="0"/>
        </a:p>
        <a:p>
          <a:r>
            <a:rPr lang="fr-BE" sz="1200" dirty="0" smtClean="0"/>
            <a:t>Block 2.1 (ENS </a:t>
          </a:r>
          <a:r>
            <a:rPr lang="fr-BE" sz="1200" dirty="0" err="1" smtClean="0"/>
            <a:t>Analytics</a:t>
          </a:r>
          <a:r>
            <a:rPr lang="fr-BE" sz="1200" dirty="0" smtClean="0"/>
            <a:t>)</a:t>
          </a:r>
        </a:p>
      </dgm:t>
    </dgm:pt>
    <dgm:pt modelId="{68EE4AE0-61F5-40D1-A945-ED6B7743C2E3}" type="parTrans" cxnId="{274DC96C-28FD-4DC3-AB8B-9F5B6CAABFBE}">
      <dgm:prSet/>
      <dgm:spPr/>
      <dgm:t>
        <a:bodyPr/>
        <a:lstStyle/>
        <a:p>
          <a:endParaRPr lang="en-GB"/>
        </a:p>
      </dgm:t>
    </dgm:pt>
    <dgm:pt modelId="{6BB52DAE-171A-4F03-ADBB-B84B5ED7CE36}" type="sibTrans" cxnId="{274DC96C-28FD-4DC3-AB8B-9F5B6CAABFBE}">
      <dgm:prSet/>
      <dgm:spPr/>
      <dgm:t>
        <a:bodyPr/>
        <a:lstStyle/>
        <a:p>
          <a:endParaRPr lang="en-GB"/>
        </a:p>
      </dgm:t>
    </dgm:pt>
    <dgm:pt modelId="{381D4695-59AE-4627-8DCA-728853C269BB}">
      <dgm:prSet phldrT="[Text]"/>
      <dgm:spPr>
        <a:solidFill>
          <a:schemeClr val="accent2"/>
        </a:solidFill>
      </dgm:spPr>
      <dgm:t>
        <a:bodyPr/>
        <a:lstStyle/>
        <a:p>
          <a:r>
            <a:rPr lang="fr-BE" dirty="0" smtClean="0"/>
            <a:t>Release 3</a:t>
          </a:r>
          <a:endParaRPr lang="en-GB" dirty="0"/>
        </a:p>
      </dgm:t>
    </dgm:pt>
    <dgm:pt modelId="{8EB231B8-5257-4576-88CC-6AFE82EE1E41}" type="parTrans" cxnId="{B92F74DA-6129-496F-A2FE-AC139CCD9E97}">
      <dgm:prSet/>
      <dgm:spPr/>
      <dgm:t>
        <a:bodyPr/>
        <a:lstStyle/>
        <a:p>
          <a:endParaRPr lang="en-GB"/>
        </a:p>
      </dgm:t>
    </dgm:pt>
    <dgm:pt modelId="{7B9B8787-B872-4E22-B832-733EE6AD14F3}" type="sibTrans" cxnId="{B92F74DA-6129-496F-A2FE-AC139CCD9E97}">
      <dgm:prSet/>
      <dgm:spPr/>
      <dgm:t>
        <a:bodyPr/>
        <a:lstStyle/>
        <a:p>
          <a:endParaRPr lang="en-GB"/>
        </a:p>
      </dgm:t>
    </dgm:pt>
    <dgm:pt modelId="{37E2F4A9-9AF5-4925-82C9-3CF5214245FA}">
      <dgm:prSet phldrT="[Text]" custT="1"/>
      <dgm:spPr>
        <a:ln>
          <a:solidFill>
            <a:schemeClr val="accent2"/>
          </a:solidFill>
        </a:ln>
      </dgm:spPr>
      <dgm:t>
        <a:bodyPr/>
        <a:lstStyle/>
        <a:p>
          <a:r>
            <a:rPr lang="fr-BE" sz="1200" dirty="0" smtClean="0"/>
            <a:t>Block 1b </a:t>
          </a:r>
          <a:r>
            <a:rPr lang="fr-BE" sz="1200" dirty="0" err="1" smtClean="0"/>
            <a:t>extended</a:t>
          </a:r>
          <a:r>
            <a:rPr lang="fr-BE" sz="1200" dirty="0" smtClean="0"/>
            <a:t> </a:t>
          </a:r>
          <a:r>
            <a:rPr lang="fr-BE" sz="1200" dirty="0" err="1" smtClean="0"/>
            <a:t>capacity</a:t>
          </a:r>
          <a:r>
            <a:rPr lang="fr-BE" sz="1200" dirty="0" smtClean="0"/>
            <a:t> for Maritime and Rail &amp; Road</a:t>
          </a:r>
        </a:p>
        <a:p>
          <a:r>
            <a:rPr lang="fr-BE" sz="1200" dirty="0" err="1" smtClean="0"/>
            <a:t>Pre-arrival</a:t>
          </a:r>
          <a:r>
            <a:rPr lang="fr-BE" sz="1200" dirty="0" smtClean="0"/>
            <a:t> </a:t>
          </a:r>
          <a:r>
            <a:rPr lang="fr-BE" sz="1200" dirty="0" err="1" smtClean="0"/>
            <a:t>functions</a:t>
          </a:r>
          <a:endParaRPr lang="fr-BE" sz="1200" dirty="0" smtClean="0"/>
        </a:p>
        <a:p>
          <a:r>
            <a:rPr lang="fr-BE" sz="1200" dirty="0" smtClean="0"/>
            <a:t>Maritime Full </a:t>
          </a:r>
          <a:r>
            <a:rPr lang="fr-BE" sz="1200" dirty="0" err="1" smtClean="0"/>
            <a:t>process</a:t>
          </a:r>
          <a:endParaRPr lang="fr-BE" sz="1200" dirty="0" smtClean="0"/>
        </a:p>
        <a:p>
          <a:r>
            <a:rPr lang="fr-BE" sz="1200" dirty="0" smtClean="0"/>
            <a:t>Rail &amp; Road Full process</a:t>
          </a:r>
          <a:endParaRPr lang="fr-BE" sz="1200" i="1" dirty="0" smtClean="0"/>
        </a:p>
        <a:p>
          <a:r>
            <a:rPr lang="fr-BE" sz="1200" dirty="0" err="1" smtClean="0"/>
            <a:t>Controls</a:t>
          </a:r>
          <a:r>
            <a:rPr lang="fr-BE" sz="1200" dirty="0" smtClean="0"/>
            <a:t> </a:t>
          </a:r>
          <a:r>
            <a:rPr lang="fr-BE" sz="1200" dirty="0" err="1" smtClean="0"/>
            <a:t>results</a:t>
          </a:r>
          <a:r>
            <a:rPr lang="fr-BE" sz="1200" dirty="0" smtClean="0"/>
            <a:t> for maritime, road &amp; rail (Block 2.3 for Release 3)</a:t>
          </a:r>
          <a:endParaRPr lang="fr-BE" sz="1200" i="1" dirty="0" smtClean="0"/>
        </a:p>
        <a:p>
          <a:endParaRPr lang="fr-BE" sz="1200" dirty="0" smtClean="0"/>
        </a:p>
      </dgm:t>
    </dgm:pt>
    <dgm:pt modelId="{2B2502E6-E49B-4568-8923-AA4AB676CA9B}" type="parTrans" cxnId="{47490481-A3E3-4ABB-8F1A-BD53B1488AD2}">
      <dgm:prSet/>
      <dgm:spPr/>
      <dgm:t>
        <a:bodyPr/>
        <a:lstStyle/>
        <a:p>
          <a:endParaRPr lang="en-GB"/>
        </a:p>
      </dgm:t>
    </dgm:pt>
    <dgm:pt modelId="{320806D0-BD25-445D-BD8E-B696DD1854D1}" type="sibTrans" cxnId="{47490481-A3E3-4ABB-8F1A-BD53B1488AD2}">
      <dgm:prSet/>
      <dgm:spPr/>
      <dgm:t>
        <a:bodyPr/>
        <a:lstStyle/>
        <a:p>
          <a:endParaRPr lang="en-GB"/>
        </a:p>
      </dgm:t>
    </dgm:pt>
    <dgm:pt modelId="{4E4FF34B-342F-4AE9-8842-7721B854B039}">
      <dgm:prSet phldrT="[Text]" custT="1"/>
      <dgm:spPr>
        <a:solidFill>
          <a:schemeClr val="accent4"/>
        </a:solidFill>
      </dgm:spPr>
      <dgm:t>
        <a:bodyPr/>
        <a:lstStyle/>
        <a:p>
          <a:r>
            <a:rPr lang="fr-BE" sz="1800" dirty="0" smtClean="0"/>
            <a:t>Release 4</a:t>
          </a:r>
        </a:p>
      </dgm:t>
    </dgm:pt>
    <dgm:pt modelId="{E9319D71-1B3E-47C7-83F7-2893C06CE841}" type="parTrans" cxnId="{7C0658D4-A9EF-4D04-A069-CCEECDDDCB0A}">
      <dgm:prSet/>
      <dgm:spPr/>
      <dgm:t>
        <a:bodyPr/>
        <a:lstStyle/>
        <a:p>
          <a:endParaRPr lang="en-GB"/>
        </a:p>
      </dgm:t>
    </dgm:pt>
    <dgm:pt modelId="{97F0C62E-578E-4A73-BAB8-73F7BF209D45}" type="sibTrans" cxnId="{7C0658D4-A9EF-4D04-A069-CCEECDDDCB0A}">
      <dgm:prSet/>
      <dgm:spPr/>
      <dgm:t>
        <a:bodyPr/>
        <a:lstStyle/>
        <a:p>
          <a:endParaRPr lang="en-GB"/>
        </a:p>
      </dgm:t>
    </dgm:pt>
    <dgm:pt modelId="{602D71DD-5E5C-4226-AFE2-C3217FF1D6DA}">
      <dgm:prSet custT="1"/>
      <dgm:spPr>
        <a:solidFill>
          <a:schemeClr val="bg1"/>
        </a:solidFill>
        <a:ln>
          <a:solidFill>
            <a:srgbClr val="7030A0"/>
          </a:solidFill>
        </a:ln>
      </dgm:spPr>
      <dgm:t>
        <a:bodyPr/>
        <a:lstStyle/>
        <a:p>
          <a:r>
            <a:rPr lang="fr-BE" sz="1200" smtClean="0"/>
            <a:t>Block 2.2 Shared e-screening (tbc)</a:t>
          </a:r>
          <a:endParaRPr lang="fr-BE" sz="1200" dirty="0" smtClean="0"/>
        </a:p>
      </dgm:t>
    </dgm:pt>
    <dgm:pt modelId="{9091BBED-328D-4DA0-B0DC-8335F7C1FE58}" type="parTrans" cxnId="{E1647AB0-1C42-4A4C-8C75-33156FCE1521}">
      <dgm:prSet/>
      <dgm:spPr/>
      <dgm:t>
        <a:bodyPr/>
        <a:lstStyle/>
        <a:p>
          <a:endParaRPr lang="en-GB"/>
        </a:p>
      </dgm:t>
    </dgm:pt>
    <dgm:pt modelId="{D680EDD1-8BED-4272-8C80-3AE09290B9BF}" type="sibTrans" cxnId="{E1647AB0-1C42-4A4C-8C75-33156FCE1521}">
      <dgm:prSet/>
      <dgm:spPr/>
      <dgm:t>
        <a:bodyPr/>
        <a:lstStyle/>
        <a:p>
          <a:endParaRPr lang="en-GB"/>
        </a:p>
      </dgm:t>
    </dgm:pt>
    <dgm:pt modelId="{BE42583B-8AAC-4AAC-9BAC-9D3A33F53D28}">
      <dgm:prSet custT="1"/>
      <dgm:spPr>
        <a:ln>
          <a:solidFill>
            <a:schemeClr val="accent3"/>
          </a:solidFill>
        </a:ln>
      </dgm:spPr>
      <dgm:t>
        <a:bodyPr/>
        <a:lstStyle/>
        <a:p>
          <a:r>
            <a:rPr lang="fr-BE" sz="1200" dirty="0" err="1" smtClean="0"/>
            <a:t>Controls</a:t>
          </a:r>
          <a:r>
            <a:rPr lang="fr-BE" sz="1200" dirty="0" smtClean="0"/>
            <a:t> </a:t>
          </a:r>
          <a:r>
            <a:rPr lang="fr-BE" sz="1200" dirty="0" err="1" smtClean="0"/>
            <a:t>results</a:t>
          </a:r>
          <a:r>
            <a:rPr lang="fr-BE" sz="1200" dirty="0" smtClean="0"/>
            <a:t> for air (Block 2.3 for Release 2)</a:t>
          </a:r>
          <a:endParaRPr lang="en-GB" sz="1200" dirty="0"/>
        </a:p>
      </dgm:t>
    </dgm:pt>
    <dgm:pt modelId="{EC41F84B-2ABE-41D7-9C55-F0961F8A6235}" type="parTrans" cxnId="{E5CAB6EF-8E97-408D-B722-A746908E7AF4}">
      <dgm:prSet/>
      <dgm:spPr/>
      <dgm:t>
        <a:bodyPr/>
        <a:lstStyle/>
        <a:p>
          <a:endParaRPr lang="en-GB"/>
        </a:p>
      </dgm:t>
    </dgm:pt>
    <dgm:pt modelId="{B74609E2-3E46-4AB9-803D-781325C88803}" type="sibTrans" cxnId="{E5CAB6EF-8E97-408D-B722-A746908E7AF4}">
      <dgm:prSet/>
      <dgm:spPr/>
      <dgm:t>
        <a:bodyPr/>
        <a:lstStyle/>
        <a:p>
          <a:endParaRPr lang="en-GB"/>
        </a:p>
      </dgm:t>
    </dgm:pt>
    <dgm:pt modelId="{CAEC8E41-4611-491F-8DFD-304042BEF430}" type="pres">
      <dgm:prSet presAssocID="{4B909C28-E6C6-48A2-998E-FD36E4890FA1}" presName="Name0" presStyleCnt="0">
        <dgm:presLayoutVars>
          <dgm:chMax val="5"/>
          <dgm:chPref val="5"/>
          <dgm:dir/>
          <dgm:animLvl val="lvl"/>
        </dgm:presLayoutVars>
      </dgm:prSet>
      <dgm:spPr/>
      <dgm:t>
        <a:bodyPr/>
        <a:lstStyle/>
        <a:p>
          <a:endParaRPr lang="en-GB"/>
        </a:p>
      </dgm:t>
    </dgm:pt>
    <dgm:pt modelId="{91E70706-EBF0-4ABC-B238-D67EF9F0E7DF}" type="pres">
      <dgm:prSet presAssocID="{A56206EA-F431-4081-ABB3-163727A139F3}" presName="parentText1" presStyleLbl="node1" presStyleIdx="0" presStyleCnt="4" custScaleX="101790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B4A9701-874C-4B3A-9462-68785BA944CE}" type="pres">
      <dgm:prSet presAssocID="{A56206EA-F431-4081-ABB3-163727A139F3}" presName="childText1" presStyleLbl="solidAlignAcc1" presStyleIdx="0" presStyleCnt="4" custScaleY="129674" custLinFactNeighborX="-3883" custLinFactNeighborY="1572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08D9E03-750E-4FDE-9B51-78348800EA38}" type="pres">
      <dgm:prSet presAssocID="{50D87AFC-5283-4546-89A7-BFF1B54A7F50}" presName="parentText2" presStyleLbl="node1" presStyleIdx="1" presStyleCnt="4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F72A2C4-8E98-44BA-BB9D-55F383A7E489}" type="pres">
      <dgm:prSet presAssocID="{50D87AFC-5283-4546-89A7-BFF1B54A7F50}" presName="childText2" presStyleLbl="solidAlignAcc1" presStyleIdx="1" presStyleCnt="4" custScaleY="161494" custLinFactNeighborY="3102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F738006-3BA6-4616-A165-8B6E3860287A}" type="pres">
      <dgm:prSet presAssocID="{381D4695-59AE-4627-8DCA-728853C269BB}" presName="parentText3" presStyleLbl="node1" presStyleIdx="2" presStyleCnt="4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93D3D72-734F-4C32-9D33-F9E5A119E227}" type="pres">
      <dgm:prSet presAssocID="{381D4695-59AE-4627-8DCA-728853C269BB}" presName="childText3" presStyleLbl="solidAlignAcc1" presStyleIdx="2" presStyleCnt="4" custScaleY="152167" custLinFactNeighborY="2338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D1344B4-A82F-4A04-8567-AD136D58720D}" type="pres">
      <dgm:prSet presAssocID="{4E4FF34B-342F-4AE9-8842-7721B854B039}" presName="parentText4" presStyleLbl="node1" presStyleIdx="3" presStyleCnt="4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F6D9A8E-5714-4A29-B983-F0537AB988EE}" type="pres">
      <dgm:prSet presAssocID="{4E4FF34B-342F-4AE9-8842-7721B854B039}" presName="childText4" presStyleLbl="solidAlignAcc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274DC96C-28FD-4DC3-AB8B-9F5B6CAABFBE}" srcId="{50D87AFC-5283-4546-89A7-BFF1B54A7F50}" destId="{2608A37A-89FE-4225-BA9E-A09ECEE9511E}" srcOrd="0" destOrd="0" parTransId="{68EE4AE0-61F5-40D1-A945-ED6B7743C2E3}" sibTransId="{6BB52DAE-171A-4F03-ADBB-B84B5ED7CE36}"/>
    <dgm:cxn modelId="{A9A4EC66-6EA8-429B-9BF1-9A8FA0FF7CA9}" type="presOf" srcId="{BE42583B-8AAC-4AAC-9BAC-9D3A33F53D28}" destId="{5F72A2C4-8E98-44BA-BB9D-55F383A7E489}" srcOrd="0" destOrd="1" presId="urn:microsoft.com/office/officeart/2009/3/layout/IncreasingArrowsProcess"/>
    <dgm:cxn modelId="{496396C6-FE1E-4AA0-B6FB-7565FDB70C89}" type="presOf" srcId="{381D4695-59AE-4627-8DCA-728853C269BB}" destId="{BF738006-3BA6-4616-A165-8B6E3860287A}" srcOrd="0" destOrd="0" presId="urn:microsoft.com/office/officeart/2009/3/layout/IncreasingArrowsProcess"/>
    <dgm:cxn modelId="{E5CAB6EF-8E97-408D-B722-A746908E7AF4}" srcId="{50D87AFC-5283-4546-89A7-BFF1B54A7F50}" destId="{BE42583B-8AAC-4AAC-9BAC-9D3A33F53D28}" srcOrd="1" destOrd="0" parTransId="{EC41F84B-2ABE-41D7-9C55-F0961F8A6235}" sibTransId="{B74609E2-3E46-4AB9-803D-781325C88803}"/>
    <dgm:cxn modelId="{BC83CF1E-1F41-4D5D-AE8B-03ED829E3DF8}" type="presOf" srcId="{4E4FF34B-342F-4AE9-8842-7721B854B039}" destId="{AD1344B4-A82F-4A04-8567-AD136D58720D}" srcOrd="0" destOrd="0" presId="urn:microsoft.com/office/officeart/2009/3/layout/IncreasingArrowsProcess"/>
    <dgm:cxn modelId="{D60E6292-2914-4B68-BC98-2CA7DFA053CA}" srcId="{4B909C28-E6C6-48A2-998E-FD36E4890FA1}" destId="{A56206EA-F431-4081-ABB3-163727A139F3}" srcOrd="0" destOrd="0" parTransId="{62394EA6-4A53-4B22-86BD-08A660330161}" sibTransId="{C83893F5-88B1-4F1B-9235-F2F698B7FF08}"/>
    <dgm:cxn modelId="{7C0658D4-A9EF-4D04-A069-CCEECDDDCB0A}" srcId="{4B909C28-E6C6-48A2-998E-FD36E4890FA1}" destId="{4E4FF34B-342F-4AE9-8842-7721B854B039}" srcOrd="3" destOrd="0" parTransId="{E9319D71-1B3E-47C7-83F7-2893C06CE841}" sibTransId="{97F0C62E-578E-4A73-BAB8-73F7BF209D45}"/>
    <dgm:cxn modelId="{47490481-A3E3-4ABB-8F1A-BD53B1488AD2}" srcId="{381D4695-59AE-4627-8DCA-728853C269BB}" destId="{37E2F4A9-9AF5-4925-82C9-3CF5214245FA}" srcOrd="0" destOrd="0" parTransId="{2B2502E6-E49B-4568-8923-AA4AB676CA9B}" sibTransId="{320806D0-BD25-445D-BD8E-B696DD1854D1}"/>
    <dgm:cxn modelId="{3FCFF893-79D7-49D0-8B66-FE227B05811C}" type="presOf" srcId="{2608A37A-89FE-4225-BA9E-A09ECEE9511E}" destId="{5F72A2C4-8E98-44BA-BB9D-55F383A7E489}" srcOrd="0" destOrd="0" presId="urn:microsoft.com/office/officeart/2009/3/layout/IncreasingArrowsProcess"/>
    <dgm:cxn modelId="{93802399-4758-4D06-90A8-3F664D0EDFB7}" type="presOf" srcId="{B72BDD6C-90E1-4D5D-9D7A-C37E93DDCEF1}" destId="{5B4A9701-874C-4B3A-9462-68785BA944CE}" srcOrd="0" destOrd="0" presId="urn:microsoft.com/office/officeart/2009/3/layout/IncreasingArrowsProcess"/>
    <dgm:cxn modelId="{F664FECF-03CD-4480-8A9A-0267A40269B0}" type="presOf" srcId="{602D71DD-5E5C-4226-AFE2-C3217FF1D6DA}" destId="{2F6D9A8E-5714-4A29-B983-F0537AB988EE}" srcOrd="0" destOrd="0" presId="urn:microsoft.com/office/officeart/2009/3/layout/IncreasingArrowsProcess"/>
    <dgm:cxn modelId="{146E6F8A-4AFA-4F74-912B-F3C32446679D}" type="presOf" srcId="{50D87AFC-5283-4546-89A7-BFF1B54A7F50}" destId="{208D9E03-750E-4FDE-9B51-78348800EA38}" srcOrd="0" destOrd="0" presId="urn:microsoft.com/office/officeart/2009/3/layout/IncreasingArrowsProcess"/>
    <dgm:cxn modelId="{F81F9A00-0FC2-41D0-A2C3-DBEEC50BCED9}" type="presOf" srcId="{37E2F4A9-9AF5-4925-82C9-3CF5214245FA}" destId="{493D3D72-734F-4C32-9D33-F9E5A119E227}" srcOrd="0" destOrd="0" presId="urn:microsoft.com/office/officeart/2009/3/layout/IncreasingArrowsProcess"/>
    <dgm:cxn modelId="{F86706BF-5400-4748-8AC6-1837B9DEDDA7}" type="presOf" srcId="{4B909C28-E6C6-48A2-998E-FD36E4890FA1}" destId="{CAEC8E41-4611-491F-8DFD-304042BEF430}" srcOrd="0" destOrd="0" presId="urn:microsoft.com/office/officeart/2009/3/layout/IncreasingArrowsProcess"/>
    <dgm:cxn modelId="{B92F74DA-6129-496F-A2FE-AC139CCD9E97}" srcId="{4B909C28-E6C6-48A2-998E-FD36E4890FA1}" destId="{381D4695-59AE-4627-8DCA-728853C269BB}" srcOrd="2" destOrd="0" parTransId="{8EB231B8-5257-4576-88CC-6AFE82EE1E41}" sibTransId="{7B9B8787-B872-4E22-B832-733EE6AD14F3}"/>
    <dgm:cxn modelId="{068D707E-414C-4BD3-82C7-A5EE1DB0C583}" srcId="{A56206EA-F431-4081-ABB3-163727A139F3}" destId="{B72BDD6C-90E1-4D5D-9D7A-C37E93DDCEF1}" srcOrd="0" destOrd="0" parTransId="{CC9DBAD0-72F6-4E5C-A32C-61D4BBA401E3}" sibTransId="{7BAD533F-CD17-48C3-AE81-B2711089A211}"/>
    <dgm:cxn modelId="{6F08169E-B1F1-4C89-BCF7-C38EC257E347}" type="presOf" srcId="{A56206EA-F431-4081-ABB3-163727A139F3}" destId="{91E70706-EBF0-4ABC-B238-D67EF9F0E7DF}" srcOrd="0" destOrd="0" presId="urn:microsoft.com/office/officeart/2009/3/layout/IncreasingArrowsProcess"/>
    <dgm:cxn modelId="{E1647AB0-1C42-4A4C-8C75-33156FCE1521}" srcId="{4E4FF34B-342F-4AE9-8842-7721B854B039}" destId="{602D71DD-5E5C-4226-AFE2-C3217FF1D6DA}" srcOrd="0" destOrd="0" parTransId="{9091BBED-328D-4DA0-B0DC-8335F7C1FE58}" sibTransId="{D680EDD1-8BED-4272-8C80-3AE09290B9BF}"/>
    <dgm:cxn modelId="{5427FD71-822D-4159-A14D-13C4F2BD731D}" srcId="{4B909C28-E6C6-48A2-998E-FD36E4890FA1}" destId="{50D87AFC-5283-4546-89A7-BFF1B54A7F50}" srcOrd="1" destOrd="0" parTransId="{92E8BF1E-3D62-4B6F-8BB6-C4DC0DD257A2}" sibTransId="{346D73B7-80DA-4AB7-862F-EFE5795118C9}"/>
    <dgm:cxn modelId="{A4FC86EA-96C4-4CFA-9AEF-C0F6FFC4EE66}" type="presParOf" srcId="{CAEC8E41-4611-491F-8DFD-304042BEF430}" destId="{91E70706-EBF0-4ABC-B238-D67EF9F0E7DF}" srcOrd="0" destOrd="0" presId="urn:microsoft.com/office/officeart/2009/3/layout/IncreasingArrowsProcess"/>
    <dgm:cxn modelId="{35C5E413-92F5-47AC-A538-CC826B9EE6D4}" type="presParOf" srcId="{CAEC8E41-4611-491F-8DFD-304042BEF430}" destId="{5B4A9701-874C-4B3A-9462-68785BA944CE}" srcOrd="1" destOrd="0" presId="urn:microsoft.com/office/officeart/2009/3/layout/IncreasingArrowsProcess"/>
    <dgm:cxn modelId="{6B5E0C74-8B5F-439E-925A-E18EACAAF5F4}" type="presParOf" srcId="{CAEC8E41-4611-491F-8DFD-304042BEF430}" destId="{208D9E03-750E-4FDE-9B51-78348800EA38}" srcOrd="2" destOrd="0" presId="urn:microsoft.com/office/officeart/2009/3/layout/IncreasingArrowsProcess"/>
    <dgm:cxn modelId="{4B68FDF5-C32F-440D-888E-50C5547BB00D}" type="presParOf" srcId="{CAEC8E41-4611-491F-8DFD-304042BEF430}" destId="{5F72A2C4-8E98-44BA-BB9D-55F383A7E489}" srcOrd="3" destOrd="0" presId="urn:microsoft.com/office/officeart/2009/3/layout/IncreasingArrowsProcess"/>
    <dgm:cxn modelId="{6C733D1E-96C3-4202-8102-4EF92C400AA0}" type="presParOf" srcId="{CAEC8E41-4611-491F-8DFD-304042BEF430}" destId="{BF738006-3BA6-4616-A165-8B6E3860287A}" srcOrd="4" destOrd="0" presId="urn:microsoft.com/office/officeart/2009/3/layout/IncreasingArrowsProcess"/>
    <dgm:cxn modelId="{ECEA8714-7DD3-4B55-A892-AADC3C2134F7}" type="presParOf" srcId="{CAEC8E41-4611-491F-8DFD-304042BEF430}" destId="{493D3D72-734F-4C32-9D33-F9E5A119E227}" srcOrd="5" destOrd="0" presId="urn:microsoft.com/office/officeart/2009/3/layout/IncreasingArrowsProcess"/>
    <dgm:cxn modelId="{0A1BEB56-E018-4482-8292-DE79A0350055}" type="presParOf" srcId="{CAEC8E41-4611-491F-8DFD-304042BEF430}" destId="{AD1344B4-A82F-4A04-8567-AD136D58720D}" srcOrd="6" destOrd="0" presId="urn:microsoft.com/office/officeart/2009/3/layout/IncreasingArrowsProcess"/>
    <dgm:cxn modelId="{9E36B9BE-137B-4724-B152-D16D2E2AC45C}" type="presParOf" srcId="{CAEC8E41-4611-491F-8DFD-304042BEF430}" destId="{2F6D9A8E-5714-4A29-B983-F0537AB988EE}" srcOrd="7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E70706-EBF0-4ABC-B238-D67EF9F0E7DF}">
      <dsp:nvSpPr>
        <dsp:cNvPr id="0" name=""/>
        <dsp:cNvSpPr/>
      </dsp:nvSpPr>
      <dsp:spPr>
        <a:xfrm>
          <a:off x="0" y="244991"/>
          <a:ext cx="7571184" cy="1082867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254000" bIns="171905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2000" kern="1200" dirty="0" smtClean="0"/>
            <a:t>Release 1</a:t>
          </a:r>
          <a:endParaRPr lang="en-GB" sz="2000" kern="1200" dirty="0"/>
        </a:p>
      </dsp:txBody>
      <dsp:txXfrm>
        <a:off x="0" y="515708"/>
        <a:ext cx="7300467" cy="541433"/>
      </dsp:txXfrm>
    </dsp:sp>
    <dsp:sp modelId="{5B4A9701-874C-4B3A-9462-68785BA944CE}">
      <dsp:nvSpPr>
        <dsp:cNvPr id="0" name=""/>
        <dsp:cNvSpPr/>
      </dsp:nvSpPr>
      <dsp:spPr>
        <a:xfrm>
          <a:off x="0" y="1099611"/>
          <a:ext cx="1714468" cy="259734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200" kern="1200" dirty="0" smtClean="0"/>
            <a:t>Block 1a </a:t>
          </a:r>
          <a:r>
            <a:rPr lang="fr-BE" sz="1200" kern="1200" dirty="0" err="1" smtClean="0"/>
            <a:t>capacity</a:t>
          </a:r>
          <a:r>
            <a:rPr lang="fr-BE" sz="1200" kern="1200" dirty="0" smtClean="0"/>
            <a:t> for Postal air &amp; Air express </a:t>
          </a:r>
          <a:r>
            <a:rPr lang="fr-BE" sz="1200" kern="1200" dirty="0" err="1" smtClean="0"/>
            <a:t>preloading</a:t>
          </a:r>
          <a:r>
            <a:rPr lang="fr-BE" sz="1200" kern="1200" dirty="0" smtClean="0"/>
            <a:t> 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200" kern="1200" dirty="0" smtClean="0"/>
            <a:t>Postal </a:t>
          </a:r>
          <a:r>
            <a:rPr lang="fr-BE" sz="1200" kern="1200" dirty="0" err="1" smtClean="0"/>
            <a:t>specific</a:t>
          </a:r>
          <a:r>
            <a:rPr lang="fr-BE" sz="1200" kern="1200" dirty="0" smtClean="0"/>
            <a:t> </a:t>
          </a:r>
          <a:r>
            <a:rPr lang="fr-BE" sz="1200" kern="1200" dirty="0" err="1" smtClean="0"/>
            <a:t>pre-loading</a:t>
          </a:r>
          <a:r>
            <a:rPr lang="fr-BE" sz="1200" kern="1200" dirty="0" smtClean="0"/>
            <a:t> </a:t>
          </a:r>
          <a:r>
            <a:rPr lang="fr-BE" sz="1200" kern="1200" dirty="0" err="1" smtClean="0"/>
            <a:t>process</a:t>
          </a:r>
          <a:endParaRPr lang="fr-BE" sz="1200" kern="1200" dirty="0" smtClean="0"/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200" kern="1200" dirty="0" smtClean="0"/>
            <a:t>Air Express </a:t>
          </a:r>
          <a:r>
            <a:rPr lang="fr-BE" sz="1200" kern="1200" dirty="0" err="1" smtClean="0"/>
            <a:t>pre-load</a:t>
          </a:r>
          <a:r>
            <a:rPr lang="fr-BE" sz="1200" kern="1200" dirty="0" smtClean="0"/>
            <a:t> (7+1) </a:t>
          </a:r>
          <a:r>
            <a:rPr lang="fr-BE" sz="1200" kern="1200" dirty="0" err="1" smtClean="0"/>
            <a:t>process</a:t>
          </a:r>
          <a:endParaRPr lang="fr-BE" sz="1200" kern="1200" dirty="0" smtClean="0"/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200" kern="1200" dirty="0" smtClean="0"/>
            <a:t>PN for Postal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200" kern="1200" dirty="0" smtClean="0"/>
            <a:t>Control </a:t>
          </a:r>
          <a:r>
            <a:rPr lang="fr-BE" sz="1200" kern="1200" dirty="0" err="1" smtClean="0"/>
            <a:t>results</a:t>
          </a:r>
          <a:r>
            <a:rPr lang="fr-BE" sz="1200" kern="1200" dirty="0" smtClean="0"/>
            <a:t> for postal (Block 2.3 for Release1)</a:t>
          </a:r>
        </a:p>
      </dsp:txBody>
      <dsp:txXfrm>
        <a:off x="0" y="1099611"/>
        <a:ext cx="1714468" cy="2597341"/>
      </dsp:txXfrm>
    </dsp:sp>
    <dsp:sp modelId="{208D9E03-750E-4FDE-9B51-78348800EA38}">
      <dsp:nvSpPr>
        <dsp:cNvPr id="0" name=""/>
        <dsp:cNvSpPr/>
      </dsp:nvSpPr>
      <dsp:spPr>
        <a:xfrm>
          <a:off x="1781039" y="605819"/>
          <a:ext cx="5723574" cy="1082867"/>
        </a:xfrm>
        <a:prstGeom prst="rightArrow">
          <a:avLst>
            <a:gd name="adj1" fmla="val 50000"/>
            <a:gd name="adj2" fmla="val 50000"/>
          </a:avLst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254000" bIns="171905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2000" kern="1200" dirty="0" smtClean="0"/>
            <a:t>Release 2</a:t>
          </a:r>
          <a:endParaRPr lang="en-GB" sz="2000" kern="1200" dirty="0"/>
        </a:p>
      </dsp:txBody>
      <dsp:txXfrm>
        <a:off x="1781039" y="876536"/>
        <a:ext cx="5452857" cy="541433"/>
      </dsp:txXfrm>
    </dsp:sp>
    <dsp:sp modelId="{5F72A2C4-8E98-44BA-BB9D-55F383A7E489}">
      <dsp:nvSpPr>
        <dsp:cNvPr id="0" name=""/>
        <dsp:cNvSpPr/>
      </dsp:nvSpPr>
      <dsp:spPr>
        <a:xfrm>
          <a:off x="1781039" y="1373721"/>
          <a:ext cx="1714468" cy="315224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200" kern="1200" dirty="0" smtClean="0"/>
            <a:t>Block 1b </a:t>
          </a:r>
          <a:r>
            <a:rPr lang="fr-BE" sz="1200" kern="1200" dirty="0" err="1" smtClean="0"/>
            <a:t>capacity</a:t>
          </a:r>
          <a:r>
            <a:rPr lang="fr-BE" sz="1200" kern="1200" dirty="0" smtClean="0"/>
            <a:t> for full air (cargo, express, postal)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200" kern="1200" dirty="0" err="1" smtClean="0"/>
            <a:t>Pre-load</a:t>
          </a:r>
          <a:r>
            <a:rPr lang="fr-BE" sz="1200" kern="1200" dirty="0" smtClean="0"/>
            <a:t> + </a:t>
          </a:r>
          <a:r>
            <a:rPr lang="fr-BE" sz="1200" kern="1200" dirty="0" err="1" smtClean="0"/>
            <a:t>Pre-arrival</a:t>
          </a:r>
          <a:r>
            <a:rPr lang="fr-BE" sz="1200" kern="1200" dirty="0" smtClean="0"/>
            <a:t> </a:t>
          </a:r>
          <a:r>
            <a:rPr lang="fr-BE" sz="1200" kern="1200" dirty="0" err="1" smtClean="0"/>
            <a:t>functions</a:t>
          </a:r>
          <a:endParaRPr lang="fr-BE" sz="1200" kern="1200" dirty="0" smtClean="0"/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200" kern="1200" dirty="0" smtClean="0"/>
            <a:t>Postal Full </a:t>
          </a:r>
          <a:r>
            <a:rPr lang="fr-BE" sz="1200" kern="1200" dirty="0" err="1" smtClean="0"/>
            <a:t>process</a:t>
          </a:r>
          <a:endParaRPr lang="fr-BE" sz="1200" kern="1200" dirty="0" smtClean="0"/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200" kern="1200" dirty="0" smtClean="0"/>
            <a:t>Air Express Full </a:t>
          </a:r>
          <a:r>
            <a:rPr lang="fr-BE" sz="1200" kern="1200" dirty="0" err="1" smtClean="0"/>
            <a:t>process</a:t>
          </a:r>
          <a:endParaRPr lang="fr-BE" sz="1200" kern="1200" dirty="0" smtClean="0"/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200" kern="1200" dirty="0" smtClean="0"/>
            <a:t>Air Cargo General full </a:t>
          </a:r>
          <a:r>
            <a:rPr lang="fr-BE" sz="1200" kern="1200" dirty="0" err="1" smtClean="0"/>
            <a:t>process</a:t>
          </a:r>
          <a:endParaRPr lang="fr-BE" sz="1200" kern="1200" dirty="0" smtClean="0"/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200" kern="1200" dirty="0" smtClean="0"/>
            <a:t>Block 2.1 (ENS </a:t>
          </a:r>
          <a:r>
            <a:rPr lang="fr-BE" sz="1200" kern="1200" dirty="0" err="1" smtClean="0"/>
            <a:t>Analytics</a:t>
          </a:r>
          <a:r>
            <a:rPr lang="fr-BE" sz="1200" kern="1200" dirty="0" smtClean="0"/>
            <a:t>)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200" kern="1200" dirty="0" err="1" smtClean="0"/>
            <a:t>Controls</a:t>
          </a:r>
          <a:r>
            <a:rPr lang="fr-BE" sz="1200" kern="1200" dirty="0" smtClean="0"/>
            <a:t> </a:t>
          </a:r>
          <a:r>
            <a:rPr lang="fr-BE" sz="1200" kern="1200" dirty="0" err="1" smtClean="0"/>
            <a:t>results</a:t>
          </a:r>
          <a:r>
            <a:rPr lang="fr-BE" sz="1200" kern="1200" dirty="0" smtClean="0"/>
            <a:t> for air (Block 2.3 for Release 2)</a:t>
          </a:r>
          <a:endParaRPr lang="en-GB" sz="1200" kern="1200" dirty="0"/>
        </a:p>
      </dsp:txBody>
      <dsp:txXfrm>
        <a:off x="1781039" y="1373721"/>
        <a:ext cx="1714468" cy="3152241"/>
      </dsp:txXfrm>
    </dsp:sp>
    <dsp:sp modelId="{BF738006-3BA6-4616-A165-8B6E3860287A}">
      <dsp:nvSpPr>
        <dsp:cNvPr id="0" name=""/>
        <dsp:cNvSpPr/>
      </dsp:nvSpPr>
      <dsp:spPr>
        <a:xfrm>
          <a:off x="3495508" y="966647"/>
          <a:ext cx="4009105" cy="1082867"/>
        </a:xfrm>
        <a:prstGeom prst="rightArrow">
          <a:avLst>
            <a:gd name="adj1" fmla="val 50000"/>
            <a:gd name="adj2" fmla="val 50000"/>
          </a:avLst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254000" bIns="171905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2000" kern="1200" dirty="0" smtClean="0"/>
            <a:t>Release 3</a:t>
          </a:r>
          <a:endParaRPr lang="en-GB" sz="2000" kern="1200" dirty="0"/>
        </a:p>
      </dsp:txBody>
      <dsp:txXfrm>
        <a:off x="3495508" y="1237364"/>
        <a:ext cx="3738388" cy="541433"/>
      </dsp:txXfrm>
    </dsp:sp>
    <dsp:sp modelId="{493D3D72-734F-4C32-9D33-F9E5A119E227}">
      <dsp:nvSpPr>
        <dsp:cNvPr id="0" name=""/>
        <dsp:cNvSpPr/>
      </dsp:nvSpPr>
      <dsp:spPr>
        <a:xfrm>
          <a:off x="3495508" y="1535917"/>
          <a:ext cx="1714468" cy="299004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200" kern="1200" dirty="0" smtClean="0"/>
            <a:t>Block 1b </a:t>
          </a:r>
          <a:r>
            <a:rPr lang="fr-BE" sz="1200" kern="1200" dirty="0" err="1" smtClean="0"/>
            <a:t>extended</a:t>
          </a:r>
          <a:r>
            <a:rPr lang="fr-BE" sz="1200" kern="1200" dirty="0" smtClean="0"/>
            <a:t> </a:t>
          </a:r>
          <a:r>
            <a:rPr lang="fr-BE" sz="1200" kern="1200" dirty="0" err="1" smtClean="0"/>
            <a:t>capacity</a:t>
          </a:r>
          <a:r>
            <a:rPr lang="fr-BE" sz="1200" kern="1200" dirty="0" smtClean="0"/>
            <a:t> for Maritime and Rail &amp; Road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200" kern="1200" dirty="0" err="1" smtClean="0"/>
            <a:t>Pre-arrival</a:t>
          </a:r>
          <a:r>
            <a:rPr lang="fr-BE" sz="1200" kern="1200" dirty="0" smtClean="0"/>
            <a:t> </a:t>
          </a:r>
          <a:r>
            <a:rPr lang="fr-BE" sz="1200" kern="1200" dirty="0" err="1" smtClean="0"/>
            <a:t>functions</a:t>
          </a:r>
          <a:endParaRPr lang="fr-BE" sz="1200" kern="1200" dirty="0" smtClean="0"/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200" kern="1200" dirty="0" smtClean="0"/>
            <a:t>Maritime Full </a:t>
          </a:r>
          <a:r>
            <a:rPr lang="fr-BE" sz="1200" kern="1200" dirty="0" err="1" smtClean="0"/>
            <a:t>process</a:t>
          </a:r>
          <a:endParaRPr lang="fr-BE" sz="1200" kern="1200" dirty="0" smtClean="0"/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200" kern="1200" dirty="0" smtClean="0"/>
            <a:t>Rail &amp; Road Full process</a:t>
          </a:r>
          <a:endParaRPr lang="fr-BE" sz="1200" i="1" kern="1200" dirty="0" smtClean="0"/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200" kern="1200" dirty="0" err="1" smtClean="0"/>
            <a:t>Controls</a:t>
          </a:r>
          <a:r>
            <a:rPr lang="fr-BE" sz="1200" kern="1200" dirty="0" smtClean="0"/>
            <a:t> </a:t>
          </a:r>
          <a:r>
            <a:rPr lang="fr-BE" sz="1200" kern="1200" dirty="0" err="1" smtClean="0"/>
            <a:t>results</a:t>
          </a:r>
          <a:r>
            <a:rPr lang="fr-BE" sz="1200" kern="1200" dirty="0" smtClean="0"/>
            <a:t> for maritime, road &amp; rail (Block 2.3 for Release 3)</a:t>
          </a:r>
          <a:endParaRPr lang="fr-BE" sz="1200" i="1" kern="1200" dirty="0" smtClean="0"/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BE" sz="1200" kern="1200" dirty="0" smtClean="0"/>
        </a:p>
      </dsp:txBody>
      <dsp:txXfrm>
        <a:off x="3495508" y="1535917"/>
        <a:ext cx="1714468" cy="2990045"/>
      </dsp:txXfrm>
    </dsp:sp>
    <dsp:sp modelId="{AD1344B4-A82F-4A04-8567-AD136D58720D}">
      <dsp:nvSpPr>
        <dsp:cNvPr id="0" name=""/>
        <dsp:cNvSpPr/>
      </dsp:nvSpPr>
      <dsp:spPr>
        <a:xfrm>
          <a:off x="5209977" y="1327475"/>
          <a:ext cx="2294636" cy="1082867"/>
        </a:xfrm>
        <a:prstGeom prst="rightArrow">
          <a:avLst>
            <a:gd name="adj1" fmla="val 50000"/>
            <a:gd name="adj2" fmla="val 50000"/>
          </a:avLst>
        </a:prstGeom>
        <a:solidFill>
          <a:schemeClr val="accent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254000" bIns="171905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800" kern="1200" dirty="0" smtClean="0"/>
            <a:t>Release 4</a:t>
          </a:r>
        </a:p>
      </dsp:txBody>
      <dsp:txXfrm>
        <a:off x="5209977" y="1598192"/>
        <a:ext cx="2023919" cy="541433"/>
      </dsp:txXfrm>
    </dsp:sp>
    <dsp:sp modelId="{2F6D9A8E-5714-4A29-B983-F0537AB988EE}">
      <dsp:nvSpPr>
        <dsp:cNvPr id="0" name=""/>
        <dsp:cNvSpPr/>
      </dsp:nvSpPr>
      <dsp:spPr>
        <a:xfrm>
          <a:off x="5209977" y="2164288"/>
          <a:ext cx="1730088" cy="1988007"/>
        </a:xfrm>
        <a:prstGeom prst="rect">
          <a:avLst/>
        </a:prstGeom>
        <a:solidFill>
          <a:schemeClr val="bg1"/>
        </a:solidFill>
        <a:ln w="25400" cap="flat" cmpd="sng" algn="ctr">
          <a:solidFill>
            <a:srgbClr val="7030A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200" kern="1200" smtClean="0"/>
            <a:t>Block 2.2 Shared e-screening (tbc)</a:t>
          </a:r>
          <a:endParaRPr lang="fr-BE" sz="1200" kern="1200" dirty="0" smtClean="0"/>
        </a:p>
      </dsp:txBody>
      <dsp:txXfrm>
        <a:off x="5209977" y="2164288"/>
        <a:ext cx="1730088" cy="19880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378DB0-4880-47A9-B191-7E4DD1425B19}" type="datetimeFigureOut">
              <a:rPr lang="hu-HU" smtClean="0"/>
              <a:t>2020.03.04.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571870-CFEB-429E-A65F-D7DEC378E2B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92859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 dirty="0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CB60AE-7340-4367-99A5-C07C06AE0232}" type="datetimeFigureOut">
              <a:rPr lang="hu-HU" smtClean="0"/>
              <a:t>2020.03.04.</a:t>
            </a:fld>
            <a:endParaRPr lang="hu-HU" dirty="0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 dirty="0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 dirty="0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86A23A-BACC-4740-8B3C-778F7B64EDDE}" type="slidenum">
              <a:rPr lang="hu-HU" smtClean="0"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6482224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A23A-BACC-4740-8B3C-778F7B64EDDE}" type="slidenum">
              <a:rPr lang="hu-HU" smtClean="0"/>
              <a:t>2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6761716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Posta: F43/F44 üzenet </a:t>
            </a:r>
            <a:r>
              <a:rPr lang="hu-H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STI-n</a:t>
            </a:r>
            <a:r>
              <a:rPr lang="hu-H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keresztül ITMATT adatokkal, rendeltetési posta által, nincs további adatbeküldés, folyamat az PN, </a:t>
            </a:r>
            <a:r>
              <a:rPr lang="hu-H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AN-nel</a:t>
            </a:r>
            <a:r>
              <a:rPr lang="hu-H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nemzeti rendszerben folytatódik.</a:t>
            </a:r>
          </a:p>
          <a:p>
            <a:r>
              <a:rPr lang="hu-H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Postal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consignments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hu-H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scope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proposed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for ICS2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Release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1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from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risk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analysis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perspective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for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Postal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by Air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mode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larger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than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just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PLACI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pre-loading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phase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data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elements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contained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F43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received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pre-loading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phase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allow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carrying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out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both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Air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cargo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security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specific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risk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analysis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('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bomb-ina-box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') and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security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safety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risk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analysis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The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results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risk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analysis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controls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assigned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item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level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will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be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stored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Repository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During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presentation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process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destination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country,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risk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analysis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results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namely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assigned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controls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related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items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can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be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retrieved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from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Repository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process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will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allow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-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from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start of ICS2 –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reuse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risk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analysis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results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Security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Safety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RA)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presentation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control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step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customs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entry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process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for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Postal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consignments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(i.e.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phase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clearance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postal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goods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prior of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placing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them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into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customs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procedure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release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for free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circulation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).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Release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1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only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postal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operators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destination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will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provide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ENS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filings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customs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Concerning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presentation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control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step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Release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1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process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involves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presentation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notification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postal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operator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destination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will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provide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office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exchange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customs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office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clearance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MS of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destination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final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step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control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results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will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be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stored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Repository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For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Release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1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MS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destination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where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goods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are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presented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is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also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RMS (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responsible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for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pre-loading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escreening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). 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Release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1 for air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postal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consignments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will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not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implement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required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master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level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ENS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filing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by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air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carrier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neither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arrival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notification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nor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presentation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postal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consignments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COFE.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will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be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implemented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Release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2.</a:t>
            </a:r>
            <a:endParaRPr lang="hu-H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hu-H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hu-H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Gyorsposta: F32 üzenet PLACI adatokkal </a:t>
            </a:r>
            <a:r>
              <a:rPr lang="hu-H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STI-n</a:t>
            </a:r>
            <a:r>
              <a:rPr lang="hu-H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keresztül, majd a nemzeti rendszerbe KKK2-n keresztül ICS1 szerinti ENS adat, jelenlegi, nemzeti kockázatelemzéssel, utána PN, AN ICS1 beküldéssel.</a:t>
            </a:r>
          </a:p>
          <a:p>
            <a:r>
              <a:rPr lang="hu-H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Air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express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consignments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hu-H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ICS2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Release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1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will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implement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Air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express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pre-loading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process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will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carry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out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Air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cargo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security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specific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risk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analysis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pre-loading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dataset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(7+1) (PLACI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requirements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which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corresponds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data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elements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contained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F32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messages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includes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small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consignments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since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existing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waiver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for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consignments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below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value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threshold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22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Euros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repealed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under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new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legislation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The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process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for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pre-arrival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filing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ENS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data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related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Security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Safety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risk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analysis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will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continue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be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performed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ICS1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until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ICS2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Release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 is </a:t>
            </a:r>
            <a:r>
              <a:rPr lang="hu-H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deployed</a:t>
            </a:r>
            <a:r>
              <a:rPr lang="hu-H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endParaRPr lang="hu-H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A23A-BACC-4740-8B3C-778F7B64EDDE}" type="slidenum">
              <a:rPr lang="hu-HU" smtClean="0"/>
              <a:t>3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1372086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A23A-BACC-4740-8B3C-778F7B64EDDE}" type="slidenum">
              <a:rPr lang="hu-HU" smtClean="0"/>
              <a:t>4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4889271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A23A-BACC-4740-8B3C-778F7B64EDDE}" type="slidenum">
              <a:rPr lang="hu-HU" smtClean="0"/>
              <a:t>5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1587702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A23A-BACC-4740-8B3C-778F7B64EDDE}" type="slidenum">
              <a:rPr lang="hu-HU" smtClean="0"/>
              <a:t>6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2739000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A23A-BACC-4740-8B3C-778F7B64EDDE}" type="slidenum">
              <a:rPr lang="hu-HU" smtClean="0"/>
              <a:t>7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815830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8DA30-C8B1-4779-839D-86C5E2B0F685}" type="datetimeFigureOut">
              <a:rPr lang="hu-HU" smtClean="0"/>
              <a:pPr/>
              <a:t>2020.03.04.</a:t>
            </a:fld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9A140-56F3-4FE6-9B42-B6FACC1B9EA6}" type="slidenum">
              <a:rPr lang="hu-HU" smtClean="0"/>
              <a:pPr/>
              <a:t>‹#›</a:t>
            </a:fld>
            <a:endParaRPr lang="hu-H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8DA30-C8B1-4779-839D-86C5E2B0F685}" type="datetimeFigureOut">
              <a:rPr lang="hu-HU" smtClean="0"/>
              <a:pPr/>
              <a:t>2020.03.04.</a:t>
            </a:fld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9A140-56F3-4FE6-9B42-B6FACC1B9EA6}" type="slidenum">
              <a:rPr lang="hu-HU" smtClean="0"/>
              <a:pPr/>
              <a:t>‹#›</a:t>
            </a:fld>
            <a:endParaRPr lang="hu-H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8DA30-C8B1-4779-839D-86C5E2B0F685}" type="datetimeFigureOut">
              <a:rPr lang="hu-HU" smtClean="0"/>
              <a:pPr/>
              <a:t>2020.03.04.</a:t>
            </a:fld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9A140-56F3-4FE6-9B42-B6FACC1B9EA6}" type="slidenum">
              <a:rPr lang="hu-HU" smtClean="0"/>
              <a:pPr/>
              <a:t>‹#›</a:t>
            </a:fld>
            <a:endParaRPr lang="hu-H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7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7013" y="6145213"/>
            <a:ext cx="2243137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9366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37126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67544" y="6297439"/>
            <a:ext cx="2133600" cy="476250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37EC8A20-BA03-4FF7-8742-03D8AD4CA4F4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497884"/>
          </a:xfrm>
        </p:spPr>
        <p:txBody>
          <a:bodyPr/>
          <a:lstStyle>
            <a:lvl1pPr marL="342900" indent="-342900">
              <a:buClr>
                <a:srgbClr val="0F5494"/>
              </a:buClr>
              <a:buFont typeface="Arial" pitchFamily="34" charset="0"/>
              <a:buChar char="•"/>
              <a:defRPr/>
            </a:lvl1pPr>
            <a:lvl2pPr>
              <a:buClr>
                <a:srgbClr val="0F5494"/>
              </a:buClr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429030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8DA30-C8B1-4779-839D-86C5E2B0F685}" type="datetimeFigureOut">
              <a:rPr lang="hu-HU" smtClean="0"/>
              <a:pPr/>
              <a:t>2020.03.04.</a:t>
            </a:fld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9A140-56F3-4FE6-9B42-B6FACC1B9EA6}" type="slidenum">
              <a:rPr lang="hu-HU" smtClean="0"/>
              <a:pPr/>
              <a:t>‹#›</a:t>
            </a:fld>
            <a:endParaRPr lang="hu-H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8DA30-C8B1-4779-839D-86C5E2B0F685}" type="datetimeFigureOut">
              <a:rPr lang="hu-HU" smtClean="0"/>
              <a:pPr/>
              <a:t>2020.03.04.</a:t>
            </a:fld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9A140-56F3-4FE6-9B42-B6FACC1B9EA6}" type="slidenum">
              <a:rPr lang="hu-HU" smtClean="0"/>
              <a:pPr/>
              <a:t>‹#›</a:t>
            </a:fld>
            <a:endParaRPr lang="hu-H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8DA30-C8B1-4779-839D-86C5E2B0F685}" type="datetimeFigureOut">
              <a:rPr lang="hu-HU" smtClean="0"/>
              <a:pPr/>
              <a:t>2020.03.04.</a:t>
            </a:fld>
            <a:endParaRPr lang="hu-HU" dirty="0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9A140-56F3-4FE6-9B42-B6FACC1B9EA6}" type="slidenum">
              <a:rPr lang="hu-HU" smtClean="0"/>
              <a:pPr/>
              <a:t>‹#›</a:t>
            </a:fld>
            <a:endParaRPr lang="hu-H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8DA30-C8B1-4779-839D-86C5E2B0F685}" type="datetimeFigureOut">
              <a:rPr lang="hu-HU" smtClean="0"/>
              <a:pPr/>
              <a:t>2020.03.04.</a:t>
            </a:fld>
            <a:endParaRPr lang="hu-HU" dirty="0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9A140-56F3-4FE6-9B42-B6FACC1B9EA6}" type="slidenum">
              <a:rPr lang="hu-HU" smtClean="0"/>
              <a:pPr/>
              <a:t>‹#›</a:t>
            </a:fld>
            <a:endParaRPr lang="hu-H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8DA30-C8B1-4779-839D-86C5E2B0F685}" type="datetimeFigureOut">
              <a:rPr lang="hu-HU" smtClean="0"/>
              <a:pPr/>
              <a:t>2020.03.04.</a:t>
            </a:fld>
            <a:endParaRPr lang="hu-HU" dirty="0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9A140-56F3-4FE6-9B42-B6FACC1B9EA6}" type="slidenum">
              <a:rPr lang="hu-HU" smtClean="0"/>
              <a:pPr/>
              <a:t>‹#›</a:t>
            </a:fld>
            <a:endParaRPr lang="hu-H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8DA30-C8B1-4779-839D-86C5E2B0F685}" type="datetimeFigureOut">
              <a:rPr lang="hu-HU" smtClean="0"/>
              <a:pPr/>
              <a:t>2020.03.04.</a:t>
            </a:fld>
            <a:endParaRPr lang="hu-HU" dirty="0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9A140-56F3-4FE6-9B42-B6FACC1B9EA6}" type="slidenum">
              <a:rPr lang="hu-HU" smtClean="0"/>
              <a:pPr/>
              <a:t>‹#›</a:t>
            </a:fld>
            <a:endParaRPr lang="hu-H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8DA30-C8B1-4779-839D-86C5E2B0F685}" type="datetimeFigureOut">
              <a:rPr lang="hu-HU" smtClean="0"/>
              <a:pPr/>
              <a:t>2020.03.04.</a:t>
            </a:fld>
            <a:endParaRPr lang="hu-HU" dirty="0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9A140-56F3-4FE6-9B42-B6FACC1B9EA6}" type="slidenum">
              <a:rPr lang="hu-HU" smtClean="0"/>
              <a:pPr/>
              <a:t>‹#›</a:t>
            </a:fld>
            <a:endParaRPr lang="hu-H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 dirty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8DA30-C8B1-4779-839D-86C5E2B0F685}" type="datetimeFigureOut">
              <a:rPr lang="hu-HU" smtClean="0"/>
              <a:pPr/>
              <a:t>2020.03.04.</a:t>
            </a:fld>
            <a:endParaRPr lang="hu-HU" dirty="0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9A140-56F3-4FE6-9B42-B6FACC1B9EA6}" type="slidenum">
              <a:rPr lang="hu-HU" smtClean="0"/>
              <a:pPr/>
              <a:t>‹#›</a:t>
            </a:fld>
            <a:endParaRPr lang="hu-H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38DA30-C8B1-4779-839D-86C5E2B0F685}" type="datetimeFigureOut">
              <a:rPr lang="hu-HU" smtClean="0"/>
              <a:pPr/>
              <a:t>2020.03.04.</a:t>
            </a:fld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69A140-56F3-4FE6-9B42-B6FACC1B9EA6}" type="slidenum">
              <a:rPr lang="hu-HU" smtClean="0"/>
              <a:pPr/>
              <a:t>‹#›</a:t>
            </a:fld>
            <a:endParaRPr lang="hu-H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59" y="12192"/>
            <a:ext cx="9164303" cy="6845808"/>
          </a:xfrm>
          <a:prstGeom prst="rect">
            <a:avLst/>
          </a:prstGeom>
        </p:spPr>
      </p:pic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710110" y="2426984"/>
            <a:ext cx="7772400" cy="201622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hu-HU" sz="4000" b="1" dirty="0" smtClean="0"/>
              <a:t/>
            </a:r>
            <a:br>
              <a:rPr lang="hu-HU" sz="4000" b="1" dirty="0" smtClean="0"/>
            </a:br>
            <a:r>
              <a:rPr lang="hu-HU" sz="4000" b="1" dirty="0" smtClean="0">
                <a:solidFill>
                  <a:schemeClr val="bg1"/>
                </a:solidFill>
              </a:rPr>
              <a:t>Az</a:t>
            </a:r>
            <a:r>
              <a:rPr lang="hu-HU" sz="4000" b="1" dirty="0" smtClean="0"/>
              <a:t> </a:t>
            </a:r>
            <a:r>
              <a:rPr lang="hu-HU" sz="4000" b="1" dirty="0" smtClean="0">
                <a:solidFill>
                  <a:schemeClr val="bg1">
                    <a:lumMod val="95000"/>
                  </a:schemeClr>
                </a:solidFill>
              </a:rPr>
              <a:t>ICS2 bevezetése</a:t>
            </a:r>
            <a:r>
              <a:rPr lang="hu-HU" sz="4000" dirty="0"/>
              <a:t/>
            </a:r>
            <a:br>
              <a:rPr lang="hu-HU" sz="4000" dirty="0"/>
            </a:br>
            <a:endParaRPr lang="hu-HU" sz="4000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5937920" y="5445224"/>
            <a:ext cx="2520280" cy="648072"/>
          </a:xfrm>
        </p:spPr>
        <p:txBody>
          <a:bodyPr>
            <a:noAutofit/>
          </a:bodyPr>
          <a:lstStyle/>
          <a:p>
            <a:r>
              <a:rPr lang="hu-HU" altLang="hu-HU" sz="1600" b="1" dirty="0" smtClean="0">
                <a:solidFill>
                  <a:schemeClr val="bg1"/>
                </a:solidFill>
                <a:latin typeface="Times New Roman" pitchFamily="18" charset="0"/>
              </a:rPr>
              <a:t>Scodnik Balázs </a:t>
            </a:r>
          </a:p>
          <a:p>
            <a:r>
              <a:rPr lang="hu-HU" altLang="hu-HU" sz="1600" b="1" dirty="0" smtClean="0">
                <a:solidFill>
                  <a:schemeClr val="bg1"/>
                </a:solidFill>
                <a:latin typeface="Times New Roman" pitchFamily="18" charset="0"/>
              </a:rPr>
              <a:t>NAV INIT </a:t>
            </a:r>
          </a:p>
          <a:p>
            <a:r>
              <a:rPr lang="hu-HU" altLang="hu-HU" sz="1600" b="1" dirty="0" smtClean="0">
                <a:solidFill>
                  <a:schemeClr val="bg1"/>
                </a:solidFill>
                <a:latin typeface="Times New Roman" pitchFamily="18" charset="0"/>
              </a:rPr>
              <a:t>2020. </a:t>
            </a:r>
            <a:r>
              <a:rPr lang="hu-HU" altLang="hu-HU" sz="1600" b="1" dirty="0">
                <a:solidFill>
                  <a:schemeClr val="bg1"/>
                </a:solidFill>
                <a:latin typeface="Times New Roman" pitchFamily="18" charset="0"/>
              </a:rPr>
              <a:t>f</a:t>
            </a:r>
            <a:r>
              <a:rPr lang="hu-HU" altLang="hu-HU" sz="1600" b="1" dirty="0" smtClean="0">
                <a:solidFill>
                  <a:schemeClr val="bg1"/>
                </a:solidFill>
                <a:latin typeface="Times New Roman" pitchFamily="18" charset="0"/>
              </a:rPr>
              <a:t>ebruár 12.</a:t>
            </a:r>
            <a:endParaRPr lang="hu-HU" altLang="hu-HU" sz="1600" b="1" dirty="0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6"/>
            <a:ext cx="9144000" cy="6845808"/>
          </a:xfrm>
          <a:prstGeom prst="rect">
            <a:avLst/>
          </a:prstGeom>
        </p:spPr>
      </p:pic>
      <p:pic>
        <p:nvPicPr>
          <p:cNvPr id="3" name="Kép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6"/>
            <a:ext cx="9144000" cy="6845808"/>
          </a:xfrm>
          <a:prstGeom prst="rect">
            <a:avLst/>
          </a:prstGeom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57200" y="1778595"/>
            <a:ext cx="8229600" cy="45307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Clr>
                <a:schemeClr val="tx1"/>
              </a:buClr>
              <a:buFont typeface="Wingdings" pitchFamily="2" charset="2"/>
              <a:buNone/>
            </a:pPr>
            <a:endParaRPr lang="hu-HU" altLang="hu-HU" sz="1400" dirty="0"/>
          </a:p>
        </p:txBody>
      </p:sp>
      <p:sp>
        <p:nvSpPr>
          <p:cNvPr id="8" name="Szövegdoboz 7"/>
          <p:cNvSpPr txBox="1"/>
          <p:nvPr/>
        </p:nvSpPr>
        <p:spPr>
          <a:xfrm>
            <a:off x="215009" y="548680"/>
            <a:ext cx="8928991" cy="13388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lnSpc>
                <a:spcPct val="150000"/>
              </a:lnSpc>
            </a:pPr>
            <a:r>
              <a:rPr lang="hu-HU" sz="4000" b="1" dirty="0" smtClean="0"/>
              <a:t>				ICS1 </a:t>
            </a:r>
          </a:p>
          <a:p>
            <a:pPr>
              <a:lnSpc>
                <a:spcPct val="150000"/>
              </a:lnSpc>
            </a:pPr>
            <a:r>
              <a:rPr lang="hu-HU" sz="4000" b="1" dirty="0">
                <a:solidFill>
                  <a:srgbClr val="FF0000"/>
                </a:solidFill>
              </a:rPr>
              <a:t>	</a:t>
            </a:r>
            <a:r>
              <a:rPr lang="hu-HU" sz="4000" b="1" dirty="0"/>
              <a:t>2009. július 1. - 2011. január 1.</a:t>
            </a:r>
          </a:p>
          <a:p>
            <a:pPr marL="571500" indent="-5715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u-HU" sz="3200" dirty="0" smtClean="0"/>
              <a:t>BEGYA, KKK2, </a:t>
            </a:r>
            <a:r>
              <a:rPr lang="hu-HU" sz="3200" dirty="0"/>
              <a:t>Légi, közúti, </a:t>
            </a:r>
            <a:r>
              <a:rPr lang="hu-HU" sz="3200" dirty="0" smtClean="0"/>
              <a:t>vasúti forgalom</a:t>
            </a:r>
            <a:endParaRPr lang="hu-HU" sz="3200" b="1" dirty="0" smtClean="0"/>
          </a:p>
          <a:p>
            <a:pPr>
              <a:lnSpc>
                <a:spcPct val="150000"/>
              </a:lnSpc>
            </a:pPr>
            <a:r>
              <a:rPr lang="hu-HU" sz="4000" b="1" dirty="0" smtClean="0"/>
              <a:t>				ICS2 </a:t>
            </a:r>
          </a:p>
          <a:p>
            <a:pPr marL="0" lvl="1" algn="ctr">
              <a:lnSpc>
                <a:spcPct val="150000"/>
              </a:lnSpc>
            </a:pPr>
            <a:r>
              <a:rPr lang="hu-HU" sz="4000" b="1" dirty="0"/>
              <a:t>2021. március 15. - 2024. március 1.</a:t>
            </a:r>
          </a:p>
          <a:p>
            <a:pPr marL="571500" indent="-5715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u-HU" sz="3200" dirty="0" smtClean="0"/>
              <a:t>Szakaszolt bevezetés, Párhuzamos működés</a:t>
            </a:r>
          </a:p>
          <a:p>
            <a:pPr marL="571500" indent="-5715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hu-HU" sz="3200" dirty="0" smtClean="0"/>
              <a:t>STI-KKK2</a:t>
            </a:r>
          </a:p>
          <a:p>
            <a:pPr>
              <a:lnSpc>
                <a:spcPct val="150000"/>
              </a:lnSpc>
            </a:pPr>
            <a:endParaRPr lang="hu-HU" sz="4000" b="1" dirty="0" smtClean="0"/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hu-HU" sz="4000" b="1" dirty="0" smtClean="0"/>
          </a:p>
          <a:p>
            <a:pPr>
              <a:lnSpc>
                <a:spcPct val="150000"/>
              </a:lnSpc>
            </a:pPr>
            <a:endParaRPr lang="hu-HU" sz="4000" b="1" dirty="0" smtClean="0"/>
          </a:p>
          <a:p>
            <a:pPr marL="801688" indent="-801688">
              <a:lnSpc>
                <a:spcPct val="150000"/>
              </a:lnSpc>
              <a:buFont typeface="+mj-lt"/>
              <a:buAutoNum type="romanUcPeriod"/>
            </a:pPr>
            <a:endParaRPr lang="hu-HU" sz="4000" b="1" dirty="0"/>
          </a:p>
          <a:p>
            <a:pPr marL="801688" indent="-801688">
              <a:lnSpc>
                <a:spcPct val="150000"/>
              </a:lnSpc>
              <a:buFont typeface="+mj-lt"/>
              <a:buAutoNum type="romanUcPeriod"/>
            </a:pPr>
            <a:endParaRPr lang="hu-HU" sz="4000" b="1" dirty="0" smtClean="0"/>
          </a:p>
          <a:p>
            <a:pPr>
              <a:lnSpc>
                <a:spcPct val="150000"/>
              </a:lnSpc>
            </a:pPr>
            <a:endParaRPr lang="hu-HU" sz="4000" b="1" dirty="0" smtClean="0"/>
          </a:p>
          <a:p>
            <a:pPr marL="801688" indent="-801688">
              <a:lnSpc>
                <a:spcPct val="150000"/>
              </a:lnSpc>
              <a:buFont typeface="+mj-lt"/>
              <a:buAutoNum type="romanUcPeriod"/>
            </a:pPr>
            <a:endParaRPr lang="hu-HU" sz="4000" b="1" dirty="0" smtClean="0"/>
          </a:p>
          <a:p>
            <a:pPr marL="801688" indent="-801688">
              <a:lnSpc>
                <a:spcPct val="150000"/>
              </a:lnSpc>
              <a:buFont typeface="+mj-lt"/>
              <a:buAutoNum type="romanUcPeriod"/>
            </a:pPr>
            <a:endParaRPr lang="hu-HU" sz="4000" dirty="0"/>
          </a:p>
        </p:txBody>
      </p:sp>
    </p:spTree>
    <p:extLst>
      <p:ext uri="{BB962C8B-B14F-4D97-AF65-F5344CB8AC3E}">
        <p14:creationId xmlns:p14="http://schemas.microsoft.com/office/powerpoint/2010/main" val="3485657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6"/>
            <a:ext cx="9144000" cy="6845808"/>
          </a:xfrm>
          <a:prstGeom prst="rect">
            <a:avLst/>
          </a:prstGeom>
        </p:spPr>
      </p:pic>
      <p:pic>
        <p:nvPicPr>
          <p:cNvPr id="3" name="Kép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6"/>
            <a:ext cx="9144000" cy="6845808"/>
          </a:xfrm>
          <a:prstGeom prst="rect">
            <a:avLst/>
          </a:prstGeom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57200" y="1778595"/>
            <a:ext cx="8229600" cy="45307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Clr>
                <a:schemeClr val="tx1"/>
              </a:buClr>
              <a:buFont typeface="Wingdings" pitchFamily="2" charset="2"/>
              <a:buNone/>
            </a:pPr>
            <a:endParaRPr lang="hu-HU" altLang="hu-HU" sz="1400" dirty="0"/>
          </a:p>
        </p:txBody>
      </p:sp>
      <p:pic>
        <p:nvPicPr>
          <p:cNvPr id="7" name="Kép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6"/>
            <a:ext cx="9144000" cy="6845808"/>
          </a:xfrm>
          <a:prstGeom prst="rect">
            <a:avLst/>
          </a:prstGeom>
        </p:spPr>
      </p:pic>
      <p:sp>
        <p:nvSpPr>
          <p:cNvPr id="9" name="Cím 1"/>
          <p:cNvSpPr txBox="1">
            <a:spLocks/>
          </p:cNvSpPr>
          <p:nvPr/>
        </p:nvSpPr>
        <p:spPr>
          <a:xfrm>
            <a:off x="251520" y="188640"/>
            <a:ext cx="8568952" cy="648072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defPPr>
              <a:defRPr lang="hu-HU"/>
            </a:defPPr>
            <a:lvl3pPr marL="0" lvl="2" algn="ctr">
              <a:defRPr sz="2800"/>
            </a:lvl3pPr>
          </a:lstStyle>
          <a:p>
            <a:pPr algn="ctr"/>
            <a:r>
              <a:rPr lang="hu-HU" sz="4000" dirty="0" smtClean="0"/>
              <a:t>ICS2</a:t>
            </a:r>
            <a:endParaRPr lang="hu-HU" sz="4000" dirty="0"/>
          </a:p>
        </p:txBody>
      </p:sp>
      <p:sp>
        <p:nvSpPr>
          <p:cNvPr id="11" name="Tartalom helye 2"/>
          <p:cNvSpPr>
            <a:spLocks noGrp="1"/>
          </p:cNvSpPr>
          <p:nvPr>
            <p:ph idx="1"/>
          </p:nvPr>
        </p:nvSpPr>
        <p:spPr>
          <a:xfrm>
            <a:off x="251520" y="1196752"/>
            <a:ext cx="8568952" cy="55900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sz="4000" b="1" dirty="0" smtClean="0"/>
              <a:t>Szakaszos bevezetés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u-HU" sz="2800" dirty="0" err="1" smtClean="0"/>
              <a:t>Release</a:t>
            </a:r>
            <a:r>
              <a:rPr lang="hu-HU" sz="2800" dirty="0" smtClean="0"/>
              <a:t> 1 – postai és gyorspostai légi küldemények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hu-HU" sz="1700" b="1" dirty="0" smtClean="0"/>
              <a:t>Tagállamoknak: 2021. </a:t>
            </a:r>
            <a:r>
              <a:rPr lang="hu-HU" sz="1700" b="1" dirty="0"/>
              <a:t>március</a:t>
            </a:r>
            <a:r>
              <a:rPr lang="hu-HU" sz="1700" b="1" dirty="0" smtClean="0"/>
              <a:t> 15.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hu-HU" sz="1700" b="1" dirty="0" smtClean="0"/>
              <a:t>Gazdálkodói oldal: </a:t>
            </a:r>
            <a:r>
              <a:rPr lang="hu-HU" sz="1700" b="1" dirty="0"/>
              <a:t>2021. március 15. - 2021. október 1. </a:t>
            </a:r>
          </a:p>
          <a:p>
            <a:pPr marL="457200" lvl="1" indent="0">
              <a:buNone/>
            </a:pPr>
            <a:r>
              <a:rPr lang="hu-HU" sz="1700" b="1" dirty="0">
                <a:solidFill>
                  <a:srgbClr val="FF0000"/>
                </a:solidFill>
              </a:rPr>
              <a:t> </a:t>
            </a:r>
            <a:r>
              <a:rPr lang="hu-HU" sz="1700" b="1" dirty="0" smtClean="0">
                <a:solidFill>
                  <a:srgbClr val="FF0000"/>
                </a:solidFill>
              </a:rPr>
              <a:t>     </a:t>
            </a:r>
            <a:r>
              <a:rPr lang="hu-HU" sz="1700" b="1" dirty="0" smtClean="0"/>
              <a:t>(vámhatósági jóváhagyás szükséges)</a:t>
            </a:r>
          </a:p>
          <a:p>
            <a:pPr marL="457200" lvl="1" indent="0">
              <a:buNone/>
            </a:pPr>
            <a:endParaRPr lang="hu-HU" sz="1700" b="1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hu-HU" sz="2800" dirty="0" err="1"/>
              <a:t>Release</a:t>
            </a:r>
            <a:r>
              <a:rPr lang="hu-HU" sz="2800" dirty="0"/>
              <a:t> 2 </a:t>
            </a:r>
            <a:r>
              <a:rPr lang="hu-HU" sz="2800" dirty="0" smtClean="0"/>
              <a:t>–teljes </a:t>
            </a:r>
            <a:r>
              <a:rPr lang="hu-HU" sz="2800" dirty="0"/>
              <a:t>légi forgalom, komplett ENS, AN, </a:t>
            </a:r>
            <a:r>
              <a:rPr lang="hu-HU" sz="2800" dirty="0" smtClean="0"/>
              <a:t>PN </a:t>
            </a:r>
            <a:r>
              <a:rPr lang="hu-HU" sz="2800" dirty="0"/>
              <a:t>2023</a:t>
            </a:r>
            <a:r>
              <a:rPr lang="hu-HU" sz="2800" dirty="0" smtClean="0"/>
              <a:t>. </a:t>
            </a:r>
            <a:r>
              <a:rPr lang="hu-HU" sz="2800" dirty="0"/>
              <a:t>március 1. </a:t>
            </a:r>
          </a:p>
          <a:p>
            <a:pPr marL="0" indent="0">
              <a:buNone/>
            </a:pPr>
            <a:endParaRPr lang="hu-HU" sz="2800" dirty="0"/>
          </a:p>
          <a:p>
            <a:pPr>
              <a:buFont typeface="Wingdings" panose="05000000000000000000" pitchFamily="2" charset="2"/>
              <a:buChar char="Ø"/>
            </a:pPr>
            <a:r>
              <a:rPr lang="hu-HU" sz="2800" dirty="0" err="1"/>
              <a:t>Release</a:t>
            </a:r>
            <a:r>
              <a:rPr lang="hu-HU" sz="2800" dirty="0"/>
              <a:t> 3 </a:t>
            </a:r>
            <a:r>
              <a:rPr lang="hu-HU" sz="2800" dirty="0" smtClean="0"/>
              <a:t>–teljes </a:t>
            </a:r>
            <a:r>
              <a:rPr lang="hu-HU" sz="2800" dirty="0"/>
              <a:t>életciklus, valamennyi szállítási </a:t>
            </a:r>
            <a:r>
              <a:rPr lang="hu-HU" sz="2800" dirty="0" smtClean="0"/>
              <a:t>mód 2024. </a:t>
            </a:r>
            <a:r>
              <a:rPr lang="hu-HU" sz="2800" dirty="0"/>
              <a:t>március 1.</a:t>
            </a:r>
          </a:p>
          <a:p>
            <a:pPr marL="0" indent="0">
              <a:buNone/>
            </a:pPr>
            <a:endParaRPr lang="hu-HU" sz="2100" b="1" dirty="0" smtClean="0"/>
          </a:p>
        </p:txBody>
      </p:sp>
    </p:spTree>
    <p:extLst>
      <p:ext uri="{BB962C8B-B14F-4D97-AF65-F5344CB8AC3E}">
        <p14:creationId xmlns:p14="http://schemas.microsoft.com/office/powerpoint/2010/main" val="1501153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6"/>
            <a:ext cx="9144000" cy="6845808"/>
          </a:xfrm>
          <a:prstGeom prst="rect">
            <a:avLst/>
          </a:prstGeom>
        </p:spPr>
      </p:pic>
      <p:pic>
        <p:nvPicPr>
          <p:cNvPr id="3" name="Kép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6"/>
            <a:ext cx="9144000" cy="6845808"/>
          </a:xfrm>
          <a:prstGeom prst="rect">
            <a:avLst/>
          </a:prstGeom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57200" y="1778595"/>
            <a:ext cx="8229600" cy="45307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Clr>
                <a:schemeClr val="tx1"/>
              </a:buClr>
              <a:buFont typeface="Wingdings" pitchFamily="2" charset="2"/>
              <a:buNone/>
            </a:pPr>
            <a:endParaRPr lang="hu-HU" altLang="hu-HU" sz="1400" dirty="0"/>
          </a:p>
        </p:txBody>
      </p:sp>
      <p:pic>
        <p:nvPicPr>
          <p:cNvPr id="7" name="Kép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6"/>
            <a:ext cx="9144000" cy="6845808"/>
          </a:xfrm>
          <a:prstGeom prst="rect">
            <a:avLst/>
          </a:prstGeom>
        </p:spPr>
      </p:pic>
      <p:sp>
        <p:nvSpPr>
          <p:cNvPr id="9" name="Cím 1"/>
          <p:cNvSpPr txBox="1">
            <a:spLocks/>
          </p:cNvSpPr>
          <p:nvPr/>
        </p:nvSpPr>
        <p:spPr>
          <a:xfrm>
            <a:off x="251520" y="188640"/>
            <a:ext cx="8568952" cy="648072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defPPr>
              <a:defRPr lang="hu-HU"/>
            </a:defPPr>
            <a:lvl3pPr marL="0" lvl="2" algn="ctr">
              <a:defRPr sz="2800"/>
            </a:lvl3pPr>
          </a:lstStyle>
          <a:p>
            <a:pPr algn="ctr"/>
            <a:r>
              <a:rPr lang="hu-HU" sz="4000" dirty="0" smtClean="0"/>
              <a:t>ICS2</a:t>
            </a:r>
            <a:endParaRPr lang="hu-HU" sz="4000" dirty="0"/>
          </a:p>
        </p:txBody>
      </p:sp>
      <p:sp>
        <p:nvSpPr>
          <p:cNvPr id="11" name="Tartalom helye 2"/>
          <p:cNvSpPr>
            <a:spLocks noGrp="1"/>
          </p:cNvSpPr>
          <p:nvPr>
            <p:ph idx="1"/>
          </p:nvPr>
        </p:nvSpPr>
        <p:spPr>
          <a:xfrm>
            <a:off x="251520" y="1196752"/>
            <a:ext cx="8640960" cy="55900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hu-HU" sz="4000" b="1" dirty="0" smtClean="0"/>
              <a:t>Release1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u-HU" sz="2100" dirty="0" err="1"/>
              <a:t>Common</a:t>
            </a:r>
            <a:r>
              <a:rPr lang="hu-HU" sz="2100" dirty="0"/>
              <a:t> </a:t>
            </a:r>
            <a:r>
              <a:rPr lang="hu-HU" sz="2100" dirty="0" err="1"/>
              <a:t>Repository</a:t>
            </a:r>
            <a:endParaRPr lang="hu-HU" sz="2100" dirty="0"/>
          </a:p>
          <a:p>
            <a:pPr>
              <a:buFont typeface="Wingdings" panose="05000000000000000000" pitchFamily="2" charset="2"/>
              <a:buChar char="Ø"/>
            </a:pPr>
            <a:r>
              <a:rPr lang="hu-HU" sz="2100" dirty="0" smtClean="0"/>
              <a:t>PLACI </a:t>
            </a:r>
            <a:r>
              <a:rPr lang="hu-HU" sz="2100" dirty="0"/>
              <a:t>vs. ITMATT </a:t>
            </a:r>
            <a:endParaRPr lang="hu-HU" sz="2100" dirty="0" smtClean="0"/>
          </a:p>
          <a:p>
            <a:pPr marL="0" indent="0">
              <a:buNone/>
            </a:pPr>
            <a:endParaRPr lang="hu-HU" sz="2100" b="1" dirty="0" smtClean="0"/>
          </a:p>
          <a:p>
            <a:r>
              <a:rPr lang="hu-HU" sz="4000" b="1" i="1" u="sng" dirty="0" smtClean="0"/>
              <a:t>Gyorspostai küldemények: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u-HU" sz="2100" dirty="0" smtClean="0"/>
              <a:t>Üzenet: STI F32, adatkör PLACI (7+1), előzetes kockázatelemzés</a:t>
            </a:r>
            <a:r>
              <a:rPr lang="hu-HU" sz="2100" dirty="0" smtClean="0">
                <a:solidFill>
                  <a:srgbClr val="FF0000"/>
                </a:solidFill>
              </a:rPr>
              <a:t>,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u-HU" sz="2100" dirty="0" smtClean="0"/>
              <a:t>ENS ICS1 szerint a jelenlegi KKK2-es beküldéssel, nemzeti kockázatelemzés</a:t>
            </a:r>
            <a:r>
              <a:rPr lang="hu-HU" sz="2100" dirty="0" smtClean="0">
                <a:solidFill>
                  <a:srgbClr val="FF0000"/>
                </a:solidFill>
              </a:rPr>
              <a:t>.</a:t>
            </a:r>
          </a:p>
          <a:p>
            <a:pPr>
              <a:buFont typeface="Wingdings" panose="05000000000000000000" pitchFamily="2" charset="2"/>
              <a:buChar char="Ø"/>
            </a:pPr>
            <a:endParaRPr lang="hu-HU" sz="2100" dirty="0"/>
          </a:p>
          <a:p>
            <a:r>
              <a:rPr lang="hu-HU" sz="4000" b="1" i="1" u="sng" dirty="0"/>
              <a:t>Postai Küldemények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hu-HU" sz="2100" dirty="0" smtClean="0"/>
              <a:t>Üzenet: STI F43</a:t>
            </a:r>
            <a:r>
              <a:rPr lang="hu-HU" sz="2100" dirty="0"/>
              <a:t>, F44, adatkör ITMATT (PLACI</a:t>
            </a:r>
            <a:r>
              <a:rPr lang="hu-HU" sz="2100" dirty="0" smtClean="0"/>
              <a:t>+) CN23</a:t>
            </a:r>
            <a:r>
              <a:rPr lang="hu-HU" sz="2100" dirty="0" smtClean="0">
                <a:solidFill>
                  <a:srgbClr val="FF0000"/>
                </a:solidFill>
              </a:rPr>
              <a:t>,</a:t>
            </a:r>
            <a:endParaRPr lang="hu-HU" sz="2100" dirty="0">
              <a:solidFill>
                <a:srgbClr val="FF0000"/>
              </a:solidFill>
            </a:endParaRPr>
          </a:p>
          <a:p>
            <a:pPr lvl="0">
              <a:buFont typeface="Wingdings" panose="05000000000000000000" pitchFamily="2" charset="2"/>
              <a:buChar char="Ø"/>
            </a:pPr>
            <a:r>
              <a:rPr lang="hu-HU" sz="2100" dirty="0"/>
              <a:t>Benyújtó: rendeltetési ország szerinti postai </a:t>
            </a:r>
            <a:r>
              <a:rPr lang="hu-HU" sz="2100" dirty="0" smtClean="0"/>
              <a:t>szolgáltató</a:t>
            </a:r>
            <a:r>
              <a:rPr lang="hu-HU" sz="2100" dirty="0" smtClean="0">
                <a:solidFill>
                  <a:srgbClr val="FF0000"/>
                </a:solidFill>
              </a:rPr>
              <a:t>.</a:t>
            </a:r>
            <a:endParaRPr lang="hu-HU" sz="21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7818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6"/>
            <a:ext cx="9144000" cy="6845808"/>
          </a:xfrm>
          <a:prstGeom prst="rect">
            <a:avLst/>
          </a:prstGeom>
        </p:spPr>
      </p:pic>
      <p:pic>
        <p:nvPicPr>
          <p:cNvPr id="3" name="Kép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6"/>
            <a:ext cx="9144000" cy="6845808"/>
          </a:xfrm>
          <a:prstGeom prst="rect">
            <a:avLst/>
          </a:prstGeom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57200" y="1778595"/>
            <a:ext cx="8229600" cy="45307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Clr>
                <a:schemeClr val="tx1"/>
              </a:buClr>
              <a:buFont typeface="Wingdings" pitchFamily="2" charset="2"/>
              <a:buNone/>
            </a:pPr>
            <a:endParaRPr lang="hu-HU" altLang="hu-HU" sz="1400" dirty="0"/>
          </a:p>
        </p:txBody>
      </p:sp>
      <p:pic>
        <p:nvPicPr>
          <p:cNvPr id="7" name="Kép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6"/>
            <a:ext cx="9144000" cy="6845808"/>
          </a:xfrm>
          <a:prstGeom prst="rect">
            <a:avLst/>
          </a:prstGeom>
        </p:spPr>
      </p:pic>
      <p:sp>
        <p:nvSpPr>
          <p:cNvPr id="9" name="Cím 1"/>
          <p:cNvSpPr txBox="1">
            <a:spLocks/>
          </p:cNvSpPr>
          <p:nvPr/>
        </p:nvSpPr>
        <p:spPr>
          <a:xfrm>
            <a:off x="251520" y="188640"/>
            <a:ext cx="8568952" cy="648072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defPPr>
              <a:defRPr lang="hu-HU"/>
            </a:defPPr>
            <a:lvl3pPr marL="0" lvl="2" algn="ctr">
              <a:defRPr sz="2800"/>
            </a:lvl3pPr>
          </a:lstStyle>
          <a:p>
            <a:pPr algn="ctr"/>
            <a:r>
              <a:rPr lang="hu-HU" sz="4000" dirty="0" smtClean="0"/>
              <a:t>ICS2 </a:t>
            </a:r>
            <a:r>
              <a:rPr lang="hu-HU" sz="4000" dirty="0" err="1" smtClean="0"/>
              <a:t>PLACI</a:t>
            </a:r>
            <a:r>
              <a:rPr lang="hu-HU" sz="4000" dirty="0" err="1"/>
              <a:t>-</a:t>
            </a:r>
            <a:r>
              <a:rPr lang="hu-HU" sz="4000" dirty="0" err="1" smtClean="0"/>
              <a:t>adatok</a:t>
            </a:r>
            <a:endParaRPr lang="hu-HU" sz="4000" dirty="0"/>
          </a:p>
        </p:txBody>
      </p:sp>
      <p:sp>
        <p:nvSpPr>
          <p:cNvPr id="11" name="Tartalom helye 2"/>
          <p:cNvSpPr>
            <a:spLocks noGrp="1"/>
          </p:cNvSpPr>
          <p:nvPr>
            <p:ph idx="1"/>
          </p:nvPr>
        </p:nvSpPr>
        <p:spPr>
          <a:xfrm>
            <a:off x="251520" y="1196752"/>
            <a:ext cx="8568952" cy="5590025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hu-HU" sz="4000" b="1" dirty="0"/>
              <a:t>'7+1' minimum ENS </a:t>
            </a:r>
            <a:r>
              <a:rPr lang="hu-HU" sz="4000" b="1" dirty="0" smtClean="0"/>
              <a:t>adatkör: 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hu-HU" sz="2800" dirty="0" err="1" smtClean="0"/>
              <a:t>Consignor</a:t>
            </a:r>
            <a:r>
              <a:rPr lang="hu-HU" sz="2800" dirty="0" smtClean="0"/>
              <a:t> </a:t>
            </a:r>
            <a:r>
              <a:rPr lang="hu-HU" sz="2800" dirty="0" err="1"/>
              <a:t>name</a:t>
            </a:r>
            <a:r>
              <a:rPr lang="hu-HU" sz="2800" dirty="0"/>
              <a:t> </a:t>
            </a:r>
            <a:r>
              <a:rPr lang="hu-HU" sz="2800" dirty="0" smtClean="0"/>
              <a:t> (feladó neve</a:t>
            </a:r>
            <a:r>
              <a:rPr lang="hu-HU" sz="2800" dirty="0"/>
              <a:t>),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hu-HU" sz="2800" dirty="0" err="1"/>
              <a:t>Consignor</a:t>
            </a:r>
            <a:r>
              <a:rPr lang="hu-HU" sz="2800" dirty="0"/>
              <a:t> </a:t>
            </a:r>
            <a:r>
              <a:rPr lang="hu-HU" sz="2800" dirty="0" err="1"/>
              <a:t>address</a:t>
            </a:r>
            <a:r>
              <a:rPr lang="hu-HU" sz="2800" dirty="0"/>
              <a:t> (feladó címe),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hu-HU" sz="2800" dirty="0" err="1"/>
              <a:t>Consignee</a:t>
            </a:r>
            <a:r>
              <a:rPr lang="hu-HU" sz="2800" dirty="0"/>
              <a:t> </a:t>
            </a:r>
            <a:r>
              <a:rPr lang="hu-HU" sz="2800" dirty="0" err="1"/>
              <a:t>name</a:t>
            </a:r>
            <a:r>
              <a:rPr lang="hu-HU" sz="2800" dirty="0"/>
              <a:t>  (címzett neve),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hu-HU" sz="2800" dirty="0" err="1"/>
              <a:t>Consignee</a:t>
            </a:r>
            <a:r>
              <a:rPr lang="hu-HU" sz="2800" dirty="0"/>
              <a:t> </a:t>
            </a:r>
            <a:r>
              <a:rPr lang="hu-HU" sz="2800" dirty="0" err="1"/>
              <a:t>address</a:t>
            </a:r>
            <a:r>
              <a:rPr lang="hu-HU" sz="2800" dirty="0"/>
              <a:t> (címzett címe),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hu-HU" sz="2800" dirty="0" err="1"/>
              <a:t>Description</a:t>
            </a:r>
            <a:r>
              <a:rPr lang="hu-HU" sz="2800" dirty="0"/>
              <a:t> of </a:t>
            </a:r>
            <a:r>
              <a:rPr lang="hu-HU" sz="2800" dirty="0" err="1"/>
              <a:t>goods</a:t>
            </a:r>
            <a:r>
              <a:rPr lang="hu-HU" sz="2800" dirty="0"/>
              <a:t>  (árumegnevezés),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hu-HU" sz="2800" dirty="0"/>
              <a:t>Gross </a:t>
            </a:r>
            <a:r>
              <a:rPr lang="hu-HU" sz="2800" dirty="0" err="1"/>
              <a:t>mass</a:t>
            </a:r>
            <a:r>
              <a:rPr lang="hu-HU" sz="2800" dirty="0"/>
              <a:t>  (bruttó tömeg),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hu-HU" sz="2800" dirty="0" err="1"/>
              <a:t>Number</a:t>
            </a:r>
            <a:r>
              <a:rPr lang="hu-HU" sz="2800" dirty="0"/>
              <a:t> of </a:t>
            </a:r>
            <a:r>
              <a:rPr lang="hu-HU" sz="2800" dirty="0" err="1"/>
              <a:t>packages</a:t>
            </a:r>
            <a:r>
              <a:rPr lang="hu-HU" sz="2800" dirty="0"/>
              <a:t> (csomagszám),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hu-HU" sz="2800" dirty="0"/>
              <a:t>+ </a:t>
            </a:r>
            <a:r>
              <a:rPr lang="hu-HU" sz="2800" dirty="0" err="1"/>
              <a:t>Transport</a:t>
            </a:r>
            <a:r>
              <a:rPr lang="hu-HU" sz="2800" dirty="0"/>
              <a:t> </a:t>
            </a:r>
            <a:r>
              <a:rPr lang="hu-HU" sz="2800" dirty="0" err="1"/>
              <a:t>document</a:t>
            </a:r>
            <a:r>
              <a:rPr lang="hu-HU" sz="2800" dirty="0"/>
              <a:t> </a:t>
            </a:r>
            <a:r>
              <a:rPr lang="hu-HU" sz="2800" dirty="0" err="1"/>
              <a:t>number</a:t>
            </a:r>
            <a:r>
              <a:rPr lang="hu-HU" sz="2800" dirty="0"/>
              <a:t> (okmányazonosító).</a:t>
            </a:r>
          </a:p>
          <a:p>
            <a:pPr lvl="0"/>
            <a:endParaRPr lang="hu-HU" sz="2100" b="1" dirty="0" smtClean="0"/>
          </a:p>
        </p:txBody>
      </p:sp>
    </p:spTree>
    <p:extLst>
      <p:ext uri="{BB962C8B-B14F-4D97-AF65-F5344CB8AC3E}">
        <p14:creationId xmlns:p14="http://schemas.microsoft.com/office/powerpoint/2010/main" val="149988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/>
          <p:cNvSpPr/>
          <p:nvPr/>
        </p:nvSpPr>
        <p:spPr>
          <a:xfrm>
            <a:off x="1979712" y="1412775"/>
            <a:ext cx="6840760" cy="4713387"/>
          </a:xfrm>
          <a:prstGeom prst="rect">
            <a:avLst/>
          </a:prstGeom>
          <a:solidFill>
            <a:schemeClr val="bg1">
              <a:alpha val="7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800" b="0">
              <a:solidFill>
                <a:prstClr val="white"/>
              </a:solidFill>
            </a:endParaRPr>
          </a:p>
        </p:txBody>
      </p:sp>
      <p:sp>
        <p:nvSpPr>
          <p:cNvPr id="11" name="Rectangle 6"/>
          <p:cNvSpPr/>
          <p:nvPr/>
        </p:nvSpPr>
        <p:spPr>
          <a:xfrm>
            <a:off x="7919864" y="1885952"/>
            <a:ext cx="1224136" cy="3888432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fr-BE" sz="3200" b="0" dirty="0" smtClean="0">
                <a:solidFill>
                  <a:prstClr val="white"/>
                </a:solidFill>
              </a:rPr>
              <a:t>FULL ICS2</a:t>
            </a:r>
            <a:endParaRPr lang="en-GB" sz="3200" b="0" dirty="0">
              <a:solidFill>
                <a:prstClr val="white"/>
              </a:solidFill>
            </a:endParaRPr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6"/>
            <a:ext cx="9144000" cy="6845808"/>
          </a:xfrm>
          <a:prstGeom prst="rect">
            <a:avLst/>
          </a:prstGeom>
        </p:spPr>
      </p:pic>
      <p:pic>
        <p:nvPicPr>
          <p:cNvPr id="3" name="Kép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6"/>
            <a:ext cx="9144000" cy="6845808"/>
          </a:xfrm>
          <a:prstGeom prst="rect">
            <a:avLst/>
          </a:prstGeom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57200" y="1778595"/>
            <a:ext cx="8229600" cy="45307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Clr>
                <a:schemeClr val="tx1"/>
              </a:buClr>
              <a:buFont typeface="Wingdings" pitchFamily="2" charset="2"/>
              <a:buNone/>
            </a:pPr>
            <a:endParaRPr lang="hu-HU" altLang="hu-HU" sz="1400" dirty="0"/>
          </a:p>
        </p:txBody>
      </p:sp>
      <p:sp>
        <p:nvSpPr>
          <p:cNvPr id="9" name="Cím 1"/>
          <p:cNvSpPr txBox="1">
            <a:spLocks/>
          </p:cNvSpPr>
          <p:nvPr/>
        </p:nvSpPr>
        <p:spPr>
          <a:xfrm>
            <a:off x="251520" y="188640"/>
            <a:ext cx="8568952" cy="648072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defPPr>
              <a:defRPr lang="hu-HU"/>
            </a:defPPr>
            <a:lvl3pPr marL="0" lvl="2" algn="ctr">
              <a:defRPr sz="2800"/>
            </a:lvl3pPr>
          </a:lstStyle>
          <a:p>
            <a:pPr algn="ctr"/>
            <a:r>
              <a:rPr lang="hu-HU" sz="4000" dirty="0" smtClean="0"/>
              <a:t>ICS2</a:t>
            </a:r>
            <a:r>
              <a:rPr lang="hu-HU" sz="4000" dirty="0"/>
              <a:t>-bl</a:t>
            </a:r>
            <a:r>
              <a:rPr lang="hu-HU" sz="4000" dirty="0" smtClean="0"/>
              <a:t>okkok</a:t>
            </a:r>
            <a:endParaRPr lang="hu-HU" sz="4000" dirty="0"/>
          </a:p>
        </p:txBody>
      </p:sp>
      <p:graphicFrame>
        <p:nvGraphicFramePr>
          <p:cNvPr id="8" name="Tartalom helye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2762863"/>
              </p:ext>
            </p:extLst>
          </p:nvPr>
        </p:nvGraphicFramePr>
        <p:xfrm>
          <a:off x="215008" y="1581326"/>
          <a:ext cx="7571184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2" name="Rectangle 6"/>
          <p:cNvSpPr/>
          <p:nvPr/>
        </p:nvSpPr>
        <p:spPr>
          <a:xfrm>
            <a:off x="7824936" y="2061841"/>
            <a:ext cx="1224136" cy="3888432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fr-BE" sz="3200" b="0" dirty="0" smtClean="0">
                <a:solidFill>
                  <a:prstClr val="white"/>
                </a:solidFill>
              </a:rPr>
              <a:t>FULL ICS2</a:t>
            </a:r>
            <a:endParaRPr lang="en-GB" sz="3200" b="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2505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Rounded Rectangle 95">
            <a:extLst>
              <a:ext uri="{FF2B5EF4-FFF2-40B4-BE49-F238E27FC236}">
                <a16:creationId xmlns="" xmlns:a16="http://schemas.microsoft.com/office/drawing/2014/main" id="{D7BF4991-6912-CD4B-A677-80F76747B0C5}"/>
              </a:ext>
            </a:extLst>
          </p:cNvPr>
          <p:cNvSpPr/>
          <p:nvPr/>
        </p:nvSpPr>
        <p:spPr bwMode="auto">
          <a:xfrm>
            <a:off x="4213921" y="1784438"/>
            <a:ext cx="340710" cy="3992239"/>
          </a:xfrm>
          <a:prstGeom prst="roundRect">
            <a:avLst/>
          </a:prstGeom>
          <a:solidFill>
            <a:schemeClr val="accent3">
              <a:lumMod val="85000"/>
            </a:schemeClr>
          </a:solidFill>
          <a:ln>
            <a:headEnd type="none" w="med" len="med"/>
            <a:tailEnd type="none" w="med" len="med"/>
          </a:ln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97" name="Rounded Rectangle 96">
            <a:extLst>
              <a:ext uri="{FF2B5EF4-FFF2-40B4-BE49-F238E27FC236}">
                <a16:creationId xmlns="" xmlns:a16="http://schemas.microsoft.com/office/drawing/2014/main" id="{E040AC83-0831-FF4B-9EDD-3ADCFE6405A6}"/>
              </a:ext>
            </a:extLst>
          </p:cNvPr>
          <p:cNvSpPr/>
          <p:nvPr/>
        </p:nvSpPr>
        <p:spPr bwMode="auto">
          <a:xfrm>
            <a:off x="4015202" y="1386489"/>
            <a:ext cx="702648" cy="792088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5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</a:rPr>
              <a:t>STI</a:t>
            </a:r>
          </a:p>
        </p:txBody>
      </p:sp>
      <p:sp>
        <p:nvSpPr>
          <p:cNvPr id="98" name="Rounded Rectangle 97">
            <a:extLst>
              <a:ext uri="{FF2B5EF4-FFF2-40B4-BE49-F238E27FC236}">
                <a16:creationId xmlns="" xmlns:a16="http://schemas.microsoft.com/office/drawing/2014/main" id="{E4D0A7EE-0F87-464F-9742-44D8D1DA95DD}"/>
              </a:ext>
            </a:extLst>
          </p:cNvPr>
          <p:cNvSpPr/>
          <p:nvPr/>
        </p:nvSpPr>
        <p:spPr bwMode="auto">
          <a:xfrm>
            <a:off x="1650158" y="1816238"/>
            <a:ext cx="393776" cy="3960440"/>
          </a:xfrm>
          <a:prstGeom prst="roundRect">
            <a:avLst/>
          </a:prstGeom>
          <a:solidFill>
            <a:schemeClr val="accent3">
              <a:lumMod val="85000"/>
            </a:schemeClr>
          </a:solidFill>
          <a:ln>
            <a:headEnd type="none" w="med" len="med"/>
            <a:tailEnd type="none" w="med" len="med"/>
          </a:ln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99" name="Rounded Rectangle 98">
            <a:extLst>
              <a:ext uri="{FF2B5EF4-FFF2-40B4-BE49-F238E27FC236}">
                <a16:creationId xmlns="" xmlns:a16="http://schemas.microsoft.com/office/drawing/2014/main" id="{724BEAE3-6EC2-3D4A-91D4-AF0DD3202CB7}"/>
              </a:ext>
            </a:extLst>
          </p:cNvPr>
          <p:cNvSpPr/>
          <p:nvPr/>
        </p:nvSpPr>
        <p:spPr bwMode="auto">
          <a:xfrm>
            <a:off x="1096287" y="1356913"/>
            <a:ext cx="1501519" cy="792088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5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</a:rPr>
              <a:t>Postal operator at destination</a:t>
            </a:r>
          </a:p>
        </p:txBody>
      </p:sp>
      <p:sp>
        <p:nvSpPr>
          <p:cNvPr id="104" name="Rounded Rectangle 103">
            <a:extLst>
              <a:ext uri="{FF2B5EF4-FFF2-40B4-BE49-F238E27FC236}">
                <a16:creationId xmlns="" xmlns:a16="http://schemas.microsoft.com/office/drawing/2014/main" id="{BF51E376-4AFA-554D-AEB7-95C661BADE01}"/>
              </a:ext>
            </a:extLst>
          </p:cNvPr>
          <p:cNvSpPr/>
          <p:nvPr/>
        </p:nvSpPr>
        <p:spPr bwMode="auto">
          <a:xfrm>
            <a:off x="6660232" y="1816238"/>
            <a:ext cx="356122" cy="3960440"/>
          </a:xfrm>
          <a:prstGeom prst="roundRect">
            <a:avLst/>
          </a:prstGeom>
          <a:solidFill>
            <a:schemeClr val="accent3">
              <a:lumMod val="85000"/>
            </a:schemeClr>
          </a:solidFill>
          <a:ln>
            <a:headEnd type="none" w="med" len="med"/>
            <a:tailEnd type="none" w="med" len="med"/>
          </a:ln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105" name="Rounded Rectangle 104">
            <a:extLst>
              <a:ext uri="{FF2B5EF4-FFF2-40B4-BE49-F238E27FC236}">
                <a16:creationId xmlns="" xmlns:a16="http://schemas.microsoft.com/office/drawing/2014/main" id="{C1E8D9F1-990D-AE4F-9488-0A1B854D89F7}"/>
              </a:ext>
            </a:extLst>
          </p:cNvPr>
          <p:cNvSpPr/>
          <p:nvPr/>
        </p:nvSpPr>
        <p:spPr bwMode="auto">
          <a:xfrm>
            <a:off x="6143104" y="1420194"/>
            <a:ext cx="1357503" cy="792088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5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</a:rPr>
              <a:t>Common repository</a:t>
            </a:r>
          </a:p>
        </p:txBody>
      </p:sp>
      <p:cxnSp>
        <p:nvCxnSpPr>
          <p:cNvPr id="110" name="Straight Arrow Connector 109">
            <a:extLst>
              <a:ext uri="{FF2B5EF4-FFF2-40B4-BE49-F238E27FC236}">
                <a16:creationId xmlns="" xmlns:a16="http://schemas.microsoft.com/office/drawing/2014/main" id="{DAA08F45-5ADF-8545-AFC0-BF664D82D577}"/>
              </a:ext>
            </a:extLst>
          </p:cNvPr>
          <p:cNvCxnSpPr>
            <a:cxnSpLocks/>
          </p:cNvCxnSpPr>
          <p:nvPr/>
        </p:nvCxnSpPr>
        <p:spPr bwMode="auto">
          <a:xfrm>
            <a:off x="2054998" y="2636912"/>
            <a:ext cx="4605234" cy="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3" name="Straight Arrow Connector 112">
            <a:extLst>
              <a:ext uri="{FF2B5EF4-FFF2-40B4-BE49-F238E27FC236}">
                <a16:creationId xmlns="" xmlns:a16="http://schemas.microsoft.com/office/drawing/2014/main" id="{20E45B74-8350-A549-85CC-1F531EB0F641}"/>
              </a:ext>
            </a:extLst>
          </p:cNvPr>
          <p:cNvCxnSpPr>
            <a:cxnSpLocks/>
          </p:cNvCxnSpPr>
          <p:nvPr/>
        </p:nvCxnSpPr>
        <p:spPr bwMode="auto">
          <a:xfrm flipH="1">
            <a:off x="2043934" y="3491859"/>
            <a:ext cx="4563981" cy="9149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7" name="TextBox 116">
            <a:extLst>
              <a:ext uri="{FF2B5EF4-FFF2-40B4-BE49-F238E27FC236}">
                <a16:creationId xmlns="" xmlns:a16="http://schemas.microsoft.com/office/drawing/2014/main" id="{3C981EC2-E79C-EF43-A10A-B84989A0D7C6}"/>
              </a:ext>
            </a:extLst>
          </p:cNvPr>
          <p:cNvSpPr txBox="1"/>
          <p:nvPr/>
        </p:nvSpPr>
        <p:spPr>
          <a:xfrm>
            <a:off x="2043934" y="2316340"/>
            <a:ext cx="19768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dirty="0">
                <a:solidFill>
                  <a:srgbClr val="0F5494"/>
                </a:solidFill>
              </a:rPr>
              <a:t>IE3F43 ENS filing</a:t>
            </a:r>
          </a:p>
        </p:txBody>
      </p:sp>
      <p:cxnSp>
        <p:nvCxnSpPr>
          <p:cNvPr id="118" name="Straight Arrow Connector 117">
            <a:extLst>
              <a:ext uri="{FF2B5EF4-FFF2-40B4-BE49-F238E27FC236}">
                <a16:creationId xmlns="" xmlns:a16="http://schemas.microsoft.com/office/drawing/2014/main" id="{C6F1838F-675E-7347-8DCF-AC611717502B}"/>
              </a:ext>
            </a:extLst>
          </p:cNvPr>
          <p:cNvCxnSpPr>
            <a:cxnSpLocks/>
          </p:cNvCxnSpPr>
          <p:nvPr/>
        </p:nvCxnSpPr>
        <p:spPr bwMode="auto">
          <a:xfrm>
            <a:off x="2054998" y="3068960"/>
            <a:ext cx="4605234" cy="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9" name="TextBox 118">
            <a:extLst>
              <a:ext uri="{FF2B5EF4-FFF2-40B4-BE49-F238E27FC236}">
                <a16:creationId xmlns="" xmlns:a16="http://schemas.microsoft.com/office/drawing/2014/main" id="{85446FD0-A892-D74F-85EB-497C1123BDBA}"/>
              </a:ext>
            </a:extLst>
          </p:cNvPr>
          <p:cNvSpPr txBox="1"/>
          <p:nvPr/>
        </p:nvSpPr>
        <p:spPr>
          <a:xfrm>
            <a:off x="2043933" y="2766410"/>
            <a:ext cx="19768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dirty="0">
                <a:solidFill>
                  <a:srgbClr val="0F5494"/>
                </a:solidFill>
              </a:rPr>
              <a:t>IE3F44 ENS filing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="" xmlns:a16="http://schemas.microsoft.com/office/drawing/2014/main" id="{45FC0B25-26D4-B443-A80C-830FCC7BF3A3}"/>
              </a:ext>
            </a:extLst>
          </p:cNvPr>
          <p:cNvSpPr txBox="1"/>
          <p:nvPr/>
        </p:nvSpPr>
        <p:spPr>
          <a:xfrm>
            <a:off x="5071759" y="3162454"/>
            <a:ext cx="14510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dirty="0">
                <a:solidFill>
                  <a:srgbClr val="0F5494"/>
                </a:solidFill>
              </a:rPr>
              <a:t>IE3Q01 DNL</a:t>
            </a:r>
          </a:p>
        </p:txBody>
      </p:sp>
      <p:cxnSp>
        <p:nvCxnSpPr>
          <p:cNvPr id="126" name="Straight Arrow Connector 125">
            <a:extLst>
              <a:ext uri="{FF2B5EF4-FFF2-40B4-BE49-F238E27FC236}">
                <a16:creationId xmlns="" xmlns:a16="http://schemas.microsoft.com/office/drawing/2014/main" id="{9D898BE9-1A8A-E84F-AEDC-3B4037144C3E}"/>
              </a:ext>
            </a:extLst>
          </p:cNvPr>
          <p:cNvCxnSpPr>
            <a:cxnSpLocks/>
          </p:cNvCxnSpPr>
          <p:nvPr/>
        </p:nvCxnSpPr>
        <p:spPr bwMode="auto">
          <a:xfrm flipH="1">
            <a:off x="2043934" y="3933056"/>
            <a:ext cx="4563981" cy="9149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7" name="TextBox 126">
            <a:extLst>
              <a:ext uri="{FF2B5EF4-FFF2-40B4-BE49-F238E27FC236}">
                <a16:creationId xmlns="" xmlns:a16="http://schemas.microsoft.com/office/drawing/2014/main" id="{29B0CC47-594C-F840-82A5-D51B391B746C}"/>
              </a:ext>
            </a:extLst>
          </p:cNvPr>
          <p:cNvSpPr txBox="1"/>
          <p:nvPr/>
        </p:nvSpPr>
        <p:spPr>
          <a:xfrm>
            <a:off x="5071759" y="3602956"/>
            <a:ext cx="13260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dirty="0">
                <a:solidFill>
                  <a:srgbClr val="0F5494"/>
                </a:solidFill>
              </a:rPr>
              <a:t>IE3Q02 </a:t>
            </a:r>
            <a:r>
              <a:rPr lang="en-GB" sz="1600" b="0" dirty="0" err="1">
                <a:solidFill>
                  <a:srgbClr val="0F5494"/>
                </a:solidFill>
              </a:rPr>
              <a:t>RfI</a:t>
            </a:r>
            <a:endParaRPr lang="en-GB" sz="1600" b="0" dirty="0">
              <a:solidFill>
                <a:srgbClr val="0F5494"/>
              </a:solidFill>
            </a:endParaRPr>
          </a:p>
        </p:txBody>
      </p:sp>
      <p:cxnSp>
        <p:nvCxnSpPr>
          <p:cNvPr id="128" name="Straight Arrow Connector 127">
            <a:extLst>
              <a:ext uri="{FF2B5EF4-FFF2-40B4-BE49-F238E27FC236}">
                <a16:creationId xmlns="" xmlns:a16="http://schemas.microsoft.com/office/drawing/2014/main" id="{44FAAB76-4E95-2649-AE6C-E38E5A2C4671}"/>
              </a:ext>
            </a:extLst>
          </p:cNvPr>
          <p:cNvCxnSpPr>
            <a:cxnSpLocks/>
          </p:cNvCxnSpPr>
          <p:nvPr/>
        </p:nvCxnSpPr>
        <p:spPr bwMode="auto">
          <a:xfrm flipH="1">
            <a:off x="2054998" y="4797152"/>
            <a:ext cx="4563981" cy="9149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9" name="TextBox 128">
            <a:extLst>
              <a:ext uri="{FF2B5EF4-FFF2-40B4-BE49-F238E27FC236}">
                <a16:creationId xmlns="" xmlns:a16="http://schemas.microsoft.com/office/drawing/2014/main" id="{B5E95965-CB3A-E942-AA08-AC9C6B257A27}"/>
              </a:ext>
            </a:extLst>
          </p:cNvPr>
          <p:cNvSpPr txBox="1"/>
          <p:nvPr/>
        </p:nvSpPr>
        <p:spPr>
          <a:xfrm>
            <a:off x="5071759" y="4437112"/>
            <a:ext cx="13805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dirty="0">
                <a:solidFill>
                  <a:srgbClr val="0F5494"/>
                </a:solidFill>
              </a:rPr>
              <a:t>IE3Q03 </a:t>
            </a:r>
            <a:r>
              <a:rPr lang="en-GB" sz="1600" b="0" dirty="0" err="1">
                <a:solidFill>
                  <a:srgbClr val="0F5494"/>
                </a:solidFill>
              </a:rPr>
              <a:t>RfS</a:t>
            </a:r>
            <a:endParaRPr lang="en-GB" sz="1600" b="0" dirty="0">
              <a:solidFill>
                <a:srgbClr val="0F5494"/>
              </a:solidFill>
            </a:endParaRPr>
          </a:p>
        </p:txBody>
      </p:sp>
      <p:cxnSp>
        <p:nvCxnSpPr>
          <p:cNvPr id="130" name="Straight Arrow Connector 129">
            <a:extLst>
              <a:ext uri="{FF2B5EF4-FFF2-40B4-BE49-F238E27FC236}">
                <a16:creationId xmlns="" xmlns:a16="http://schemas.microsoft.com/office/drawing/2014/main" id="{BF0161FF-34BA-A044-9324-EE68FE59607B}"/>
              </a:ext>
            </a:extLst>
          </p:cNvPr>
          <p:cNvCxnSpPr>
            <a:cxnSpLocks/>
          </p:cNvCxnSpPr>
          <p:nvPr/>
        </p:nvCxnSpPr>
        <p:spPr bwMode="auto">
          <a:xfrm>
            <a:off x="2054998" y="4343618"/>
            <a:ext cx="4605234" cy="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1" name="TextBox 130">
            <a:extLst>
              <a:ext uri="{FF2B5EF4-FFF2-40B4-BE49-F238E27FC236}">
                <a16:creationId xmlns="" xmlns:a16="http://schemas.microsoft.com/office/drawing/2014/main" id="{455BBF0F-41C7-0F42-B740-457C3311D29C}"/>
              </a:ext>
            </a:extLst>
          </p:cNvPr>
          <p:cNvSpPr txBox="1"/>
          <p:nvPr/>
        </p:nvSpPr>
        <p:spPr>
          <a:xfrm>
            <a:off x="2049538" y="4005064"/>
            <a:ext cx="23086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dirty="0">
                <a:solidFill>
                  <a:srgbClr val="0F5494"/>
                </a:solidFill>
              </a:rPr>
              <a:t>IE3R02 </a:t>
            </a:r>
            <a:r>
              <a:rPr lang="en-GB" sz="1600" b="0" dirty="0" err="1">
                <a:solidFill>
                  <a:srgbClr val="0F5494"/>
                </a:solidFill>
              </a:rPr>
              <a:t>RfI</a:t>
            </a:r>
            <a:r>
              <a:rPr lang="en-GB" sz="1600" b="0" dirty="0">
                <a:solidFill>
                  <a:srgbClr val="0F5494"/>
                </a:solidFill>
              </a:rPr>
              <a:t> response</a:t>
            </a:r>
          </a:p>
        </p:txBody>
      </p:sp>
      <p:cxnSp>
        <p:nvCxnSpPr>
          <p:cNvPr id="132" name="Straight Arrow Connector 131">
            <a:extLst>
              <a:ext uri="{FF2B5EF4-FFF2-40B4-BE49-F238E27FC236}">
                <a16:creationId xmlns="" xmlns:a16="http://schemas.microsoft.com/office/drawing/2014/main" id="{632662E1-B5BF-0745-840F-16194BB0CF00}"/>
              </a:ext>
            </a:extLst>
          </p:cNvPr>
          <p:cNvCxnSpPr>
            <a:cxnSpLocks/>
          </p:cNvCxnSpPr>
          <p:nvPr/>
        </p:nvCxnSpPr>
        <p:spPr bwMode="auto">
          <a:xfrm>
            <a:off x="2043944" y="5216862"/>
            <a:ext cx="4605234" cy="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3" name="TextBox 132">
            <a:extLst>
              <a:ext uri="{FF2B5EF4-FFF2-40B4-BE49-F238E27FC236}">
                <a16:creationId xmlns="" xmlns:a16="http://schemas.microsoft.com/office/drawing/2014/main" id="{CE0F7645-26C8-504E-869D-6804BF0233A7}"/>
              </a:ext>
            </a:extLst>
          </p:cNvPr>
          <p:cNvSpPr txBox="1"/>
          <p:nvPr/>
        </p:nvSpPr>
        <p:spPr>
          <a:xfrm>
            <a:off x="2054988" y="4867565"/>
            <a:ext cx="23631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dirty="0">
                <a:solidFill>
                  <a:srgbClr val="0F5494"/>
                </a:solidFill>
              </a:rPr>
              <a:t>IE3R02 </a:t>
            </a:r>
            <a:r>
              <a:rPr lang="en-GB" sz="1600" b="0" dirty="0" err="1">
                <a:solidFill>
                  <a:srgbClr val="0F5494"/>
                </a:solidFill>
              </a:rPr>
              <a:t>RfS</a:t>
            </a:r>
            <a:r>
              <a:rPr lang="en-GB" sz="1600" b="0" dirty="0">
                <a:solidFill>
                  <a:srgbClr val="0F5494"/>
                </a:solidFill>
              </a:rPr>
              <a:t> response</a:t>
            </a:r>
          </a:p>
        </p:txBody>
      </p:sp>
      <p:cxnSp>
        <p:nvCxnSpPr>
          <p:cNvPr id="134" name="Straight Arrow Connector 133">
            <a:extLst>
              <a:ext uri="{FF2B5EF4-FFF2-40B4-BE49-F238E27FC236}">
                <a16:creationId xmlns="" xmlns:a16="http://schemas.microsoft.com/office/drawing/2014/main" id="{33493D1B-2CA5-D749-A919-D259EDBC3B39}"/>
              </a:ext>
            </a:extLst>
          </p:cNvPr>
          <p:cNvCxnSpPr>
            <a:cxnSpLocks/>
          </p:cNvCxnSpPr>
          <p:nvPr/>
        </p:nvCxnSpPr>
        <p:spPr bwMode="auto">
          <a:xfrm flipH="1">
            <a:off x="2068528" y="5624312"/>
            <a:ext cx="4563981" cy="9149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5" name="TextBox 134">
            <a:extLst>
              <a:ext uri="{FF2B5EF4-FFF2-40B4-BE49-F238E27FC236}">
                <a16:creationId xmlns="" xmlns:a16="http://schemas.microsoft.com/office/drawing/2014/main" id="{A7650C10-98B2-C14D-AFFE-2CC800DED9E8}"/>
              </a:ext>
            </a:extLst>
          </p:cNvPr>
          <p:cNvSpPr txBox="1"/>
          <p:nvPr/>
        </p:nvSpPr>
        <p:spPr>
          <a:xfrm>
            <a:off x="5085289" y="5264272"/>
            <a:ext cx="32544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dirty="0">
                <a:solidFill>
                  <a:srgbClr val="0F5494"/>
                </a:solidFill>
              </a:rPr>
              <a:t>IE3N03 Assessment complete</a:t>
            </a:r>
          </a:p>
        </p:txBody>
      </p:sp>
      <p:sp>
        <p:nvSpPr>
          <p:cNvPr id="25" name="Cím 1"/>
          <p:cNvSpPr txBox="1">
            <a:spLocks/>
          </p:cNvSpPr>
          <p:nvPr/>
        </p:nvSpPr>
        <p:spPr>
          <a:xfrm>
            <a:off x="481265" y="481867"/>
            <a:ext cx="8568952" cy="648072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defPPr>
              <a:defRPr lang="hu-HU"/>
            </a:defPPr>
            <a:lvl3pPr marL="0" lvl="2" algn="ctr">
              <a:defRPr sz="2800"/>
            </a:lvl3pPr>
          </a:lstStyle>
          <a:p>
            <a:pPr algn="ctr"/>
            <a:r>
              <a:rPr lang="hu-HU" sz="4000" dirty="0" smtClean="0"/>
              <a:t>ICS2 Postai üzenetek v2</a:t>
            </a:r>
            <a:endParaRPr lang="hu-HU" sz="4000" dirty="0"/>
          </a:p>
        </p:txBody>
      </p:sp>
    </p:spTree>
    <p:extLst>
      <p:ext uri="{BB962C8B-B14F-4D97-AF65-F5344CB8AC3E}">
        <p14:creationId xmlns:p14="http://schemas.microsoft.com/office/powerpoint/2010/main" val="1566557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096"/>
            <a:ext cx="9144000" cy="6845807"/>
          </a:xfrm>
          <a:prstGeom prst="rect">
            <a:avLst/>
          </a:prstGeom>
        </p:spPr>
      </p:pic>
      <p:sp>
        <p:nvSpPr>
          <p:cNvPr id="5" name="Téglalap 4"/>
          <p:cNvSpPr/>
          <p:nvPr/>
        </p:nvSpPr>
        <p:spPr>
          <a:xfrm>
            <a:off x="2267744" y="1844824"/>
            <a:ext cx="503028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hu-HU" sz="4000" b="1" i="1" u="sng" dirty="0" smtClean="0"/>
              <a:t>Köszönöm a </a:t>
            </a:r>
            <a:r>
              <a:rPr lang="hu-HU" sz="4000" b="1" i="1" u="sng" dirty="0"/>
              <a:t>figyelmet!</a:t>
            </a:r>
          </a:p>
        </p:txBody>
      </p:sp>
    </p:spTree>
    <p:extLst>
      <p:ext uri="{BB962C8B-B14F-4D97-AF65-F5344CB8AC3E}">
        <p14:creationId xmlns:p14="http://schemas.microsoft.com/office/powerpoint/2010/main" val="2012045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6322</TotalTime>
  <Words>399</Words>
  <Application>Microsoft Office PowerPoint</Application>
  <PresentationFormat>Diavetítés a képernyőre (4:3 oldalarány)</PresentationFormat>
  <Paragraphs>102</Paragraphs>
  <Slides>8</Slides>
  <Notes>6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5</vt:i4>
      </vt:variant>
      <vt:variant>
        <vt:lpstr>Téma</vt:lpstr>
      </vt:variant>
      <vt:variant>
        <vt:i4>1</vt:i4>
      </vt:variant>
      <vt:variant>
        <vt:lpstr>Diacímek</vt:lpstr>
      </vt:variant>
      <vt:variant>
        <vt:i4>8</vt:i4>
      </vt:variant>
    </vt:vector>
  </HeadingPairs>
  <TitlesOfParts>
    <vt:vector size="14" baseType="lpstr">
      <vt:lpstr>Arial</vt:lpstr>
      <vt:lpstr>Calibri</vt:lpstr>
      <vt:lpstr>Times New Roman</vt:lpstr>
      <vt:lpstr>Verdana</vt:lpstr>
      <vt:lpstr>Wingdings</vt:lpstr>
      <vt:lpstr>Office-téma</vt:lpstr>
      <vt:lpstr> Az ICS2 bevezetése 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</vt:vector>
  </TitlesOfParts>
  <Company>NAV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dia</dc:title>
  <dc:creator>Izápi Laura</dc:creator>
  <cp:lastModifiedBy>Balasi Bálint</cp:lastModifiedBy>
  <cp:revision>615</cp:revision>
  <cp:lastPrinted>2017-04-21T10:15:19Z</cp:lastPrinted>
  <dcterms:created xsi:type="dcterms:W3CDTF">2012-03-01T09:36:23Z</dcterms:created>
  <dcterms:modified xsi:type="dcterms:W3CDTF">2020-03-04T11:36:35Z</dcterms:modified>
</cp:coreProperties>
</file>