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559" r:id="rId3"/>
    <p:sldId id="560" r:id="rId4"/>
    <p:sldId id="566" r:id="rId5"/>
    <p:sldId id="580" r:id="rId6"/>
    <p:sldId id="567" r:id="rId7"/>
    <p:sldId id="568" r:id="rId8"/>
    <p:sldId id="574" r:id="rId9"/>
    <p:sldId id="575" r:id="rId10"/>
    <p:sldId id="481" r:id="rId11"/>
    <p:sldId id="573" r:id="rId12"/>
    <p:sldId id="572" r:id="rId13"/>
    <p:sldId id="576" r:id="rId14"/>
    <p:sldId id="577" r:id="rId15"/>
    <p:sldId id="578" r:id="rId16"/>
    <p:sldId id="582" r:id="rId17"/>
    <p:sldId id="583" r:id="rId18"/>
    <p:sldId id="585" r:id="rId19"/>
    <p:sldId id="586" r:id="rId20"/>
    <p:sldId id="587" r:id="rId21"/>
    <p:sldId id="588" r:id="rId22"/>
    <p:sldId id="589" r:id="rId23"/>
    <p:sldId id="597" r:id="rId24"/>
    <p:sldId id="590" r:id="rId25"/>
    <p:sldId id="593" r:id="rId26"/>
    <p:sldId id="596" r:id="rId27"/>
    <p:sldId id="594" r:id="rId28"/>
    <p:sldId id="595" r:id="rId29"/>
    <p:sldId id="592" r:id="rId30"/>
    <p:sldId id="598" r:id="rId31"/>
    <p:sldId id="599" r:id="rId32"/>
    <p:sldId id="605" r:id="rId33"/>
    <p:sldId id="615" r:id="rId34"/>
    <p:sldId id="601" r:id="rId35"/>
    <p:sldId id="603" r:id="rId36"/>
    <p:sldId id="604" r:id="rId37"/>
    <p:sldId id="608" r:id="rId38"/>
    <p:sldId id="609" r:id="rId39"/>
    <p:sldId id="611" r:id="rId40"/>
    <p:sldId id="612" r:id="rId41"/>
    <p:sldId id="614" r:id="rId42"/>
  </p:sldIdLst>
  <p:sldSz cx="9144000" cy="6858000" type="screen4x3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usor Marianna" initials="TM" lastIdx="3" clrIdx="0"/>
  <p:cmAuthor id="1" name="NA_HU" initials="NA_HU" lastIdx="1" clrIdx="1"/>
  <p:cmAuthor id="2" name="INIT" initials="INIT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3D67"/>
    <a:srgbClr val="0033CC"/>
    <a:srgbClr val="3333FF"/>
    <a:srgbClr val="000099"/>
    <a:srgbClr val="0000CC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Közepesen sötét stílus 3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Közepesen sötét stílus 3 – 2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67" autoAdjust="0"/>
    <p:restoredTop sz="83811" autoAdjust="0"/>
  </p:normalViewPr>
  <p:slideViewPr>
    <p:cSldViewPr>
      <p:cViewPr varScale="1">
        <p:scale>
          <a:sx n="64" d="100"/>
          <a:sy n="64" d="100"/>
        </p:scale>
        <p:origin x="1548" y="4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18AFD9-6DF7-403E-A433-29E8B5BFBE0C}" type="doc">
      <dgm:prSet loTypeId="urn:microsoft.com/office/officeart/2005/8/layout/venn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984FAFE6-DFE5-4862-8A3F-6B10FB28A2F8}">
      <dgm:prSet phldrT="[Text]"/>
      <dgm:spPr/>
      <dgm:t>
        <a:bodyPr/>
        <a:lstStyle/>
        <a:p>
          <a:r>
            <a:rPr lang="hu-HU" noProof="0" dirty="0"/>
            <a:t>Benyújtott kérelem kezelése</a:t>
          </a:r>
          <a:endParaRPr lang="en-GB" noProof="0" dirty="0"/>
        </a:p>
      </dgm:t>
    </dgm:pt>
    <dgm:pt modelId="{231C368E-BFE5-4100-87D9-660F4B7B8BCF}" type="parTrans" cxnId="{FBD4C949-5A4F-483F-8C72-150F5A84FD4F}">
      <dgm:prSet/>
      <dgm:spPr/>
      <dgm:t>
        <a:bodyPr/>
        <a:lstStyle/>
        <a:p>
          <a:endParaRPr lang="en-GB"/>
        </a:p>
      </dgm:t>
    </dgm:pt>
    <dgm:pt modelId="{23CB2858-EC6A-4F28-B79A-EA90AEFE87A9}" type="sibTrans" cxnId="{FBD4C949-5A4F-483F-8C72-150F5A84FD4F}">
      <dgm:prSet/>
      <dgm:spPr/>
      <dgm:t>
        <a:bodyPr/>
        <a:lstStyle/>
        <a:p>
          <a:endParaRPr lang="en-GB"/>
        </a:p>
      </dgm:t>
    </dgm:pt>
    <dgm:pt modelId="{8797AA15-76A3-4B05-BEB4-E9B2B0688B42}">
      <dgm:prSet phldrT="[Text]"/>
      <dgm:spPr/>
      <dgm:t>
        <a:bodyPr/>
        <a:lstStyle/>
        <a:p>
          <a:r>
            <a:rPr lang="hu-HU" noProof="0" dirty="0"/>
            <a:t>Benyújtott kérelem egyeztetése</a:t>
          </a:r>
          <a:endParaRPr lang="en-GB" noProof="0" dirty="0"/>
        </a:p>
      </dgm:t>
    </dgm:pt>
    <dgm:pt modelId="{AC01AAA9-08C7-44BF-AA46-9EC6556AFE23}" type="parTrans" cxnId="{6EE66BDE-B1C0-456A-8AB6-6CA8FBB022BD}">
      <dgm:prSet/>
      <dgm:spPr/>
      <dgm:t>
        <a:bodyPr/>
        <a:lstStyle/>
        <a:p>
          <a:endParaRPr lang="en-GB"/>
        </a:p>
      </dgm:t>
    </dgm:pt>
    <dgm:pt modelId="{AA28D2FF-D99B-4335-AB4A-5C6F7BD3F381}" type="sibTrans" cxnId="{6EE66BDE-B1C0-456A-8AB6-6CA8FBB022BD}">
      <dgm:prSet/>
      <dgm:spPr/>
      <dgm:t>
        <a:bodyPr/>
        <a:lstStyle/>
        <a:p>
          <a:endParaRPr lang="en-GB"/>
        </a:p>
      </dgm:t>
    </dgm:pt>
    <dgm:pt modelId="{3FF4EEBA-B2B3-474D-A322-B1115DB8D5BF}">
      <dgm:prSet phldrT="[Text]"/>
      <dgm:spPr/>
      <dgm:t>
        <a:bodyPr/>
        <a:lstStyle/>
        <a:p>
          <a:r>
            <a:rPr lang="fr-BE" dirty="0"/>
            <a:t>AEO </a:t>
          </a:r>
          <a:r>
            <a:rPr lang="hu-HU" dirty="0"/>
            <a:t>kérelem egyeztetése</a:t>
          </a:r>
          <a:endParaRPr lang="en-GB" dirty="0"/>
        </a:p>
      </dgm:t>
    </dgm:pt>
    <dgm:pt modelId="{10981F02-BBFB-4376-BD28-882830A0E1A5}" type="parTrans" cxnId="{6E33E93E-25BD-4B46-B18E-8845DB516963}">
      <dgm:prSet/>
      <dgm:spPr/>
      <dgm:t>
        <a:bodyPr/>
        <a:lstStyle/>
        <a:p>
          <a:endParaRPr lang="en-GB"/>
        </a:p>
      </dgm:t>
    </dgm:pt>
    <dgm:pt modelId="{7C0AAD73-B088-405C-BD78-047226865EE9}" type="sibTrans" cxnId="{6E33E93E-25BD-4B46-B18E-8845DB516963}">
      <dgm:prSet/>
      <dgm:spPr/>
      <dgm:t>
        <a:bodyPr/>
        <a:lstStyle/>
        <a:p>
          <a:endParaRPr lang="en-GB"/>
        </a:p>
      </dgm:t>
    </dgm:pt>
    <dgm:pt modelId="{6725D26A-638B-4BE3-B96B-BBD97EA756CC}">
      <dgm:prSet phldrT="[Text]"/>
      <dgm:spPr/>
      <dgm:t>
        <a:bodyPr/>
        <a:lstStyle/>
        <a:p>
          <a:r>
            <a:rPr lang="en-GB" noProof="0" dirty="0"/>
            <a:t>AEO </a:t>
          </a:r>
          <a:r>
            <a:rPr lang="hu-HU" noProof="0" dirty="0"/>
            <a:t>engedély egyeztetése</a:t>
          </a:r>
          <a:endParaRPr lang="en-GB" noProof="0" dirty="0"/>
        </a:p>
      </dgm:t>
    </dgm:pt>
    <dgm:pt modelId="{2DC36900-3983-4EE0-A9AF-3057C4E50063}" type="parTrans" cxnId="{18796C04-4143-438A-9634-B1FCB2E241B8}">
      <dgm:prSet/>
      <dgm:spPr/>
      <dgm:t>
        <a:bodyPr/>
        <a:lstStyle/>
        <a:p>
          <a:endParaRPr lang="en-GB"/>
        </a:p>
      </dgm:t>
    </dgm:pt>
    <dgm:pt modelId="{83169AD0-4426-4BEC-91A8-AAE22696207E}" type="sibTrans" cxnId="{18796C04-4143-438A-9634-B1FCB2E241B8}">
      <dgm:prSet/>
      <dgm:spPr/>
      <dgm:t>
        <a:bodyPr/>
        <a:lstStyle/>
        <a:p>
          <a:endParaRPr lang="en-GB"/>
        </a:p>
      </dgm:t>
    </dgm:pt>
    <dgm:pt modelId="{9F278FA7-2D4D-4631-98CE-BC4A41EF4701}" type="pres">
      <dgm:prSet presAssocID="{2F18AFD9-6DF7-403E-A433-29E8B5BFBE0C}" presName="Name0" presStyleCnt="0">
        <dgm:presLayoutVars>
          <dgm:dir/>
          <dgm:resizeHandles val="exact"/>
        </dgm:presLayoutVars>
      </dgm:prSet>
      <dgm:spPr/>
    </dgm:pt>
    <dgm:pt modelId="{739CF66F-2B33-4DD3-98F0-E268EA3A68CF}" type="pres">
      <dgm:prSet presAssocID="{984FAFE6-DFE5-4862-8A3F-6B10FB28A2F8}" presName="Name5" presStyleLbl="vennNode1" presStyleIdx="0" presStyleCnt="4">
        <dgm:presLayoutVars>
          <dgm:bulletEnabled val="1"/>
        </dgm:presLayoutVars>
      </dgm:prSet>
      <dgm:spPr/>
    </dgm:pt>
    <dgm:pt modelId="{815F4222-C6B1-4345-93A8-9842009BC93E}" type="pres">
      <dgm:prSet presAssocID="{23CB2858-EC6A-4F28-B79A-EA90AEFE87A9}" presName="space" presStyleCnt="0"/>
      <dgm:spPr/>
    </dgm:pt>
    <dgm:pt modelId="{1BC404E2-70A5-42C7-89EA-880170C6A7EE}" type="pres">
      <dgm:prSet presAssocID="{8797AA15-76A3-4B05-BEB4-E9B2B0688B42}" presName="Name5" presStyleLbl="vennNode1" presStyleIdx="1" presStyleCnt="4">
        <dgm:presLayoutVars>
          <dgm:bulletEnabled val="1"/>
        </dgm:presLayoutVars>
      </dgm:prSet>
      <dgm:spPr/>
    </dgm:pt>
    <dgm:pt modelId="{B3F32C72-1ABD-4C95-92BE-D96DC202F58D}" type="pres">
      <dgm:prSet presAssocID="{AA28D2FF-D99B-4335-AB4A-5C6F7BD3F381}" presName="space" presStyleCnt="0"/>
      <dgm:spPr/>
    </dgm:pt>
    <dgm:pt modelId="{716666E4-9945-46CC-A799-36EE85E27D26}" type="pres">
      <dgm:prSet presAssocID="{3FF4EEBA-B2B3-474D-A322-B1115DB8D5BF}" presName="Name5" presStyleLbl="vennNode1" presStyleIdx="2" presStyleCnt="4">
        <dgm:presLayoutVars>
          <dgm:bulletEnabled val="1"/>
        </dgm:presLayoutVars>
      </dgm:prSet>
      <dgm:spPr/>
    </dgm:pt>
    <dgm:pt modelId="{0FA21B28-0E53-4C07-A274-1ACBF7505BFE}" type="pres">
      <dgm:prSet presAssocID="{7C0AAD73-B088-405C-BD78-047226865EE9}" presName="space" presStyleCnt="0"/>
      <dgm:spPr/>
    </dgm:pt>
    <dgm:pt modelId="{7FB2C546-AA65-467F-B9ED-07985781F1AF}" type="pres">
      <dgm:prSet presAssocID="{6725D26A-638B-4BE3-B96B-BBD97EA756CC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18796C04-4143-438A-9634-B1FCB2E241B8}" srcId="{2F18AFD9-6DF7-403E-A433-29E8B5BFBE0C}" destId="{6725D26A-638B-4BE3-B96B-BBD97EA756CC}" srcOrd="3" destOrd="0" parTransId="{2DC36900-3983-4EE0-A9AF-3057C4E50063}" sibTransId="{83169AD0-4426-4BEC-91A8-AAE22696207E}"/>
    <dgm:cxn modelId="{A4F90106-F957-4941-9CA1-F07415AE1E58}" type="presOf" srcId="{6725D26A-638B-4BE3-B96B-BBD97EA756CC}" destId="{7FB2C546-AA65-467F-B9ED-07985781F1AF}" srcOrd="0" destOrd="0" presId="urn:microsoft.com/office/officeart/2005/8/layout/venn3"/>
    <dgm:cxn modelId="{6E33E93E-25BD-4B46-B18E-8845DB516963}" srcId="{2F18AFD9-6DF7-403E-A433-29E8B5BFBE0C}" destId="{3FF4EEBA-B2B3-474D-A322-B1115DB8D5BF}" srcOrd="2" destOrd="0" parTransId="{10981F02-BBFB-4376-BD28-882830A0E1A5}" sibTransId="{7C0AAD73-B088-405C-BD78-047226865EE9}"/>
    <dgm:cxn modelId="{7053AC41-D546-477C-88A6-869E0ADE02C2}" type="presOf" srcId="{984FAFE6-DFE5-4862-8A3F-6B10FB28A2F8}" destId="{739CF66F-2B33-4DD3-98F0-E268EA3A68CF}" srcOrd="0" destOrd="0" presId="urn:microsoft.com/office/officeart/2005/8/layout/venn3"/>
    <dgm:cxn modelId="{FBD4C949-5A4F-483F-8C72-150F5A84FD4F}" srcId="{2F18AFD9-6DF7-403E-A433-29E8B5BFBE0C}" destId="{984FAFE6-DFE5-4862-8A3F-6B10FB28A2F8}" srcOrd="0" destOrd="0" parTransId="{231C368E-BFE5-4100-87D9-660F4B7B8BCF}" sibTransId="{23CB2858-EC6A-4F28-B79A-EA90AEFE87A9}"/>
    <dgm:cxn modelId="{487C867F-320F-42E9-819F-43DB7514F29A}" type="presOf" srcId="{8797AA15-76A3-4B05-BEB4-E9B2B0688B42}" destId="{1BC404E2-70A5-42C7-89EA-880170C6A7EE}" srcOrd="0" destOrd="0" presId="urn:microsoft.com/office/officeart/2005/8/layout/venn3"/>
    <dgm:cxn modelId="{7D4D04AF-4A76-4D78-913E-F8A7062E4F99}" type="presOf" srcId="{3FF4EEBA-B2B3-474D-A322-B1115DB8D5BF}" destId="{716666E4-9945-46CC-A799-36EE85E27D26}" srcOrd="0" destOrd="0" presId="urn:microsoft.com/office/officeart/2005/8/layout/venn3"/>
    <dgm:cxn modelId="{6EE66BDE-B1C0-456A-8AB6-6CA8FBB022BD}" srcId="{2F18AFD9-6DF7-403E-A433-29E8B5BFBE0C}" destId="{8797AA15-76A3-4B05-BEB4-E9B2B0688B42}" srcOrd="1" destOrd="0" parTransId="{AC01AAA9-08C7-44BF-AA46-9EC6556AFE23}" sibTransId="{AA28D2FF-D99B-4335-AB4A-5C6F7BD3F381}"/>
    <dgm:cxn modelId="{443047F3-A420-4E63-BDE1-61C8D70D18E1}" type="presOf" srcId="{2F18AFD9-6DF7-403E-A433-29E8B5BFBE0C}" destId="{9F278FA7-2D4D-4631-98CE-BC4A41EF4701}" srcOrd="0" destOrd="0" presId="urn:microsoft.com/office/officeart/2005/8/layout/venn3"/>
    <dgm:cxn modelId="{6014DC64-F629-4D0D-A78D-6610D57D810C}" type="presParOf" srcId="{9F278FA7-2D4D-4631-98CE-BC4A41EF4701}" destId="{739CF66F-2B33-4DD3-98F0-E268EA3A68CF}" srcOrd="0" destOrd="0" presId="urn:microsoft.com/office/officeart/2005/8/layout/venn3"/>
    <dgm:cxn modelId="{8D5D337E-DB95-457A-88F4-E83D4AD6AEBD}" type="presParOf" srcId="{9F278FA7-2D4D-4631-98CE-BC4A41EF4701}" destId="{815F4222-C6B1-4345-93A8-9842009BC93E}" srcOrd="1" destOrd="0" presId="urn:microsoft.com/office/officeart/2005/8/layout/venn3"/>
    <dgm:cxn modelId="{C3EDCCC2-B18B-4D5A-B31F-A3A7E1CA960D}" type="presParOf" srcId="{9F278FA7-2D4D-4631-98CE-BC4A41EF4701}" destId="{1BC404E2-70A5-42C7-89EA-880170C6A7EE}" srcOrd="2" destOrd="0" presId="urn:microsoft.com/office/officeart/2005/8/layout/venn3"/>
    <dgm:cxn modelId="{541A2CBB-CC05-4A7D-8945-EE8172FD4C9F}" type="presParOf" srcId="{9F278FA7-2D4D-4631-98CE-BC4A41EF4701}" destId="{B3F32C72-1ABD-4C95-92BE-D96DC202F58D}" srcOrd="3" destOrd="0" presId="urn:microsoft.com/office/officeart/2005/8/layout/venn3"/>
    <dgm:cxn modelId="{90F20552-1344-484B-8786-64BB4966E171}" type="presParOf" srcId="{9F278FA7-2D4D-4631-98CE-BC4A41EF4701}" destId="{716666E4-9945-46CC-A799-36EE85E27D26}" srcOrd="4" destOrd="0" presId="urn:microsoft.com/office/officeart/2005/8/layout/venn3"/>
    <dgm:cxn modelId="{86A291D1-FE93-4F3F-AAF8-FBE9AF050A86}" type="presParOf" srcId="{9F278FA7-2D4D-4631-98CE-BC4A41EF4701}" destId="{0FA21B28-0E53-4C07-A274-1ACBF7505BFE}" srcOrd="5" destOrd="0" presId="urn:microsoft.com/office/officeart/2005/8/layout/venn3"/>
    <dgm:cxn modelId="{9C72EEF6-59BF-4F5F-955E-3CBE76E3A6E4}" type="presParOf" srcId="{9F278FA7-2D4D-4631-98CE-BC4A41EF4701}" destId="{7FB2C546-AA65-467F-B9ED-07985781F1AF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9CF66F-2B33-4DD3-98F0-E268EA3A68CF}">
      <dsp:nvSpPr>
        <dsp:cNvPr id="0" name=""/>
        <dsp:cNvSpPr/>
      </dsp:nvSpPr>
      <dsp:spPr>
        <a:xfrm>
          <a:off x="2285" y="1121866"/>
          <a:ext cx="2292770" cy="229277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6179" tIns="27940" rIns="126179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200" kern="1200" noProof="0" dirty="0"/>
            <a:t>Benyújtott kérelem kezelése</a:t>
          </a:r>
          <a:endParaRPr lang="en-GB" sz="2200" kern="1200" noProof="0" dirty="0"/>
        </a:p>
      </dsp:txBody>
      <dsp:txXfrm>
        <a:off x="338053" y="1457634"/>
        <a:ext cx="1621234" cy="1621234"/>
      </dsp:txXfrm>
    </dsp:sp>
    <dsp:sp modelId="{1BC404E2-70A5-42C7-89EA-880170C6A7EE}">
      <dsp:nvSpPr>
        <dsp:cNvPr id="0" name=""/>
        <dsp:cNvSpPr/>
      </dsp:nvSpPr>
      <dsp:spPr>
        <a:xfrm>
          <a:off x="1836501" y="1121866"/>
          <a:ext cx="2292770" cy="2292770"/>
        </a:xfrm>
        <a:prstGeom prst="ellipse">
          <a:avLst/>
        </a:prstGeom>
        <a:solidFill>
          <a:schemeClr val="accent5">
            <a:alpha val="50000"/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6179" tIns="27940" rIns="126179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200" kern="1200" noProof="0" dirty="0"/>
            <a:t>Benyújtott kérelem egyeztetése</a:t>
          </a:r>
          <a:endParaRPr lang="en-GB" sz="2200" kern="1200" noProof="0" dirty="0"/>
        </a:p>
      </dsp:txBody>
      <dsp:txXfrm>
        <a:off x="2172269" y="1457634"/>
        <a:ext cx="1621234" cy="1621234"/>
      </dsp:txXfrm>
    </dsp:sp>
    <dsp:sp modelId="{716666E4-9945-46CC-A799-36EE85E27D26}">
      <dsp:nvSpPr>
        <dsp:cNvPr id="0" name=""/>
        <dsp:cNvSpPr/>
      </dsp:nvSpPr>
      <dsp:spPr>
        <a:xfrm>
          <a:off x="3670717" y="1121866"/>
          <a:ext cx="2292770" cy="2292770"/>
        </a:xfrm>
        <a:prstGeom prst="ellipse">
          <a:avLst/>
        </a:prstGeom>
        <a:solidFill>
          <a:schemeClr val="accent5">
            <a:alpha val="50000"/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6179" tIns="27940" rIns="126179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2200" kern="1200" dirty="0"/>
            <a:t>AEO </a:t>
          </a:r>
          <a:r>
            <a:rPr lang="hu-HU" sz="2200" kern="1200" dirty="0"/>
            <a:t>kérelem egyeztetése</a:t>
          </a:r>
          <a:endParaRPr lang="en-GB" sz="2200" kern="1200" dirty="0"/>
        </a:p>
      </dsp:txBody>
      <dsp:txXfrm>
        <a:off x="4006485" y="1457634"/>
        <a:ext cx="1621234" cy="1621234"/>
      </dsp:txXfrm>
    </dsp:sp>
    <dsp:sp modelId="{7FB2C546-AA65-467F-B9ED-07985781F1AF}">
      <dsp:nvSpPr>
        <dsp:cNvPr id="0" name=""/>
        <dsp:cNvSpPr/>
      </dsp:nvSpPr>
      <dsp:spPr>
        <a:xfrm>
          <a:off x="5504933" y="1121866"/>
          <a:ext cx="2292770" cy="2292770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6179" tIns="27940" rIns="126179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noProof="0" dirty="0"/>
            <a:t>AEO </a:t>
          </a:r>
          <a:r>
            <a:rPr lang="hu-HU" sz="2200" kern="1200" noProof="0" dirty="0"/>
            <a:t>engedély egyeztetése</a:t>
          </a:r>
          <a:endParaRPr lang="en-GB" sz="2200" kern="1200" noProof="0" dirty="0"/>
        </a:p>
      </dsp:txBody>
      <dsp:txXfrm>
        <a:off x="5840701" y="1457634"/>
        <a:ext cx="1621234" cy="16212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/>
          <a:lstStyle>
            <a:lvl1pPr algn="r">
              <a:defRPr sz="1200"/>
            </a:lvl1pPr>
          </a:lstStyle>
          <a:p>
            <a:fld id="{A0378DB0-4880-47A9-B191-7E4DD1425B19}" type="datetimeFigureOut">
              <a:rPr lang="hu-HU" smtClean="0"/>
              <a:t>2019.10.01.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 anchor="b"/>
          <a:lstStyle>
            <a:lvl1pPr algn="r">
              <a:defRPr sz="1200"/>
            </a:lvl1pPr>
          </a:lstStyle>
          <a:p>
            <a:fld id="{9C571870-CFEB-429E-A65F-D7DEC378E2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285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/>
          <a:lstStyle>
            <a:lvl1pPr algn="r">
              <a:defRPr sz="1200"/>
            </a:lvl1pPr>
          </a:lstStyle>
          <a:p>
            <a:fld id="{A0CB60AE-7340-4367-99A5-C07C06AE0232}" type="datetimeFigureOut">
              <a:rPr lang="hu-HU" smtClean="0"/>
              <a:t>2019.10.01.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2" tIns="45856" rIns="91712" bIns="45856" rtlCol="0" anchor="ctr"/>
          <a:lstStyle/>
          <a:p>
            <a:endParaRPr lang="hu-HU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8"/>
          </a:xfrm>
          <a:prstGeom prst="rect">
            <a:avLst/>
          </a:prstGeom>
        </p:spPr>
        <p:txBody>
          <a:bodyPr vert="horz" lIns="91712" tIns="45856" rIns="91712" bIns="45856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3"/>
          </a:xfrm>
          <a:prstGeom prst="rect">
            <a:avLst/>
          </a:prstGeom>
        </p:spPr>
        <p:txBody>
          <a:bodyPr vert="horz" lIns="91712" tIns="45856" rIns="91712" bIns="45856" rtlCol="0" anchor="b"/>
          <a:lstStyle>
            <a:lvl1pPr algn="r">
              <a:defRPr sz="1200"/>
            </a:lvl1pPr>
          </a:lstStyle>
          <a:p>
            <a:fld id="{8286A23A-BACC-4740-8B3C-778F7B64EDDE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4822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ormance.customs.ec.europa.eu/gtp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A23A-BACC-4740-8B3C-778F7B64EDDE}" type="slidenum">
              <a:rPr lang="hu-HU" smtClean="0"/>
              <a:t>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74830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939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9630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0" dirty="0">
                <a:solidFill>
                  <a:srgbClr val="0F5494"/>
                </a:solidFill>
              </a:rPr>
              <a:t>GTP = General Trade </a:t>
            </a:r>
            <a:r>
              <a:rPr lang="hu-HU" sz="1200" b="0" dirty="0" err="1">
                <a:solidFill>
                  <a:srgbClr val="0F5494"/>
                </a:solidFill>
              </a:rPr>
              <a:t>Portal</a:t>
            </a:r>
            <a:r>
              <a:rPr lang="hu-HU" sz="1200" b="0" dirty="0">
                <a:solidFill>
                  <a:srgbClr val="0F5494"/>
                </a:solidFill>
              </a:rPr>
              <a:t> </a:t>
            </a:r>
            <a:r>
              <a:rPr lang="hu-HU" sz="1200" b="0" dirty="0" err="1">
                <a:solidFill>
                  <a:srgbClr val="0F5494"/>
                </a:solidFill>
              </a:rPr>
              <a:t>access</a:t>
            </a:r>
            <a:r>
              <a:rPr lang="hu-HU" sz="1200" b="0" dirty="0">
                <a:solidFill>
                  <a:srgbClr val="0F5494"/>
                </a:solidFill>
              </a:rPr>
              <a:t> </a:t>
            </a:r>
            <a:r>
              <a:rPr lang="hu-HU" sz="1200" b="0" dirty="0" err="1">
                <a:solidFill>
                  <a:srgbClr val="0F5494"/>
                </a:solidFill>
              </a:rPr>
              <a:t>to</a:t>
            </a:r>
            <a:r>
              <a:rPr lang="hu-HU" sz="1200" b="0" dirty="0">
                <a:solidFill>
                  <a:srgbClr val="0F5494"/>
                </a:solidFill>
              </a:rPr>
              <a:t> eAEO and </a:t>
            </a:r>
            <a:r>
              <a:rPr lang="hu-HU" sz="1200" b="0" dirty="0" err="1">
                <a:solidFill>
                  <a:srgbClr val="0F5494"/>
                </a:solidFill>
              </a:rPr>
              <a:t>eBTI</a:t>
            </a:r>
            <a:endParaRPr lang="hu-HU" sz="1200" b="0" dirty="0">
              <a:solidFill>
                <a:srgbClr val="0F5494"/>
              </a:solidFill>
            </a:endParaRPr>
          </a:p>
          <a:p>
            <a:r>
              <a:rPr lang="hu-HU" sz="1200" b="0" dirty="0">
                <a:solidFill>
                  <a:srgbClr val="0F5494"/>
                </a:solidFill>
                <a:hlinkClick r:id="rId3"/>
              </a:rPr>
              <a:t>https://customs.ec.europa.eu/gtp/</a:t>
            </a:r>
            <a:r>
              <a:rPr lang="hu-HU" sz="1200" b="0" dirty="0">
                <a:solidFill>
                  <a:srgbClr val="0F5494"/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85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6026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6647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1754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4714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2336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99921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0716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6212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0819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9737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1476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4406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02082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6514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78328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hu-HU" b="1" dirty="0">
                <a:effectLst/>
              </a:rPr>
              <a:t>Üzleti terület</a:t>
            </a:r>
            <a:r>
              <a:rPr lang="hu-HU" dirty="0">
                <a:effectLst/>
              </a:rPr>
              <a:t> – Értesítések és feladatok szűrése üzleti terület szerint (több elem is kijelölhető).</a:t>
            </a:r>
          </a:p>
          <a:p>
            <a:pPr rtl="0"/>
            <a:r>
              <a:rPr lang="hu-HU" b="1" dirty="0">
                <a:effectLst/>
              </a:rPr>
              <a:t>Hivatkozási szám</a:t>
            </a:r>
            <a:r>
              <a:rPr lang="hu-HU" dirty="0">
                <a:effectLst/>
              </a:rPr>
              <a:t> – Értesítések és feladatok szűrése hivatkozási szám alapján (szövegbevitel: min. 3 karakter).</a:t>
            </a:r>
          </a:p>
          <a:p>
            <a:pPr rtl="0"/>
            <a:r>
              <a:rPr lang="hu-HU" b="1" dirty="0">
                <a:effectLst/>
              </a:rPr>
              <a:t>Cím</a:t>
            </a:r>
            <a:r>
              <a:rPr lang="hu-HU" dirty="0">
                <a:effectLst/>
              </a:rPr>
              <a:t> – Értesítések és feladatok szűrése cím alapján (szövegbevitel: min. 3 karakter).</a:t>
            </a:r>
          </a:p>
          <a:p>
            <a:pPr rtl="0"/>
            <a:r>
              <a:rPr lang="hu-HU" b="1" dirty="0">
                <a:effectLst/>
              </a:rPr>
              <a:t>Típus</a:t>
            </a:r>
            <a:r>
              <a:rPr lang="hu-HU" dirty="0">
                <a:effectLst/>
              </a:rPr>
              <a:t> – Értesítések és feladatok szűrése típus szerint, értesítés vagy feladat lehet (több elem is kijelölhető).</a:t>
            </a:r>
          </a:p>
          <a:p>
            <a:pPr rtl="0"/>
            <a:r>
              <a:rPr lang="hu-HU" b="1" dirty="0">
                <a:effectLst/>
              </a:rPr>
              <a:t>Tagállam</a:t>
            </a:r>
            <a:r>
              <a:rPr lang="hu-HU" dirty="0">
                <a:effectLst/>
              </a:rPr>
              <a:t> – Értesítések és feladatok szűrése tagállam szerint (több elem is kijelölhető).</a:t>
            </a:r>
          </a:p>
          <a:p>
            <a:pPr rtl="0"/>
            <a:r>
              <a:rPr lang="hu-HU" b="1" dirty="0">
                <a:effectLst/>
              </a:rPr>
              <a:t>Vámhatóság</a:t>
            </a:r>
            <a:r>
              <a:rPr lang="hu-HU" dirty="0">
                <a:effectLst/>
              </a:rPr>
              <a:t> – Értesítések és feladatok szűrése vámhatóság szerint (több elem is kijelölhető).</a:t>
            </a:r>
          </a:p>
          <a:p>
            <a:pPr rtl="0"/>
            <a:r>
              <a:rPr lang="hu-HU" b="1" dirty="0">
                <a:effectLst/>
              </a:rPr>
              <a:t>Beérkezés napja</a:t>
            </a:r>
            <a:r>
              <a:rPr lang="hu-HU" dirty="0">
                <a:effectLst/>
              </a:rPr>
              <a:t> – Értesítések és feladatok szűrése a beérkezés napja szerint (dátumtartomány).</a:t>
            </a:r>
          </a:p>
          <a:p>
            <a:pPr rtl="0"/>
            <a:r>
              <a:rPr lang="hu-HU" b="1" dirty="0">
                <a:effectLst/>
              </a:rPr>
              <a:t>Esedékesség napja</a:t>
            </a:r>
            <a:r>
              <a:rPr lang="hu-HU" dirty="0">
                <a:effectLst/>
              </a:rPr>
              <a:t> – Értesítések és feladatok szűrése az esedékesség napja szerint (dátumtartomány).</a:t>
            </a:r>
          </a:p>
          <a:p>
            <a:pPr rtl="0"/>
            <a:r>
              <a:rPr lang="hu-HU" b="1" dirty="0">
                <a:effectLst/>
              </a:rPr>
              <a:t>Állapot</a:t>
            </a:r>
            <a:r>
              <a:rPr lang="hu-HU" dirty="0">
                <a:effectLst/>
              </a:rPr>
              <a:t> – Értesítések és feladatok szűrése állapot alapján (több elem is kijelölhető).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1857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10500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 Olyan személy, szervezet vagy rendszer, amely szerepet játszik a tevékenységek kezdeményezésében vagy interakciójában; </a:t>
            </a:r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Például egy értékesítési képviselő, aki utazik, hogy meglátogassa az ügyfeleket.</a:t>
            </a:r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szereplők lehetnek belső vagy külső szervezetek. </a:t>
            </a:r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Az autóiparban az eredeti berendezésgyártót egy autóipari márkakereskedőnek tekintik, aki kapcsolatba lép az ellátási lánc tevékenységeivel.</a:t>
            </a:r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4039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4428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9191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55554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60475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4939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6728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963507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4719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400" dirty="0"/>
              <a:t>Az új rendszer lényege: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/>
              <a:t>Gazdálkodói </a:t>
            </a:r>
            <a:r>
              <a:rPr lang="hu-HU" dirty="0" err="1"/>
              <a:t>eAEO</a:t>
            </a:r>
            <a:r>
              <a:rPr lang="hu-HU" dirty="0"/>
              <a:t> munkakörnyezet beiktatása;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/>
              <a:t>Vámhatóság EOS alkalmazás módosítása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565891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400" dirty="0"/>
              <a:t>Az új rendszer lényege: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/>
              <a:t>Gazdálkodói </a:t>
            </a:r>
            <a:r>
              <a:rPr lang="hu-HU" dirty="0" err="1"/>
              <a:t>eAEO</a:t>
            </a:r>
            <a:r>
              <a:rPr lang="hu-HU" dirty="0"/>
              <a:t> munkakörnyezet beiktatása;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dirty="0"/>
              <a:t>Vámhatóság EOS alkalmazás módosítása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417080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554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3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EU Ügyfél Portálon </a:t>
            </a:r>
            <a:r>
              <a:rPr lang="hu-HU" sz="13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különböző ügyfélportálok érhetőek el (CDMS, EBTI, eAEO)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3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Fontos megjegyezni,</a:t>
            </a:r>
            <a:r>
              <a:rPr lang="hu-HU" sz="1300" baseline="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hogy az eAEO-STP az EU Ügyfélportál része.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71004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02255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59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380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652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1836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663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31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"/>
            <a:ext cx="9144000" cy="68458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752"/>
            <a:ext cx="8229600" cy="1296147"/>
          </a:xfrm>
          <a:solidFill>
            <a:srgbClr val="1D3D67"/>
          </a:solidFill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100" b="1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3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1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1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27573" y="6619875"/>
            <a:ext cx="539552" cy="476251"/>
          </a:xfrm>
        </p:spPr>
        <p:txBody>
          <a:bodyPr/>
          <a:lstStyle>
            <a:lvl1pPr>
              <a:defRPr sz="8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593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8DA30-C8B1-4779-839D-86C5E2B0F685}" type="datetimeFigureOut">
              <a:rPr lang="hu-HU" smtClean="0"/>
              <a:pPr/>
              <a:t>2019.10.01.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7.sv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ustoms.ec.europa.eu/gtp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03" y="116632"/>
            <a:ext cx="9164303" cy="6845808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75647" y="2852936"/>
            <a:ext cx="7772400" cy="218762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+mn-cs"/>
              </a:rPr>
              <a:t>Az eAEO-STP rendszer </a:t>
            </a:r>
            <a:b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+mn-cs"/>
              </a:rPr>
              <a:t>I. fázisának </a:t>
            </a:r>
            <a: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</a:rPr>
              <a:t>bevezetése</a:t>
            </a:r>
            <a:b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r>
              <a:rPr lang="hu-HU" b="1" i="1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+mn-cs"/>
              </a:rPr>
              <a:t>2019. október 1-től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763688" y="5301208"/>
            <a:ext cx="6480720" cy="1440160"/>
          </a:xfrm>
        </p:spPr>
        <p:txBody>
          <a:bodyPr>
            <a:noAutofit/>
          </a:bodyPr>
          <a:lstStyle/>
          <a:p>
            <a:r>
              <a:rPr lang="hu-HU" altLang="hu-HU" sz="2600" b="1" i="1" dirty="0">
                <a:solidFill>
                  <a:srgbClr val="0000FF"/>
                </a:solidFill>
                <a:latin typeface="Calibri" panose="020F0502020204030204" pitchFamily="34" charset="0"/>
              </a:rPr>
              <a:t>Budapest, </a:t>
            </a:r>
            <a:r>
              <a:rPr lang="hu-HU" sz="2600" b="1" i="1" dirty="0">
                <a:solidFill>
                  <a:srgbClr val="0000FF"/>
                </a:solidFill>
                <a:latin typeface="Calibri" panose="020F0502020204030204" pitchFamily="34" charset="0"/>
              </a:rPr>
              <a:t>NAV Informatikai Intézet </a:t>
            </a:r>
          </a:p>
          <a:p>
            <a:r>
              <a:rPr lang="hu-HU" sz="2600" b="1" i="1" dirty="0">
                <a:solidFill>
                  <a:srgbClr val="0000FF"/>
                </a:solidFill>
                <a:latin typeface="Calibri" panose="020F0502020204030204" pitchFamily="34" charset="0"/>
              </a:rPr>
              <a:t>Pro </a:t>
            </a:r>
            <a:r>
              <a:rPr lang="hu-HU" sz="2600" b="1" i="1" dirty="0" err="1">
                <a:solidFill>
                  <a:srgbClr val="0000FF"/>
                </a:solidFill>
                <a:latin typeface="Calibri" panose="020F0502020204030204" pitchFamily="34" charset="0"/>
              </a:rPr>
              <a:t>Portorio</a:t>
            </a:r>
            <a:r>
              <a:rPr lang="hu-HU" sz="2600" b="1" i="1" dirty="0">
                <a:solidFill>
                  <a:srgbClr val="0000FF"/>
                </a:solidFill>
                <a:latin typeface="Calibri" panose="020F0502020204030204" pitchFamily="34" charset="0"/>
              </a:rPr>
              <a:t> terem</a:t>
            </a:r>
          </a:p>
          <a:p>
            <a:r>
              <a:rPr lang="hu-HU" altLang="hu-HU" sz="2600" b="1" i="1" dirty="0">
                <a:solidFill>
                  <a:srgbClr val="0000FF"/>
                </a:solidFill>
                <a:latin typeface="Calibri" panose="020F0502020204030204" pitchFamily="34" charset="0"/>
              </a:rPr>
              <a:t>2019. szeptember 23.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Cloud 16">
            <a:extLst>
              <a:ext uri="{FF2B5EF4-FFF2-40B4-BE49-F238E27FC236}">
                <a16:creationId xmlns:a16="http://schemas.microsoft.com/office/drawing/2014/main" id="{7B4B89E3-FFC4-4AC8-B766-EA24A82B6A1C}"/>
              </a:ext>
            </a:extLst>
          </p:cNvPr>
          <p:cNvSpPr/>
          <p:nvPr/>
        </p:nvSpPr>
        <p:spPr>
          <a:xfrm>
            <a:off x="651444" y="3124558"/>
            <a:ext cx="2977425" cy="1486675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fr-BE" sz="1800" b="0" dirty="0"/>
          </a:p>
        </p:txBody>
      </p:sp>
      <p:sp>
        <p:nvSpPr>
          <p:cNvPr id="5" name="Cloud 10">
            <a:extLst>
              <a:ext uri="{FF2B5EF4-FFF2-40B4-BE49-F238E27FC236}">
                <a16:creationId xmlns:a16="http://schemas.microsoft.com/office/drawing/2014/main" id="{571588A7-4445-4304-8641-0DBE4D9ACB12}"/>
              </a:ext>
            </a:extLst>
          </p:cNvPr>
          <p:cNvSpPr/>
          <p:nvPr/>
        </p:nvSpPr>
        <p:spPr>
          <a:xfrm>
            <a:off x="5364088" y="3083297"/>
            <a:ext cx="2977425" cy="1486675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fr-BE" sz="1800" b="0" dirty="0"/>
          </a:p>
        </p:txBody>
      </p:sp>
      <p:pic>
        <p:nvPicPr>
          <p:cNvPr id="6" name="Graphic 7" descr="Browser window">
            <a:extLst>
              <a:ext uri="{FF2B5EF4-FFF2-40B4-BE49-F238E27FC236}">
                <a16:creationId xmlns:a16="http://schemas.microsoft.com/office/drawing/2014/main" id="{02CF2366-76B0-448F-8D63-C04CF3839D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01199" y="3358583"/>
            <a:ext cx="936104" cy="936104"/>
          </a:xfrm>
          <a:prstGeom prst="rect">
            <a:avLst/>
          </a:prstGeom>
        </p:spPr>
      </p:pic>
      <p:sp>
        <p:nvSpPr>
          <p:cNvPr id="8" name="TextBox 8">
            <a:extLst>
              <a:ext uri="{FF2B5EF4-FFF2-40B4-BE49-F238E27FC236}">
                <a16:creationId xmlns:a16="http://schemas.microsoft.com/office/drawing/2014/main" id="{B859D444-7B08-4B43-9DB9-736989173659}"/>
              </a:ext>
            </a:extLst>
          </p:cNvPr>
          <p:cNvSpPr txBox="1"/>
          <p:nvPr/>
        </p:nvSpPr>
        <p:spPr>
          <a:xfrm>
            <a:off x="1092374" y="3390841"/>
            <a:ext cx="9773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err="1">
                <a:solidFill>
                  <a:srgbClr val="0F5494"/>
                </a:solidFill>
              </a:rPr>
              <a:t>eAEO</a:t>
            </a:r>
            <a:endParaRPr lang="en-US" sz="2800" dirty="0">
              <a:solidFill>
                <a:srgbClr val="0F5494"/>
              </a:solidFill>
            </a:endParaRPr>
          </a:p>
          <a:p>
            <a:pPr algn="r"/>
            <a:r>
              <a:rPr lang="en-US" sz="2800" dirty="0">
                <a:solidFill>
                  <a:srgbClr val="0F5494"/>
                </a:solidFill>
              </a:rPr>
              <a:t>-STP</a:t>
            </a:r>
            <a:endParaRPr lang="fr-BE" sz="2800" dirty="0">
              <a:solidFill>
                <a:srgbClr val="0F5494"/>
              </a:solidFill>
            </a:endParaRPr>
          </a:p>
        </p:txBody>
      </p:sp>
      <p:pic>
        <p:nvPicPr>
          <p:cNvPr id="9" name="Graphic 11" descr="Browser window">
            <a:extLst>
              <a:ext uri="{FF2B5EF4-FFF2-40B4-BE49-F238E27FC236}">
                <a16:creationId xmlns:a16="http://schemas.microsoft.com/office/drawing/2014/main" id="{7B7C42BE-7B42-4E06-972E-283408487D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18049" y="3365011"/>
            <a:ext cx="936104" cy="936104"/>
          </a:xfrm>
          <a:prstGeom prst="rect">
            <a:avLst/>
          </a:prstGeom>
        </p:spPr>
      </p:pic>
      <p:sp>
        <p:nvSpPr>
          <p:cNvPr id="10" name="TextBox 12">
            <a:extLst>
              <a:ext uri="{FF2B5EF4-FFF2-40B4-BE49-F238E27FC236}">
                <a16:creationId xmlns:a16="http://schemas.microsoft.com/office/drawing/2014/main" id="{B75864AA-ECDB-4400-BDC9-3E77C36D6848}"/>
              </a:ext>
            </a:extLst>
          </p:cNvPr>
          <p:cNvSpPr txBox="1"/>
          <p:nvPr/>
        </p:nvSpPr>
        <p:spPr>
          <a:xfrm>
            <a:off x="6715580" y="3358583"/>
            <a:ext cx="10214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F5494"/>
                </a:solidFill>
              </a:rPr>
              <a:t>EOS</a:t>
            </a:r>
          </a:p>
          <a:p>
            <a:r>
              <a:rPr lang="en-US" sz="2800" dirty="0">
                <a:solidFill>
                  <a:srgbClr val="0F5494"/>
                </a:solidFill>
              </a:rPr>
              <a:t>CDCO</a:t>
            </a:r>
            <a:endParaRPr lang="fr-BE" sz="2800" dirty="0">
              <a:solidFill>
                <a:srgbClr val="0F5494"/>
              </a:solidFill>
            </a:endParaRPr>
          </a:p>
        </p:txBody>
      </p:sp>
      <p:cxnSp>
        <p:nvCxnSpPr>
          <p:cNvPr id="12" name="Straight Arrow Connector 14">
            <a:extLst>
              <a:ext uri="{FF2B5EF4-FFF2-40B4-BE49-F238E27FC236}">
                <a16:creationId xmlns:a16="http://schemas.microsoft.com/office/drawing/2014/main" id="{EEABA5B1-4DBD-4BD1-8889-CD9F546DC4D8}"/>
              </a:ext>
            </a:extLst>
          </p:cNvPr>
          <p:cNvCxnSpPr>
            <a:cxnSpLocks/>
            <a:stCxn id="6" idx="3"/>
          </p:cNvCxnSpPr>
          <p:nvPr/>
        </p:nvCxnSpPr>
        <p:spPr bwMode="auto">
          <a:xfrm>
            <a:off x="2937303" y="3826635"/>
            <a:ext cx="2880746" cy="6428"/>
          </a:xfrm>
          <a:prstGeom prst="straightConnector1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3" name="Graphic 17" descr="Programmer">
            <a:extLst>
              <a:ext uri="{FF2B5EF4-FFF2-40B4-BE49-F238E27FC236}">
                <a16:creationId xmlns:a16="http://schemas.microsoft.com/office/drawing/2014/main" id="{3EF8CF56-48D7-4D3C-B59E-9186E86BA94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50592" y="1278163"/>
            <a:ext cx="1305384" cy="1305384"/>
          </a:xfrm>
          <a:prstGeom prst="rect">
            <a:avLst/>
          </a:prstGeom>
        </p:spPr>
      </p:pic>
      <p:sp>
        <p:nvSpPr>
          <p:cNvPr id="14" name="TextBox 18">
            <a:extLst>
              <a:ext uri="{FF2B5EF4-FFF2-40B4-BE49-F238E27FC236}">
                <a16:creationId xmlns:a16="http://schemas.microsoft.com/office/drawing/2014/main" id="{A45C214A-EEB3-4ABA-9175-F63DB32241B6}"/>
              </a:ext>
            </a:extLst>
          </p:cNvPr>
          <p:cNvSpPr txBox="1"/>
          <p:nvPr/>
        </p:nvSpPr>
        <p:spPr>
          <a:xfrm>
            <a:off x="1115869" y="1838496"/>
            <a:ext cx="20485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Gazdálkodó</a:t>
            </a:r>
            <a:endParaRPr lang="fr-BE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Graphic 19" descr="Police">
            <a:extLst>
              <a:ext uri="{FF2B5EF4-FFF2-40B4-BE49-F238E27FC236}">
                <a16:creationId xmlns:a16="http://schemas.microsoft.com/office/drawing/2014/main" id="{801B8AB2-A3A6-483B-AB08-01CE99B8A2B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44008" y="1470425"/>
            <a:ext cx="1151248" cy="1151248"/>
          </a:xfrm>
          <a:prstGeom prst="rect">
            <a:avLst/>
          </a:prstGeom>
        </p:spPr>
      </p:pic>
      <p:sp>
        <p:nvSpPr>
          <p:cNvPr id="16" name="TextBox 20">
            <a:extLst>
              <a:ext uri="{FF2B5EF4-FFF2-40B4-BE49-F238E27FC236}">
                <a16:creationId xmlns:a16="http://schemas.microsoft.com/office/drawing/2014/main" id="{47BBF768-A469-4CE1-9B61-EB97DD2EDCC6}"/>
              </a:ext>
            </a:extLst>
          </p:cNvPr>
          <p:cNvSpPr txBox="1"/>
          <p:nvPr/>
        </p:nvSpPr>
        <p:spPr>
          <a:xfrm>
            <a:off x="5638029" y="1833649"/>
            <a:ext cx="22322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Vámhatóság</a:t>
            </a:r>
            <a:endParaRPr lang="fr-BE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Connector: Curved 24">
            <a:extLst>
              <a:ext uri="{FF2B5EF4-FFF2-40B4-BE49-F238E27FC236}">
                <a16:creationId xmlns:a16="http://schemas.microsoft.com/office/drawing/2014/main" id="{9F6C3CFA-9DE9-446F-A6EB-B91032366B57}"/>
              </a:ext>
            </a:extLst>
          </p:cNvPr>
          <p:cNvCxnSpPr>
            <a:cxnSpLocks/>
            <a:stCxn id="13" idx="2"/>
            <a:endCxn id="6" idx="0"/>
          </p:cNvCxnSpPr>
          <p:nvPr/>
        </p:nvCxnSpPr>
        <p:spPr bwMode="auto">
          <a:xfrm rot="5400000">
            <a:off x="2698750" y="2354049"/>
            <a:ext cx="775036" cy="1234033"/>
          </a:xfrm>
          <a:prstGeom prst="curvedConnector3">
            <a:avLst>
              <a:gd name="adj1" fmla="val 50000"/>
            </a:avLst>
          </a:prstGeom>
          <a:ln w="76200">
            <a:solidFill>
              <a:srgbClr val="C00000"/>
            </a:solidFill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ctor: Curved 26">
            <a:extLst>
              <a:ext uri="{FF2B5EF4-FFF2-40B4-BE49-F238E27FC236}">
                <a16:creationId xmlns:a16="http://schemas.microsoft.com/office/drawing/2014/main" id="{BFE20B52-D95D-4DC9-97EE-32E0183A8D31}"/>
              </a:ext>
            </a:extLst>
          </p:cNvPr>
          <p:cNvCxnSpPr>
            <a:cxnSpLocks/>
            <a:stCxn id="15" idx="2"/>
            <a:endCxn id="9" idx="0"/>
          </p:cNvCxnSpPr>
          <p:nvPr/>
        </p:nvCxnSpPr>
        <p:spPr bwMode="auto">
          <a:xfrm rot="16200000" flipH="1">
            <a:off x="5381197" y="2460107"/>
            <a:ext cx="743338" cy="1066469"/>
          </a:xfrm>
          <a:prstGeom prst="curvedConnector3">
            <a:avLst>
              <a:gd name="adj1" fmla="val 50000"/>
            </a:avLst>
          </a:prstGeom>
          <a:ln w="76200">
            <a:solidFill>
              <a:srgbClr val="C00000"/>
            </a:solidFill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Rendszerkapcsolatok</a:t>
            </a:r>
            <a:endParaRPr lang="en-GB" alt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0" name="Téglalap 19"/>
          <p:cNvSpPr/>
          <p:nvPr/>
        </p:nvSpPr>
        <p:spPr>
          <a:xfrm>
            <a:off x="213284" y="4726651"/>
            <a:ext cx="8568952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eAEO-STP alkalmazás csakis és kizárólag az EOS rendszerrel kommunikál, más háttérrendszerrel nem kerül kapcsolatba;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rögzítést szótártörzs kezelés támogatja;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EORI adatok valós idejű megjelenítése elérhető;</a:t>
            </a:r>
          </a:p>
        </p:txBody>
      </p:sp>
    </p:spTree>
    <p:extLst>
      <p:ext uri="{BB962C8B-B14F-4D97-AF65-F5344CB8AC3E}">
        <p14:creationId xmlns:p14="http://schemas.microsoft.com/office/powerpoint/2010/main" val="21374571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Rendszerkapcsolatok</a:t>
            </a:r>
            <a:endParaRPr lang="en-GB" alt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eljárás lényege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gazdálkodó papíralapú bejelentés helyett kitölt egy űrlapot a web böngésző segítségével és a küldés gombra kattintva rendszer útján megküldi a bejelentését a vámhatóságnak;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illetékes vámhatósági munkaállomásra egy új üzenet érkezik - amint a pénzügyőr az EOS rendszerhez csatlakozik, lehetősége lesz tartalom feldolgozására és a döntésnek megfelelő válaszra;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eAEO-STP üzletviteli folyamatok egymásra épülnek, ezek legfőbb célja az AEO engedély megszerzése.</a:t>
            </a:r>
          </a:p>
        </p:txBody>
      </p:sp>
    </p:spTree>
    <p:extLst>
      <p:ext uri="{BB962C8B-B14F-4D97-AF65-F5344CB8AC3E}">
        <p14:creationId xmlns:p14="http://schemas.microsoft.com/office/powerpoint/2010/main" val="3062486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59" y="525711"/>
            <a:ext cx="80160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Az EU Ügyfél Portálra bejelentkezés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Éles rendszerbe történő bejelentkezés folyamata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Elérhetőség: </a:t>
            </a:r>
            <a:r>
              <a:rPr lang="en-IE" sz="2400" u="sng" dirty="0">
                <a:hlinkClick r:id="rId3"/>
              </a:rPr>
              <a:t>https://customs.ec.europa.eu/gtp/</a:t>
            </a:r>
            <a:endParaRPr lang="hu-HU" sz="2400" u="sng" dirty="0"/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  <a:p>
            <a:pPr lvl="8" algn="just">
              <a:spcBef>
                <a:spcPct val="20000"/>
              </a:spcBef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        Támogatott böngészők!</a:t>
            </a:r>
          </a:p>
          <a:p>
            <a:pPr lvl="8" algn="just">
              <a:spcBef>
                <a:spcPct val="20000"/>
              </a:spcBef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        </a:t>
            </a:r>
            <a:r>
              <a:rPr lang="hu-HU" sz="24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Google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hu-HU" sz="24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Chrome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;</a:t>
            </a:r>
          </a:p>
          <a:p>
            <a:pPr lvl="8" algn="just">
              <a:spcBef>
                <a:spcPct val="20000"/>
              </a:spcBef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        </a:t>
            </a:r>
            <a:r>
              <a:rPr lang="hu-HU" sz="24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Mozilla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hu-HU" sz="24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Firefox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!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276872"/>
            <a:ext cx="3185230" cy="4010257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8877" y="4869160"/>
            <a:ext cx="4464497" cy="120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041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59" y="525711"/>
            <a:ext cx="80160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Az EU Ügyfél Portálra bejelentkezés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Éles rendszerbe történő bejelentkezés folyamata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 rotWithShape="1">
          <a:blip r:embed="rId3"/>
          <a:srcRect r="2378" b="28054"/>
          <a:stretch/>
        </p:blipFill>
        <p:spPr>
          <a:xfrm>
            <a:off x="755576" y="1924914"/>
            <a:ext cx="2880320" cy="792088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4858" y="3025946"/>
            <a:ext cx="2950496" cy="2492896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2006" y="3999761"/>
            <a:ext cx="3321361" cy="249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154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84887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Az EU Ügyfél Portálra bejelentkezés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Éles rendszerbe történő bejelentkezés folyamata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916832"/>
            <a:ext cx="8032965" cy="2172715"/>
          </a:xfrm>
          <a:prstGeom prst="rect">
            <a:avLst/>
          </a:prstGeom>
        </p:spPr>
      </p:pic>
      <p:pic>
        <p:nvPicPr>
          <p:cNvPr id="12" name="Kép 11"/>
          <p:cNvPicPr/>
          <p:nvPr/>
        </p:nvPicPr>
        <p:blipFill>
          <a:blip r:embed="rId4"/>
          <a:stretch>
            <a:fillRect/>
          </a:stretch>
        </p:blipFill>
        <p:spPr>
          <a:xfrm>
            <a:off x="2408112" y="4333103"/>
            <a:ext cx="4255770" cy="228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2688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84887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Az EU Ügyfél Portálra bejelentkezés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Alapképernyő éles rendszerbe bejelentkezéskor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03" y="1988840"/>
            <a:ext cx="9144000" cy="401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813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92088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Beállítások, információk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</a:t>
            </a:r>
            <a:r>
              <a:rPr lang="hu-HU" sz="2600" b="1" i="1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eAEO-STP</a:t>
            </a: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kezelőfelületének beállításai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Nyelv kiválasztása</a:t>
            </a: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492896"/>
            <a:ext cx="8466067" cy="36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58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92088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Beállítások, információk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84976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eAEO-STP alkalmazás alapképernyője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Gazdálkodói információk elhelyezkedése/ megjelenítése</a:t>
            </a: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2348880"/>
            <a:ext cx="6166871" cy="445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896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232248"/>
            <a:ext cx="8100392" cy="458112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92088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Beállítások, információk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84976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eAEO-STP alkalmazás alapképernyője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E-mail értesítések beállítása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spcBef>
                <a:spcPct val="20000"/>
              </a:spcBef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spcBef>
                <a:spcPct val="20000"/>
              </a:spcBef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spc="-11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Csak érvényes e-mail cím rögzíthető</a:t>
            </a:r>
            <a:r>
              <a:rPr lang="hu-HU" sz="2800" spc="-110" dirty="0">
                <a:solidFill>
                  <a:srgbClr val="FF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!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sp>
        <p:nvSpPr>
          <p:cNvPr id="10" name="Lekerekített téglalap 9"/>
          <p:cNvSpPr/>
          <p:nvPr/>
        </p:nvSpPr>
        <p:spPr>
          <a:xfrm>
            <a:off x="3059832" y="4509120"/>
            <a:ext cx="432048" cy="216024"/>
          </a:xfrm>
          <a:prstGeom prst="roundRect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5" name="Rectangle 29"/>
          <p:cNvSpPr>
            <a:spLocks noChangeArrowheads="1"/>
          </p:cNvSpPr>
          <p:nvPr/>
        </p:nvSpPr>
        <p:spPr bwMode="auto">
          <a:xfrm>
            <a:off x="3530628" y="4437112"/>
            <a:ext cx="1257396" cy="38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800" b="1" i="1" dirty="0">
                <a:solidFill>
                  <a:srgbClr val="C00000"/>
                </a:solidFill>
              </a:rPr>
              <a:t>Elrendezés</a:t>
            </a:r>
            <a:endParaRPr lang="hu-HU" altLang="hu-HU" sz="1800" b="1" dirty="0">
              <a:solidFill>
                <a:srgbClr val="C00000"/>
              </a:solidFill>
            </a:endParaRPr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5724128" y="4427180"/>
            <a:ext cx="3168352" cy="38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800" b="1" i="1" dirty="0">
                <a:solidFill>
                  <a:srgbClr val="C00000"/>
                </a:solidFill>
              </a:rPr>
              <a:t>Figyelmeztető e-mail beállítása</a:t>
            </a:r>
            <a:endParaRPr lang="hu-HU" altLang="hu-HU" sz="1800" b="1" dirty="0">
              <a:solidFill>
                <a:srgbClr val="C00000"/>
              </a:solidFill>
            </a:endParaRPr>
          </a:p>
        </p:txBody>
      </p:sp>
      <p:sp>
        <p:nvSpPr>
          <p:cNvPr id="19" name="Lekerekített téglalap 18"/>
          <p:cNvSpPr/>
          <p:nvPr/>
        </p:nvSpPr>
        <p:spPr>
          <a:xfrm>
            <a:off x="5190080" y="4497977"/>
            <a:ext cx="606055" cy="216024"/>
          </a:xfrm>
          <a:prstGeom prst="roundRect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1979712" y="5371988"/>
            <a:ext cx="1462212" cy="559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800" b="1" i="1" dirty="0">
                <a:solidFill>
                  <a:srgbClr val="C00000"/>
                </a:solidFill>
              </a:rPr>
              <a:t>Bejővő közlemények</a:t>
            </a:r>
            <a:endParaRPr lang="hu-HU" altLang="hu-HU" sz="1800" b="1" dirty="0">
              <a:solidFill>
                <a:srgbClr val="C00000"/>
              </a:solidFill>
            </a:endParaRP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auto">
          <a:xfrm>
            <a:off x="7293736" y="5356764"/>
            <a:ext cx="1462212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800" b="1" i="1" dirty="0">
                <a:solidFill>
                  <a:srgbClr val="C00000"/>
                </a:solidFill>
              </a:rPr>
              <a:t>E-mail cím</a:t>
            </a:r>
            <a:endParaRPr lang="hu-HU" altLang="hu-HU" sz="1800" b="1" dirty="0">
              <a:solidFill>
                <a:srgbClr val="C00000"/>
              </a:solidFill>
            </a:endParaRPr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auto">
          <a:xfrm>
            <a:off x="7358260" y="2420888"/>
            <a:ext cx="1462212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800" b="1" i="1" dirty="0">
                <a:solidFill>
                  <a:srgbClr val="C00000"/>
                </a:solidFill>
              </a:rPr>
              <a:t>Felhasználói</a:t>
            </a:r>
          </a:p>
          <a:p>
            <a:r>
              <a:rPr lang="hu-HU" altLang="hu-HU" b="1" i="1" dirty="0">
                <a:solidFill>
                  <a:srgbClr val="C00000"/>
                </a:solidFill>
              </a:rPr>
              <a:t>menü</a:t>
            </a:r>
            <a:endParaRPr lang="hu-HU" altLang="hu-HU" sz="1800" b="1" dirty="0">
              <a:solidFill>
                <a:srgbClr val="C00000"/>
              </a:solidFill>
            </a:endParaRPr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2627784" y="3302075"/>
            <a:ext cx="1462212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800" b="1" i="1" dirty="0">
                <a:solidFill>
                  <a:srgbClr val="C00000"/>
                </a:solidFill>
              </a:rPr>
              <a:t>Beállítások</a:t>
            </a:r>
            <a:endParaRPr lang="hu-HU" altLang="hu-HU" sz="1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05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348880"/>
            <a:ext cx="6300192" cy="443930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92088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Beállítások, információk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84976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eAEO-STP alkalmazás alapképernyője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EU Ügyfél Portál (GTP) kézikönyve - </a:t>
            </a:r>
            <a:r>
              <a:rPr lang="hu-H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online segítség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GY.I.K</a:t>
            </a: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</p:spTree>
    <p:extLst>
      <p:ext uri="{BB962C8B-B14F-4D97-AF65-F5344CB8AC3E}">
        <p14:creationId xmlns:p14="http://schemas.microsoft.com/office/powerpoint/2010/main" val="30432779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04448" y="6453336"/>
            <a:ext cx="539552" cy="476251"/>
          </a:xfrm>
        </p:spPr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Tartalom – 1. rész</a:t>
            </a:r>
            <a:endParaRPr lang="en-GB" alt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124744"/>
            <a:ext cx="8785225" cy="573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Bevezetés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Megvalósítás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Rendszerkapcsolatok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EU Ügyfél Portál bejelentkezés 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Beállítások, információk ellenőrzése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Menürendszer, funkcionalitás 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AEO feldolgozás szereplői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Gazdálkodói képviselet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AEO vámhatósági feldolgozó helyszínek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AEO jogosultságok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</a:t>
            </a: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kérelem főbb műveletei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Regisztráció, üzenet- és folyamatkezelés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benyújtása – áttekintő nézet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Konzultáció - Szünet</a:t>
            </a:r>
          </a:p>
        </p:txBody>
      </p:sp>
    </p:spTree>
    <p:extLst>
      <p:ext uri="{BB962C8B-B14F-4D97-AF65-F5344CB8AC3E}">
        <p14:creationId xmlns:p14="http://schemas.microsoft.com/office/powerpoint/2010/main" val="2358842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2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59" y="525711"/>
            <a:ext cx="80160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Beállítások, információk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84976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eAEO-STP alkalmazás alapképernyője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EU Ügyfél Portál (GTP) kézikönyvének menürendszere</a:t>
            </a: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31" y="2492896"/>
            <a:ext cx="8262482" cy="4227959"/>
          </a:xfrm>
          <a:prstGeom prst="flowChartDocument">
            <a:avLst/>
          </a:prstGeom>
          <a:solidFill>
            <a:srgbClr val="000000"/>
          </a:solidFill>
          <a:ln w="9525" cap="flat" cmpd="sng" algn="ctr">
            <a:solidFill>
              <a:srgbClr val="A50021"/>
            </a:solidFill>
            <a:prstDash val="dash"/>
            <a:round/>
            <a:headEnd type="none" w="med" len="med"/>
            <a:tailEnd type="none" w="med" len="med"/>
          </a:ln>
        </p:spPr>
      </p:pic>
    </p:spTree>
    <p:extLst>
      <p:ext uri="{BB962C8B-B14F-4D97-AF65-F5344CB8AC3E}">
        <p14:creationId xmlns:p14="http://schemas.microsoft.com/office/powerpoint/2010/main" val="18133340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59" y="525711"/>
            <a:ext cx="80160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Beállítások, információk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84976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eAEO-STP alkalmazás alapképernyője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</a:t>
            </a:r>
            <a:r>
              <a:rPr lang="hu-HU" sz="24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(STP) kézikönyve - </a:t>
            </a:r>
            <a:r>
              <a:rPr lang="hu-H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online segítség</a:t>
            </a: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2422881"/>
            <a:ext cx="6315336" cy="434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76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92088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Beállítások, információk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84976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eAEO-STP alkalmazás alapképernyője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 (STP) felhasználói útmutató menürendszere</a:t>
            </a: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9" name="Kép 8"/>
          <p:cNvPicPr/>
          <p:nvPr/>
        </p:nvPicPr>
        <p:blipFill rotWithShape="1">
          <a:blip r:embed="rId3"/>
          <a:srcRect t="8912" b="514"/>
          <a:stretch/>
        </p:blipFill>
        <p:spPr bwMode="auto">
          <a:xfrm>
            <a:off x="807230" y="2492895"/>
            <a:ext cx="8229265" cy="3600401"/>
          </a:xfrm>
          <a:prstGeom prst="flowChartDocument">
            <a:avLst/>
          </a:prstGeom>
          <a:solidFill>
            <a:srgbClr val="000000"/>
          </a:solidFill>
          <a:ln w="9525" cap="flat" cmpd="sng" algn="ctr">
            <a:solidFill>
              <a:srgbClr val="A50021"/>
            </a:solidFill>
            <a:prstDash val="dash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546821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92088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Beállítások, információk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84976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eAEO-STP alkalmazás alapképernyője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Jogi nyilatkozat párbeszédablak elérhetősége</a:t>
            </a: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6" name="Kép 5"/>
          <p:cNvPicPr/>
          <p:nvPr/>
        </p:nvPicPr>
        <p:blipFill>
          <a:blip r:embed="rId3"/>
          <a:stretch>
            <a:fillRect/>
          </a:stretch>
        </p:blipFill>
        <p:spPr>
          <a:xfrm>
            <a:off x="755576" y="2492896"/>
            <a:ext cx="7920880" cy="3176494"/>
          </a:xfrm>
          <a:prstGeom prst="flowChartDocument">
            <a:avLst/>
          </a:prstGeom>
        </p:spPr>
      </p:pic>
    </p:spTree>
    <p:extLst>
      <p:ext uri="{BB962C8B-B14F-4D97-AF65-F5344CB8AC3E}">
        <p14:creationId xmlns:p14="http://schemas.microsoft.com/office/powerpoint/2010/main" val="21594569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92088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Beállítások, információk ellenőrzése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84976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eAEO-STP alkalmazás alapképernyője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Szabályos kijelentkezés a programból (2 lépésben)</a:t>
            </a: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034" y="2261900"/>
            <a:ext cx="5774246" cy="4456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1573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Menürendszer, funkcionalitás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EU Ügyfél Portál menürendszere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 rotWithShape="1">
          <a:blip r:embed="rId3"/>
          <a:srcRect b="29554"/>
          <a:stretch/>
        </p:blipFill>
        <p:spPr>
          <a:xfrm>
            <a:off x="683568" y="2204864"/>
            <a:ext cx="3816424" cy="3911500"/>
          </a:xfrm>
          <a:prstGeom prst="rect">
            <a:avLst/>
          </a:prstGeom>
        </p:spPr>
      </p:pic>
      <p:cxnSp>
        <p:nvCxnSpPr>
          <p:cNvPr id="8" name="Szögletes összekötő 7"/>
          <p:cNvCxnSpPr/>
          <p:nvPr/>
        </p:nvCxnSpPr>
        <p:spPr>
          <a:xfrm>
            <a:off x="3702076" y="3139790"/>
            <a:ext cx="936104" cy="12700"/>
          </a:xfrm>
          <a:prstGeom prst="bentConnector3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églalap 8"/>
          <p:cNvSpPr/>
          <p:nvPr/>
        </p:nvSpPr>
        <p:spPr>
          <a:xfrm>
            <a:off x="4788022" y="2915084"/>
            <a:ext cx="3168354" cy="4261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D3D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200" b="1" dirty="0">
                <a:solidFill>
                  <a:srgbClr val="0033CC"/>
                </a:solidFill>
              </a:rPr>
              <a:t>Irányítópult</a:t>
            </a:r>
          </a:p>
        </p:txBody>
      </p:sp>
      <p:sp>
        <p:nvSpPr>
          <p:cNvPr id="11" name="Téglalap 10"/>
          <p:cNvSpPr/>
          <p:nvPr/>
        </p:nvSpPr>
        <p:spPr>
          <a:xfrm>
            <a:off x="4788021" y="3459870"/>
            <a:ext cx="3168355" cy="4261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D3D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200" b="1" dirty="0">
                <a:solidFill>
                  <a:srgbClr val="0033CC"/>
                </a:solidFill>
              </a:rPr>
              <a:t>Beadvány keresése</a:t>
            </a:r>
          </a:p>
        </p:txBody>
      </p:sp>
      <p:sp>
        <p:nvSpPr>
          <p:cNvPr id="12" name="Téglalap 11"/>
          <p:cNvSpPr/>
          <p:nvPr/>
        </p:nvSpPr>
        <p:spPr>
          <a:xfrm>
            <a:off x="4776367" y="4004656"/>
            <a:ext cx="3180009" cy="4261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D3D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200" b="1" dirty="0">
                <a:solidFill>
                  <a:srgbClr val="0033CC"/>
                </a:solidFill>
              </a:rPr>
              <a:t>Tervezet</a:t>
            </a:r>
          </a:p>
        </p:txBody>
      </p:sp>
      <p:sp>
        <p:nvSpPr>
          <p:cNvPr id="13" name="Téglalap 12"/>
          <p:cNvSpPr/>
          <p:nvPr/>
        </p:nvSpPr>
        <p:spPr>
          <a:xfrm>
            <a:off x="4788021" y="4549442"/>
            <a:ext cx="3168355" cy="4261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D3D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200" b="1" dirty="0">
                <a:solidFill>
                  <a:srgbClr val="0033CC"/>
                </a:solidFill>
              </a:rPr>
              <a:t>Melléklet (Csatolmányok)</a:t>
            </a:r>
          </a:p>
        </p:txBody>
      </p:sp>
      <p:sp>
        <p:nvSpPr>
          <p:cNvPr id="15" name="Téglalap 14"/>
          <p:cNvSpPr/>
          <p:nvPr/>
        </p:nvSpPr>
        <p:spPr>
          <a:xfrm>
            <a:off x="4788020" y="5648940"/>
            <a:ext cx="3168356" cy="4261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D3D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200" b="1" dirty="0">
                <a:solidFill>
                  <a:srgbClr val="0033CC"/>
                </a:solidFill>
              </a:rPr>
              <a:t>eAEO munkafelület</a:t>
            </a:r>
          </a:p>
        </p:txBody>
      </p:sp>
      <p:cxnSp>
        <p:nvCxnSpPr>
          <p:cNvPr id="22" name="Szögletes összekötő 21"/>
          <p:cNvCxnSpPr/>
          <p:nvPr/>
        </p:nvCxnSpPr>
        <p:spPr>
          <a:xfrm>
            <a:off x="3702076" y="3672943"/>
            <a:ext cx="936104" cy="12700"/>
          </a:xfrm>
          <a:prstGeom prst="bentConnector3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zögletes összekötő 22"/>
          <p:cNvCxnSpPr/>
          <p:nvPr/>
        </p:nvCxnSpPr>
        <p:spPr>
          <a:xfrm>
            <a:off x="3702076" y="4193396"/>
            <a:ext cx="936104" cy="12700"/>
          </a:xfrm>
          <a:prstGeom prst="bentConnector3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zögletes összekötő 23"/>
          <p:cNvCxnSpPr/>
          <p:nvPr/>
        </p:nvCxnSpPr>
        <p:spPr>
          <a:xfrm>
            <a:off x="3702076" y="4713849"/>
            <a:ext cx="936104" cy="12700"/>
          </a:xfrm>
          <a:prstGeom prst="bentConnector3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zögletes összekötő 24"/>
          <p:cNvCxnSpPr/>
          <p:nvPr/>
        </p:nvCxnSpPr>
        <p:spPr>
          <a:xfrm>
            <a:off x="3702076" y="5849313"/>
            <a:ext cx="936104" cy="12700"/>
          </a:xfrm>
          <a:prstGeom prst="bentConnector3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025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 rotWithShape="1">
          <a:blip r:embed="rId3"/>
          <a:srcRect t="3734" r="3391" b="5055"/>
          <a:stretch/>
        </p:blipFill>
        <p:spPr>
          <a:xfrm>
            <a:off x="214852" y="2636912"/>
            <a:ext cx="8833868" cy="2880320"/>
          </a:xfrm>
          <a:prstGeom prst="rect">
            <a:avLst/>
          </a:prstGeom>
        </p:spPr>
      </p:pic>
      <p:sp>
        <p:nvSpPr>
          <p:cNvPr id="27" name="Lekerekített téglalap 26"/>
          <p:cNvSpPr/>
          <p:nvPr/>
        </p:nvSpPr>
        <p:spPr>
          <a:xfrm>
            <a:off x="7342997" y="3289791"/>
            <a:ext cx="1040963" cy="495802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32" name="Egyenes összekötő 31"/>
          <p:cNvCxnSpPr/>
          <p:nvPr/>
        </p:nvCxnSpPr>
        <p:spPr>
          <a:xfrm flipV="1">
            <a:off x="4209830" y="3795995"/>
            <a:ext cx="2482356" cy="475714"/>
          </a:xfrm>
          <a:prstGeom prst="bentConnector3">
            <a:avLst>
              <a:gd name="adj1" fmla="val 99678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" name="Lekerekített téglalap 84"/>
          <p:cNvSpPr/>
          <p:nvPr/>
        </p:nvSpPr>
        <p:spPr>
          <a:xfrm>
            <a:off x="5864582" y="3308561"/>
            <a:ext cx="1371714" cy="471871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10" name="Egyenes összekötő 31"/>
          <p:cNvCxnSpPr/>
          <p:nvPr/>
        </p:nvCxnSpPr>
        <p:spPr>
          <a:xfrm flipV="1">
            <a:off x="5770983" y="3788448"/>
            <a:ext cx="2405527" cy="864688"/>
          </a:xfrm>
          <a:prstGeom prst="bentConnector3">
            <a:avLst>
              <a:gd name="adj1" fmla="val 99521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Egyenes összekötő 31"/>
          <p:cNvCxnSpPr/>
          <p:nvPr/>
        </p:nvCxnSpPr>
        <p:spPr>
          <a:xfrm flipV="1">
            <a:off x="3793765" y="3736504"/>
            <a:ext cx="1425125" cy="196148"/>
          </a:xfrm>
          <a:prstGeom prst="bentConnector3">
            <a:avLst>
              <a:gd name="adj1" fmla="val 101213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Menürendszer, funkcionalitás</a:t>
            </a:r>
          </a:p>
        </p:txBody>
      </p:sp>
      <p:sp>
        <p:nvSpPr>
          <p:cNvPr id="60" name="Lekerekített téglalap 59"/>
          <p:cNvSpPr/>
          <p:nvPr/>
        </p:nvSpPr>
        <p:spPr>
          <a:xfrm>
            <a:off x="5229898" y="3317169"/>
            <a:ext cx="576064" cy="471871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08" name="Rectangle 22"/>
          <p:cNvSpPr>
            <a:spLocks noChangeArrowheads="1"/>
          </p:cNvSpPr>
          <p:nvPr/>
        </p:nvSpPr>
        <p:spPr bwMode="auto">
          <a:xfrm>
            <a:off x="251520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Irányítópult felületének ismertetése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Állapotszűrők megjelenítése</a:t>
            </a:r>
          </a:p>
          <a:p>
            <a:pPr marL="971550" lvl="1" indent="-514350" algn="just">
              <a:spcBef>
                <a:spcPts val="3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Meglehetősen népszerű menü munkavégzéskor.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ts val="16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Állapotszűrő beállításai: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sp>
        <p:nvSpPr>
          <p:cNvPr id="111" name="Rectangle 29"/>
          <p:cNvSpPr>
            <a:spLocks noChangeArrowheads="1"/>
          </p:cNvSpPr>
          <p:nvPr/>
        </p:nvSpPr>
        <p:spPr bwMode="auto">
          <a:xfrm>
            <a:off x="5652120" y="4365104"/>
            <a:ext cx="2535398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Lejárt határidejű feladatok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41" name="Rectangle 29"/>
          <p:cNvSpPr>
            <a:spLocks noChangeArrowheads="1"/>
          </p:cNvSpPr>
          <p:nvPr/>
        </p:nvSpPr>
        <p:spPr bwMode="auto">
          <a:xfrm>
            <a:off x="4067944" y="3954040"/>
            <a:ext cx="2721607" cy="33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spc="10" dirty="0">
                <a:solidFill>
                  <a:srgbClr val="C00000"/>
                </a:solidFill>
              </a:rPr>
              <a:t>Hamarosan lejáró feladatok</a:t>
            </a:r>
            <a:endParaRPr lang="hu-HU" altLang="hu-HU" sz="1600" b="1" spc="10" dirty="0">
              <a:solidFill>
                <a:srgbClr val="C00000"/>
              </a:solidFill>
            </a:endParaRPr>
          </a:p>
        </p:txBody>
      </p:sp>
      <p:sp>
        <p:nvSpPr>
          <p:cNvPr id="53" name="Rectangle 29"/>
          <p:cNvSpPr>
            <a:spLocks noChangeArrowheads="1"/>
          </p:cNvSpPr>
          <p:nvPr/>
        </p:nvSpPr>
        <p:spPr bwMode="auto">
          <a:xfrm>
            <a:off x="4644008" y="5539558"/>
            <a:ext cx="3888432" cy="371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Minden értesítés és feladat</a:t>
            </a:r>
          </a:p>
        </p:txBody>
      </p:sp>
      <p:sp>
        <p:nvSpPr>
          <p:cNvPr id="57" name="Rectangle 29"/>
          <p:cNvSpPr>
            <a:spLocks noChangeArrowheads="1"/>
          </p:cNvSpPr>
          <p:nvPr/>
        </p:nvSpPr>
        <p:spPr bwMode="auto">
          <a:xfrm>
            <a:off x="4860032" y="5954506"/>
            <a:ext cx="4320480" cy="371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Következő hét határidős feladatai</a:t>
            </a:r>
          </a:p>
        </p:txBody>
      </p:sp>
      <p:sp>
        <p:nvSpPr>
          <p:cNvPr id="58" name="Rectangle 29"/>
          <p:cNvSpPr>
            <a:spLocks noChangeArrowheads="1"/>
          </p:cNvSpPr>
          <p:nvPr/>
        </p:nvSpPr>
        <p:spPr bwMode="auto">
          <a:xfrm>
            <a:off x="4788024" y="6369454"/>
            <a:ext cx="3444162" cy="371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Lejárt határidős feladatok</a:t>
            </a:r>
          </a:p>
        </p:txBody>
      </p:sp>
      <p:sp>
        <p:nvSpPr>
          <p:cNvPr id="59" name="Rectangle 29"/>
          <p:cNvSpPr>
            <a:spLocks noChangeArrowheads="1"/>
          </p:cNvSpPr>
          <p:nvPr/>
        </p:nvSpPr>
        <p:spPr bwMode="auto">
          <a:xfrm>
            <a:off x="3627590" y="3645024"/>
            <a:ext cx="1757474" cy="33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spc="10" dirty="0">
                <a:solidFill>
                  <a:srgbClr val="C00000"/>
                </a:solidFill>
              </a:rPr>
              <a:t>Összes (feladat)</a:t>
            </a:r>
            <a:endParaRPr lang="hu-HU" altLang="hu-HU" sz="1600" b="1" spc="1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450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1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build="p" bldLvl="2"/>
      <p:bldP spid="108" grpI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Menürendszer, funkcionalitás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621796"/>
            <a:ext cx="9036496" cy="2103348"/>
          </a:xfrm>
          <a:prstGeom prst="rect">
            <a:avLst/>
          </a:prstGeom>
        </p:spPr>
      </p:pic>
      <p:sp>
        <p:nvSpPr>
          <p:cNvPr id="21" name="Lekerekített téglalap 20"/>
          <p:cNvSpPr/>
          <p:nvPr/>
        </p:nvSpPr>
        <p:spPr>
          <a:xfrm>
            <a:off x="1259632" y="2996951"/>
            <a:ext cx="1440160" cy="288032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1259632" y="3328322"/>
            <a:ext cx="2808312" cy="38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Feladatok és értesítések listája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29" name="Lekerekített téglalap 28"/>
          <p:cNvSpPr/>
          <p:nvPr/>
        </p:nvSpPr>
        <p:spPr>
          <a:xfrm>
            <a:off x="1475656" y="3949531"/>
            <a:ext cx="432048" cy="471871"/>
          </a:xfrm>
          <a:custGeom>
            <a:avLst/>
            <a:gdLst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2048" h="471871">
                <a:moveTo>
                  <a:pt x="0" y="72009"/>
                </a:moveTo>
                <a:cubicBezTo>
                  <a:pt x="0" y="32240"/>
                  <a:pt x="32240" y="0"/>
                  <a:pt x="72009" y="0"/>
                </a:cubicBez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99862"/>
                </a:lnTo>
                <a:cubicBezTo>
                  <a:pt x="432048" y="439631"/>
                  <a:pt x="399808" y="471871"/>
                  <a:pt x="360039" y="471871"/>
                </a:cubicBezTo>
                <a:cubicBezTo>
                  <a:pt x="111629" y="464251"/>
                  <a:pt x="168019" y="471871"/>
                  <a:pt x="72009" y="471871"/>
                </a:cubicBezTo>
                <a:cubicBezTo>
                  <a:pt x="32240" y="471871"/>
                  <a:pt x="0" y="439631"/>
                  <a:pt x="0" y="399862"/>
                </a:cubicBezTo>
                <a:lnTo>
                  <a:pt x="0" y="72009"/>
                </a:lnTo>
                <a:close/>
              </a:path>
            </a:pathLst>
          </a:cu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30" name="Lekerekített téglalap 29"/>
          <p:cNvSpPr/>
          <p:nvPr/>
        </p:nvSpPr>
        <p:spPr>
          <a:xfrm>
            <a:off x="5733514" y="3926800"/>
            <a:ext cx="979967" cy="471871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31" name="Lekerekített téglalap 30"/>
          <p:cNvSpPr/>
          <p:nvPr/>
        </p:nvSpPr>
        <p:spPr>
          <a:xfrm>
            <a:off x="1987744" y="3948553"/>
            <a:ext cx="576064" cy="471871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32" name="Egyenes összekötő 31"/>
          <p:cNvCxnSpPr/>
          <p:nvPr/>
        </p:nvCxnSpPr>
        <p:spPr>
          <a:xfrm flipV="1">
            <a:off x="611562" y="4438373"/>
            <a:ext cx="1152126" cy="847719"/>
          </a:xfrm>
          <a:prstGeom prst="bentConnector3">
            <a:avLst>
              <a:gd name="adj1" fmla="val 98281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Rectangle 29"/>
          <p:cNvSpPr>
            <a:spLocks noChangeArrowheads="1"/>
          </p:cNvSpPr>
          <p:nvPr/>
        </p:nvSpPr>
        <p:spPr bwMode="auto">
          <a:xfrm>
            <a:off x="478553" y="4968699"/>
            <a:ext cx="1296144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Üzleti terület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cxnSp>
        <p:nvCxnSpPr>
          <p:cNvPr id="45" name="Egyenes összekötő 31"/>
          <p:cNvCxnSpPr/>
          <p:nvPr/>
        </p:nvCxnSpPr>
        <p:spPr>
          <a:xfrm flipV="1">
            <a:off x="899594" y="4446860"/>
            <a:ext cx="1499589" cy="1239845"/>
          </a:xfrm>
          <a:prstGeom prst="bentConnector3">
            <a:avLst>
              <a:gd name="adj1" fmla="val 99798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Rectangle 29"/>
          <p:cNvSpPr>
            <a:spLocks noChangeArrowheads="1"/>
          </p:cNvSpPr>
          <p:nvPr/>
        </p:nvSpPr>
        <p:spPr bwMode="auto">
          <a:xfrm>
            <a:off x="755576" y="5352341"/>
            <a:ext cx="1682924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Hivatkozási szám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cxnSp>
        <p:nvCxnSpPr>
          <p:cNvPr id="51" name="Egyenes összekötő 31"/>
          <p:cNvCxnSpPr/>
          <p:nvPr/>
        </p:nvCxnSpPr>
        <p:spPr>
          <a:xfrm rot="5400000" flipH="1" flipV="1">
            <a:off x="2361879" y="4895458"/>
            <a:ext cx="1598508" cy="681815"/>
          </a:xfrm>
          <a:prstGeom prst="bentConnector3">
            <a:avLst>
              <a:gd name="adj1" fmla="val 900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" name="Rectangle 29"/>
          <p:cNvSpPr>
            <a:spLocks noChangeArrowheads="1"/>
          </p:cNvSpPr>
          <p:nvPr/>
        </p:nvSpPr>
        <p:spPr bwMode="auto">
          <a:xfrm>
            <a:off x="2699792" y="5711007"/>
            <a:ext cx="705478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Cím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60" name="Lekerekített téglalap 59"/>
          <p:cNvSpPr/>
          <p:nvPr/>
        </p:nvSpPr>
        <p:spPr>
          <a:xfrm>
            <a:off x="3756485" y="3948553"/>
            <a:ext cx="576064" cy="471871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61" name="Egyenes összekötő 31"/>
          <p:cNvCxnSpPr/>
          <p:nvPr/>
        </p:nvCxnSpPr>
        <p:spPr>
          <a:xfrm rot="5400000" flipH="1" flipV="1">
            <a:off x="2949123" y="5090518"/>
            <a:ext cx="1892998" cy="544605"/>
          </a:xfrm>
          <a:prstGeom prst="bentConnector3">
            <a:avLst>
              <a:gd name="adj1" fmla="val 36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" name="Rectangle 29"/>
          <p:cNvSpPr>
            <a:spLocks noChangeArrowheads="1"/>
          </p:cNvSpPr>
          <p:nvPr/>
        </p:nvSpPr>
        <p:spPr bwMode="auto">
          <a:xfrm>
            <a:off x="3482244" y="5974955"/>
            <a:ext cx="705478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Típus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cxnSp>
        <p:nvCxnSpPr>
          <p:cNvPr id="67" name="Egyenes összekötő 31"/>
          <p:cNvCxnSpPr/>
          <p:nvPr/>
        </p:nvCxnSpPr>
        <p:spPr>
          <a:xfrm rot="16200000" flipV="1">
            <a:off x="4586406" y="4462169"/>
            <a:ext cx="895070" cy="804310"/>
          </a:xfrm>
          <a:prstGeom prst="bentConnector3">
            <a:avLst>
              <a:gd name="adj1" fmla="val -1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" name="Lekerekített téglalap 67"/>
          <p:cNvSpPr/>
          <p:nvPr/>
        </p:nvSpPr>
        <p:spPr>
          <a:xfrm>
            <a:off x="4401194" y="3948552"/>
            <a:ext cx="602853" cy="471871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76" name="Rectangle 29"/>
          <p:cNvSpPr>
            <a:spLocks noChangeArrowheads="1"/>
          </p:cNvSpPr>
          <p:nvPr/>
        </p:nvSpPr>
        <p:spPr bwMode="auto">
          <a:xfrm>
            <a:off x="4465731" y="4967311"/>
            <a:ext cx="1186389" cy="33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spc="10" dirty="0">
                <a:solidFill>
                  <a:srgbClr val="C00000"/>
                </a:solidFill>
              </a:rPr>
              <a:t>Tagállam</a:t>
            </a:r>
            <a:endParaRPr lang="hu-HU" altLang="hu-HU" sz="1600" b="1" spc="10" dirty="0">
              <a:solidFill>
                <a:srgbClr val="C00000"/>
              </a:solidFill>
            </a:endParaRPr>
          </a:p>
        </p:txBody>
      </p:sp>
      <p:cxnSp>
        <p:nvCxnSpPr>
          <p:cNvPr id="77" name="Egyenes összekötő 31"/>
          <p:cNvCxnSpPr/>
          <p:nvPr/>
        </p:nvCxnSpPr>
        <p:spPr>
          <a:xfrm rot="16200000" flipV="1">
            <a:off x="5366488" y="4549590"/>
            <a:ext cx="1281380" cy="992850"/>
          </a:xfrm>
          <a:prstGeom prst="bentConnector3">
            <a:avLst>
              <a:gd name="adj1" fmla="val -175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" name="Lekerekített téglalap 77"/>
          <p:cNvSpPr/>
          <p:nvPr/>
        </p:nvSpPr>
        <p:spPr>
          <a:xfrm>
            <a:off x="5077410" y="3936827"/>
            <a:ext cx="602853" cy="471871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79" name="Rectangle 29"/>
          <p:cNvSpPr>
            <a:spLocks noChangeArrowheads="1"/>
          </p:cNvSpPr>
          <p:nvPr/>
        </p:nvSpPr>
        <p:spPr bwMode="auto">
          <a:xfrm>
            <a:off x="5436096" y="5366401"/>
            <a:ext cx="1222840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spc="-120" dirty="0">
                <a:solidFill>
                  <a:srgbClr val="C00000"/>
                </a:solidFill>
              </a:rPr>
              <a:t>Vámhatóság</a:t>
            </a:r>
            <a:endParaRPr lang="hu-HU" altLang="hu-HU" sz="1600" b="1" spc="-120" dirty="0">
              <a:solidFill>
                <a:srgbClr val="C00000"/>
              </a:solidFill>
            </a:endParaRPr>
          </a:p>
        </p:txBody>
      </p:sp>
      <p:sp>
        <p:nvSpPr>
          <p:cNvPr id="85" name="Lekerekített téglalap 84"/>
          <p:cNvSpPr/>
          <p:nvPr/>
        </p:nvSpPr>
        <p:spPr>
          <a:xfrm>
            <a:off x="2630368" y="3949710"/>
            <a:ext cx="1052754" cy="471871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86" name="Lekerekített téglalap 85"/>
          <p:cNvSpPr/>
          <p:nvPr/>
        </p:nvSpPr>
        <p:spPr>
          <a:xfrm>
            <a:off x="6760385" y="3926800"/>
            <a:ext cx="979967" cy="471871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88" name="Egyenes összekötő 31"/>
          <p:cNvCxnSpPr/>
          <p:nvPr/>
        </p:nvCxnSpPr>
        <p:spPr>
          <a:xfrm rot="16200000" flipV="1">
            <a:off x="6542000" y="4474806"/>
            <a:ext cx="1624824" cy="1485859"/>
          </a:xfrm>
          <a:prstGeom prst="bentConnector3">
            <a:avLst>
              <a:gd name="adj1" fmla="val -81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9" name="Rectangle 29"/>
          <p:cNvSpPr>
            <a:spLocks noChangeArrowheads="1"/>
          </p:cNvSpPr>
          <p:nvPr/>
        </p:nvSpPr>
        <p:spPr bwMode="auto">
          <a:xfrm>
            <a:off x="6585003" y="5696585"/>
            <a:ext cx="1613814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Beérkezés napja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05" name="Rectangle 29"/>
          <p:cNvSpPr>
            <a:spLocks noChangeArrowheads="1"/>
          </p:cNvSpPr>
          <p:nvPr/>
        </p:nvSpPr>
        <p:spPr bwMode="auto">
          <a:xfrm>
            <a:off x="6503603" y="3407051"/>
            <a:ext cx="1802567" cy="38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Esedékesség napja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08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Irányítópult felületének ismertetése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Táblaszűrők</a:t>
            </a: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sp>
        <p:nvSpPr>
          <p:cNvPr id="109" name="Lekerekített téglalap 28"/>
          <p:cNvSpPr/>
          <p:nvPr/>
        </p:nvSpPr>
        <p:spPr>
          <a:xfrm>
            <a:off x="7928222" y="3925832"/>
            <a:ext cx="432048" cy="471871"/>
          </a:xfrm>
          <a:custGeom>
            <a:avLst/>
            <a:gdLst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2048" h="471871">
                <a:moveTo>
                  <a:pt x="0" y="72009"/>
                </a:moveTo>
                <a:cubicBezTo>
                  <a:pt x="0" y="32240"/>
                  <a:pt x="32240" y="0"/>
                  <a:pt x="72009" y="0"/>
                </a:cubicBez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99862"/>
                </a:lnTo>
                <a:cubicBezTo>
                  <a:pt x="432048" y="439631"/>
                  <a:pt x="399808" y="471871"/>
                  <a:pt x="360039" y="471871"/>
                </a:cubicBezTo>
                <a:cubicBezTo>
                  <a:pt x="111629" y="464251"/>
                  <a:pt x="168019" y="471871"/>
                  <a:pt x="72009" y="471871"/>
                </a:cubicBezTo>
                <a:cubicBezTo>
                  <a:pt x="32240" y="471871"/>
                  <a:pt x="0" y="439631"/>
                  <a:pt x="0" y="399862"/>
                </a:cubicBezTo>
                <a:lnTo>
                  <a:pt x="0" y="72009"/>
                </a:lnTo>
                <a:close/>
              </a:path>
            </a:pathLst>
          </a:cu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10" name="Egyenes összekötő 31"/>
          <p:cNvCxnSpPr/>
          <p:nvPr/>
        </p:nvCxnSpPr>
        <p:spPr>
          <a:xfrm rot="5400000" flipH="1" flipV="1">
            <a:off x="7528211" y="4468930"/>
            <a:ext cx="864689" cy="711720"/>
          </a:xfrm>
          <a:prstGeom prst="bentConnector3">
            <a:avLst>
              <a:gd name="adj1" fmla="val 521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1" name="Rectangle 29"/>
          <p:cNvSpPr>
            <a:spLocks noChangeArrowheads="1"/>
          </p:cNvSpPr>
          <p:nvPr/>
        </p:nvSpPr>
        <p:spPr bwMode="auto">
          <a:xfrm>
            <a:off x="7434822" y="4922770"/>
            <a:ext cx="892602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Állapot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8606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build="p" bldLvl="2"/>
      <p:bldP spid="108" grpI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Kép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4" y="2518027"/>
            <a:ext cx="8748464" cy="357526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Menürendszer, funkcionalitás</a:t>
            </a:r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6732240" y="3046987"/>
            <a:ext cx="1751772" cy="38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Értesítési csengő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31" name="Lekerekített téglalap 30"/>
          <p:cNvSpPr/>
          <p:nvPr/>
        </p:nvSpPr>
        <p:spPr>
          <a:xfrm>
            <a:off x="2449735" y="4263205"/>
            <a:ext cx="429462" cy="389714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51" name="Egyenes összekötő 31"/>
          <p:cNvCxnSpPr/>
          <p:nvPr/>
        </p:nvCxnSpPr>
        <p:spPr>
          <a:xfrm flipV="1">
            <a:off x="527173" y="4650715"/>
            <a:ext cx="2135289" cy="1686137"/>
          </a:xfrm>
          <a:prstGeom prst="bentConnector3">
            <a:avLst>
              <a:gd name="adj1" fmla="val 9962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" name="Egyenes összekötő 31"/>
          <p:cNvCxnSpPr/>
          <p:nvPr/>
        </p:nvCxnSpPr>
        <p:spPr>
          <a:xfrm flipV="1">
            <a:off x="6876256" y="2974979"/>
            <a:ext cx="1565814" cy="360039"/>
          </a:xfrm>
          <a:prstGeom prst="bentConnector3">
            <a:avLst>
              <a:gd name="adj1" fmla="val 99665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" name="Egyenes összekötő 31"/>
          <p:cNvCxnSpPr>
            <a:endCxn id="52" idx="2"/>
          </p:cNvCxnSpPr>
          <p:nvPr/>
        </p:nvCxnSpPr>
        <p:spPr>
          <a:xfrm rot="16200000" flipV="1">
            <a:off x="2667940" y="5105437"/>
            <a:ext cx="1639604" cy="712164"/>
          </a:xfrm>
          <a:prstGeom prst="bentConnector3">
            <a:avLst>
              <a:gd name="adj1" fmla="val -557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" name="Lekerekített téglalap 85"/>
          <p:cNvSpPr/>
          <p:nvPr/>
        </p:nvSpPr>
        <p:spPr>
          <a:xfrm>
            <a:off x="7708833" y="2490604"/>
            <a:ext cx="979967" cy="471871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89" name="Rectangle 29"/>
          <p:cNvSpPr>
            <a:spLocks noChangeArrowheads="1"/>
          </p:cNvSpPr>
          <p:nvPr/>
        </p:nvSpPr>
        <p:spPr bwMode="auto">
          <a:xfrm>
            <a:off x="3092878" y="6002488"/>
            <a:ext cx="799442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Törlés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05" name="Rectangle 29"/>
          <p:cNvSpPr>
            <a:spLocks noChangeArrowheads="1"/>
          </p:cNvSpPr>
          <p:nvPr/>
        </p:nvSpPr>
        <p:spPr bwMode="auto">
          <a:xfrm>
            <a:off x="5545558" y="3308505"/>
            <a:ext cx="3490938" cy="38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(olvasatlan értesítések előugró ablaka)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108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Irányítópult felületének ismertetése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Táblaszűrők</a:t>
            </a: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sp>
        <p:nvSpPr>
          <p:cNvPr id="109" name="Lekerekített téglalap 28"/>
          <p:cNvSpPr/>
          <p:nvPr/>
        </p:nvSpPr>
        <p:spPr>
          <a:xfrm>
            <a:off x="8172400" y="4249602"/>
            <a:ext cx="380111" cy="361200"/>
          </a:xfrm>
          <a:custGeom>
            <a:avLst/>
            <a:gdLst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2048" h="471871">
                <a:moveTo>
                  <a:pt x="0" y="72009"/>
                </a:moveTo>
                <a:cubicBezTo>
                  <a:pt x="0" y="32240"/>
                  <a:pt x="32240" y="0"/>
                  <a:pt x="72009" y="0"/>
                </a:cubicBez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99862"/>
                </a:lnTo>
                <a:cubicBezTo>
                  <a:pt x="432048" y="439631"/>
                  <a:pt x="399808" y="471871"/>
                  <a:pt x="360039" y="471871"/>
                </a:cubicBezTo>
                <a:cubicBezTo>
                  <a:pt x="111629" y="464251"/>
                  <a:pt x="168019" y="471871"/>
                  <a:pt x="72009" y="471871"/>
                </a:cubicBezTo>
                <a:cubicBezTo>
                  <a:pt x="32240" y="471871"/>
                  <a:pt x="0" y="439631"/>
                  <a:pt x="0" y="399862"/>
                </a:cubicBezTo>
                <a:lnTo>
                  <a:pt x="0" y="72009"/>
                </a:lnTo>
                <a:close/>
              </a:path>
            </a:pathLst>
          </a:cu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10" name="Egyenes összekötő 31"/>
          <p:cNvCxnSpPr/>
          <p:nvPr/>
        </p:nvCxnSpPr>
        <p:spPr>
          <a:xfrm>
            <a:off x="6943305" y="4751160"/>
            <a:ext cx="922538" cy="308332"/>
          </a:xfrm>
          <a:prstGeom prst="bentConnector3">
            <a:avLst>
              <a:gd name="adj1" fmla="val 99096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Lekerekített téglalap 28"/>
          <p:cNvSpPr/>
          <p:nvPr/>
        </p:nvSpPr>
        <p:spPr>
          <a:xfrm>
            <a:off x="8589468" y="4249602"/>
            <a:ext cx="380111" cy="361200"/>
          </a:xfrm>
          <a:custGeom>
            <a:avLst/>
            <a:gdLst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2048" h="471871">
                <a:moveTo>
                  <a:pt x="0" y="72009"/>
                </a:moveTo>
                <a:cubicBezTo>
                  <a:pt x="0" y="32240"/>
                  <a:pt x="32240" y="0"/>
                  <a:pt x="72009" y="0"/>
                </a:cubicBez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99862"/>
                </a:lnTo>
                <a:cubicBezTo>
                  <a:pt x="432048" y="439631"/>
                  <a:pt x="399808" y="471871"/>
                  <a:pt x="360039" y="471871"/>
                </a:cubicBezTo>
                <a:cubicBezTo>
                  <a:pt x="111629" y="464251"/>
                  <a:pt x="168019" y="471871"/>
                  <a:pt x="72009" y="471871"/>
                </a:cubicBezTo>
                <a:cubicBezTo>
                  <a:pt x="32240" y="471871"/>
                  <a:pt x="0" y="439631"/>
                  <a:pt x="0" y="399862"/>
                </a:cubicBezTo>
                <a:lnTo>
                  <a:pt x="0" y="72009"/>
                </a:lnTo>
                <a:close/>
              </a:path>
            </a:pathLst>
          </a:cu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7" name="Téglalap 16"/>
          <p:cNvSpPr/>
          <p:nvPr/>
        </p:nvSpPr>
        <p:spPr>
          <a:xfrm>
            <a:off x="5933198" y="4693515"/>
            <a:ext cx="19326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(össze szűrő törlése )</a:t>
            </a:r>
          </a:p>
        </p:txBody>
      </p:sp>
      <p:sp>
        <p:nvSpPr>
          <p:cNvPr id="52" name="Lekerekített téglalap 51"/>
          <p:cNvSpPr/>
          <p:nvPr/>
        </p:nvSpPr>
        <p:spPr>
          <a:xfrm>
            <a:off x="2920122" y="4252003"/>
            <a:ext cx="423076" cy="389714"/>
          </a:xfrm>
          <a:prstGeom prst="roundRect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57" name="Téglalap 56"/>
          <p:cNvSpPr/>
          <p:nvPr/>
        </p:nvSpPr>
        <p:spPr>
          <a:xfrm>
            <a:off x="2983121" y="6290011"/>
            <a:ext cx="26443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(a kijelölt értesítések törlése)</a:t>
            </a:r>
          </a:p>
        </p:txBody>
      </p:sp>
      <p:sp>
        <p:nvSpPr>
          <p:cNvPr id="65" name="Rectangle 29"/>
          <p:cNvSpPr>
            <a:spLocks noChangeArrowheads="1"/>
          </p:cNvSpPr>
          <p:nvPr/>
        </p:nvSpPr>
        <p:spPr bwMode="auto">
          <a:xfrm>
            <a:off x="356346" y="6021288"/>
            <a:ext cx="2292051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sz="1600" b="1" i="1" dirty="0">
                <a:solidFill>
                  <a:srgbClr val="C00000"/>
                </a:solidFill>
              </a:rPr>
              <a:t>Megjelölés olvasottként, olvasatlanként</a:t>
            </a:r>
          </a:p>
          <a:p>
            <a:pPr algn="ctr"/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66" name="Lekerekített téglalap 28"/>
          <p:cNvSpPr/>
          <p:nvPr/>
        </p:nvSpPr>
        <p:spPr>
          <a:xfrm>
            <a:off x="7519567" y="5764653"/>
            <a:ext cx="380111" cy="361200"/>
          </a:xfrm>
          <a:custGeom>
            <a:avLst/>
            <a:gdLst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2048" h="471871">
                <a:moveTo>
                  <a:pt x="0" y="72009"/>
                </a:moveTo>
                <a:cubicBezTo>
                  <a:pt x="0" y="32240"/>
                  <a:pt x="32240" y="0"/>
                  <a:pt x="72009" y="0"/>
                </a:cubicBez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99862"/>
                </a:lnTo>
                <a:cubicBezTo>
                  <a:pt x="432048" y="439631"/>
                  <a:pt x="399808" y="471871"/>
                  <a:pt x="360039" y="471871"/>
                </a:cubicBezTo>
                <a:cubicBezTo>
                  <a:pt x="111629" y="464251"/>
                  <a:pt x="168019" y="471871"/>
                  <a:pt x="72009" y="471871"/>
                </a:cubicBezTo>
                <a:cubicBezTo>
                  <a:pt x="32240" y="471871"/>
                  <a:pt x="0" y="439631"/>
                  <a:pt x="0" y="399862"/>
                </a:cubicBezTo>
                <a:lnTo>
                  <a:pt x="0" y="72009"/>
                </a:lnTo>
                <a:close/>
              </a:path>
            </a:pathLst>
          </a:cu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69" name="Lekerekített téglalap 28"/>
          <p:cNvSpPr/>
          <p:nvPr/>
        </p:nvSpPr>
        <p:spPr>
          <a:xfrm>
            <a:off x="7936635" y="5764653"/>
            <a:ext cx="380111" cy="361200"/>
          </a:xfrm>
          <a:custGeom>
            <a:avLst/>
            <a:gdLst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  <a:gd name="connsiteX0" fmla="*/ 0 w 432048"/>
              <a:gd name="connsiteY0" fmla="*/ 72009 h 471871"/>
              <a:gd name="connsiteX1" fmla="*/ 72009 w 432048"/>
              <a:gd name="connsiteY1" fmla="*/ 0 h 471871"/>
              <a:gd name="connsiteX2" fmla="*/ 360039 w 432048"/>
              <a:gd name="connsiteY2" fmla="*/ 0 h 471871"/>
              <a:gd name="connsiteX3" fmla="*/ 432048 w 432048"/>
              <a:gd name="connsiteY3" fmla="*/ 72009 h 471871"/>
              <a:gd name="connsiteX4" fmla="*/ 432048 w 432048"/>
              <a:gd name="connsiteY4" fmla="*/ 399862 h 471871"/>
              <a:gd name="connsiteX5" fmla="*/ 360039 w 432048"/>
              <a:gd name="connsiteY5" fmla="*/ 471871 h 471871"/>
              <a:gd name="connsiteX6" fmla="*/ 72009 w 432048"/>
              <a:gd name="connsiteY6" fmla="*/ 471871 h 471871"/>
              <a:gd name="connsiteX7" fmla="*/ 0 w 432048"/>
              <a:gd name="connsiteY7" fmla="*/ 399862 h 471871"/>
              <a:gd name="connsiteX8" fmla="*/ 0 w 432048"/>
              <a:gd name="connsiteY8" fmla="*/ 72009 h 471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2048" h="471871">
                <a:moveTo>
                  <a:pt x="0" y="72009"/>
                </a:moveTo>
                <a:cubicBezTo>
                  <a:pt x="0" y="32240"/>
                  <a:pt x="32240" y="0"/>
                  <a:pt x="72009" y="0"/>
                </a:cubicBez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99862"/>
                </a:lnTo>
                <a:cubicBezTo>
                  <a:pt x="432048" y="439631"/>
                  <a:pt x="399808" y="471871"/>
                  <a:pt x="360039" y="471871"/>
                </a:cubicBezTo>
                <a:cubicBezTo>
                  <a:pt x="111629" y="464251"/>
                  <a:pt x="168019" y="471871"/>
                  <a:pt x="72009" y="471871"/>
                </a:cubicBezTo>
                <a:cubicBezTo>
                  <a:pt x="32240" y="471871"/>
                  <a:pt x="0" y="439631"/>
                  <a:pt x="0" y="399862"/>
                </a:cubicBezTo>
                <a:lnTo>
                  <a:pt x="0" y="72009"/>
                </a:lnTo>
                <a:close/>
              </a:path>
            </a:pathLst>
          </a:cu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71" name="Rectangle 29"/>
          <p:cNvSpPr>
            <a:spLocks noChangeArrowheads="1"/>
          </p:cNvSpPr>
          <p:nvPr/>
        </p:nvSpPr>
        <p:spPr bwMode="auto">
          <a:xfrm>
            <a:off x="6886206" y="4457135"/>
            <a:ext cx="1061595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Művelet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cxnSp>
        <p:nvCxnSpPr>
          <p:cNvPr id="82" name="Egyenes összekötő 31"/>
          <p:cNvCxnSpPr/>
          <p:nvPr/>
        </p:nvCxnSpPr>
        <p:spPr>
          <a:xfrm>
            <a:off x="5512235" y="4005064"/>
            <a:ext cx="2853579" cy="235847"/>
          </a:xfrm>
          <a:prstGeom prst="bentConnector3">
            <a:avLst>
              <a:gd name="adj1" fmla="val 99414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" name="Rectangle 29"/>
          <p:cNvSpPr>
            <a:spLocks noChangeArrowheads="1"/>
          </p:cNvSpPr>
          <p:nvPr/>
        </p:nvSpPr>
        <p:spPr bwMode="auto">
          <a:xfrm>
            <a:off x="5296211" y="3727213"/>
            <a:ext cx="3160089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Oszlopok megjelenítése, elrejtése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sp>
        <p:nvSpPr>
          <p:cNvPr id="87" name="Téglalap 86"/>
          <p:cNvSpPr/>
          <p:nvPr/>
        </p:nvSpPr>
        <p:spPr>
          <a:xfrm>
            <a:off x="6732240" y="5351820"/>
            <a:ext cx="20080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altLang="hu-HU" sz="1600" b="1" i="1" dirty="0">
                <a:solidFill>
                  <a:srgbClr val="C00000"/>
                </a:solidFill>
              </a:rPr>
              <a:t>Exportálás CSV-fájlba</a:t>
            </a:r>
          </a:p>
        </p:txBody>
      </p:sp>
      <p:cxnSp>
        <p:nvCxnSpPr>
          <p:cNvPr id="90" name="Egyenes összekötő 31"/>
          <p:cNvCxnSpPr/>
          <p:nvPr/>
        </p:nvCxnSpPr>
        <p:spPr>
          <a:xfrm flipV="1">
            <a:off x="6876255" y="4625192"/>
            <a:ext cx="1903268" cy="1035067"/>
          </a:xfrm>
          <a:prstGeom prst="bentConnector3">
            <a:avLst>
              <a:gd name="adj1" fmla="val 99391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" name="Rectangle 29"/>
          <p:cNvSpPr>
            <a:spLocks noChangeArrowheads="1"/>
          </p:cNvSpPr>
          <p:nvPr/>
        </p:nvSpPr>
        <p:spPr bwMode="auto">
          <a:xfrm>
            <a:off x="5173439" y="5869021"/>
            <a:ext cx="2292051" cy="33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hu-HU" sz="1600" b="1" i="1" dirty="0">
                <a:solidFill>
                  <a:srgbClr val="C00000"/>
                </a:solidFill>
              </a:rPr>
              <a:t>Részletek megtekintése</a:t>
            </a:r>
          </a:p>
          <a:p>
            <a:pPr algn="ctr"/>
            <a:endParaRPr lang="hu-HU" altLang="hu-HU" sz="1600" b="1" dirty="0">
              <a:solidFill>
                <a:srgbClr val="C00000"/>
              </a:solidFill>
            </a:endParaRPr>
          </a:p>
        </p:txBody>
      </p:sp>
      <p:cxnSp>
        <p:nvCxnSpPr>
          <p:cNvPr id="93" name="Egyenes összekötő 31"/>
          <p:cNvCxnSpPr/>
          <p:nvPr/>
        </p:nvCxnSpPr>
        <p:spPr>
          <a:xfrm flipV="1">
            <a:off x="5364088" y="5879422"/>
            <a:ext cx="2160240" cy="288153"/>
          </a:xfrm>
          <a:prstGeom prst="bentConnector3">
            <a:avLst>
              <a:gd name="adj1" fmla="val 94702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Rectangle 29"/>
          <p:cNvSpPr>
            <a:spLocks noChangeArrowheads="1"/>
          </p:cNvSpPr>
          <p:nvPr/>
        </p:nvSpPr>
        <p:spPr bwMode="auto">
          <a:xfrm>
            <a:off x="6732240" y="6165304"/>
            <a:ext cx="1535748" cy="38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1600" b="1" i="1" dirty="0">
                <a:solidFill>
                  <a:srgbClr val="C00000"/>
                </a:solidFill>
              </a:rPr>
              <a:t>Időrendi nézet</a:t>
            </a:r>
          </a:p>
          <a:p>
            <a:r>
              <a:rPr lang="hu-HU" altLang="hu-HU" sz="1600" b="1" i="1" dirty="0">
                <a:solidFill>
                  <a:srgbClr val="C00000"/>
                </a:solidFill>
              </a:rPr>
              <a:t>megnyitása</a:t>
            </a:r>
            <a:endParaRPr lang="hu-HU" altLang="hu-HU" sz="1600" b="1" dirty="0">
              <a:solidFill>
                <a:srgbClr val="C00000"/>
              </a:solidFill>
            </a:endParaRPr>
          </a:p>
        </p:txBody>
      </p:sp>
      <p:cxnSp>
        <p:nvCxnSpPr>
          <p:cNvPr id="97" name="Egyenes összekötő 31"/>
          <p:cNvCxnSpPr/>
          <p:nvPr/>
        </p:nvCxnSpPr>
        <p:spPr>
          <a:xfrm flipV="1">
            <a:off x="6813429" y="6138791"/>
            <a:ext cx="1308782" cy="335072"/>
          </a:xfrm>
          <a:prstGeom prst="bentConnector3">
            <a:avLst>
              <a:gd name="adj1" fmla="val 99625"/>
            </a:avLst>
          </a:prstGeom>
          <a:noFill/>
          <a:ln w="19050">
            <a:solidFill>
              <a:srgbClr val="C00000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0349485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build="p" bldLvl="2"/>
      <p:bldP spid="108" grpI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Kép 15"/>
          <p:cNvPicPr/>
          <p:nvPr/>
        </p:nvPicPr>
        <p:blipFill rotWithShape="1">
          <a:blip r:embed="rId3"/>
          <a:srcRect l="59228"/>
          <a:stretch/>
        </p:blipFill>
        <p:spPr bwMode="auto">
          <a:xfrm>
            <a:off x="5580112" y="3085184"/>
            <a:ext cx="1484463" cy="14959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Kép 14"/>
          <p:cNvPicPr/>
          <p:nvPr/>
        </p:nvPicPr>
        <p:blipFill rotWithShape="1">
          <a:blip r:embed="rId3"/>
          <a:srcRect l="1659" r="58304"/>
          <a:stretch/>
        </p:blipFill>
        <p:spPr bwMode="auto">
          <a:xfrm>
            <a:off x="2376302" y="3140968"/>
            <a:ext cx="1418950" cy="14383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48883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Az AEO feldolgozás szereplői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268760"/>
            <a:ext cx="8568952" cy="869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7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munkafolyamatok rugalmas kezelése érdekében javasolt a képviseleti szinteket időben behatárolni.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Graphic 19" descr="Police">
            <a:extLst>
              <a:ext uri="{FF2B5EF4-FFF2-40B4-BE49-F238E27FC236}">
                <a16:creationId xmlns:a16="http://schemas.microsoft.com/office/drawing/2014/main" id="{801B8AB2-A3A6-483B-AB08-01CE99B8A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78179" y="2277752"/>
            <a:ext cx="1151248" cy="1151248"/>
          </a:xfrm>
          <a:prstGeom prst="rect">
            <a:avLst/>
          </a:prstGeom>
        </p:spPr>
      </p:pic>
      <p:sp>
        <p:nvSpPr>
          <p:cNvPr id="8" name="TextBox 20">
            <a:extLst>
              <a:ext uri="{FF2B5EF4-FFF2-40B4-BE49-F238E27FC236}">
                <a16:creationId xmlns:a16="http://schemas.microsoft.com/office/drawing/2014/main" id="{47BBF768-A469-4CE1-9B61-EB97DD2EDCC6}"/>
              </a:ext>
            </a:extLst>
          </p:cNvPr>
          <p:cNvSpPr txBox="1"/>
          <p:nvPr/>
        </p:nvSpPr>
        <p:spPr>
          <a:xfrm>
            <a:off x="6372200" y="2640976"/>
            <a:ext cx="22322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Vámhatóság</a:t>
            </a:r>
            <a:endParaRPr lang="fr-BE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Graphic 17" descr="Programmer">
            <a:extLst>
              <a:ext uri="{FF2B5EF4-FFF2-40B4-BE49-F238E27FC236}">
                <a16:creationId xmlns:a16="http://schemas.microsoft.com/office/drawing/2014/main" id="{3EF8CF56-48D7-4D3C-B59E-9186E86BA94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89533" y="2091520"/>
            <a:ext cx="1305384" cy="1305384"/>
          </a:xfrm>
          <a:prstGeom prst="rect">
            <a:avLst/>
          </a:prstGeom>
        </p:spPr>
      </p:pic>
      <p:sp>
        <p:nvSpPr>
          <p:cNvPr id="10" name="TextBox 18">
            <a:extLst>
              <a:ext uri="{FF2B5EF4-FFF2-40B4-BE49-F238E27FC236}">
                <a16:creationId xmlns:a16="http://schemas.microsoft.com/office/drawing/2014/main" id="{A45C214A-EEB3-4ABA-9175-F63DB32241B6}"/>
              </a:ext>
            </a:extLst>
          </p:cNvPr>
          <p:cNvSpPr txBox="1"/>
          <p:nvPr/>
        </p:nvSpPr>
        <p:spPr>
          <a:xfrm>
            <a:off x="854810" y="2651853"/>
            <a:ext cx="20485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Gazdálkodó</a:t>
            </a:r>
            <a:endParaRPr lang="fr-BE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Ív 10"/>
          <p:cNvSpPr/>
          <p:nvPr/>
        </p:nvSpPr>
        <p:spPr>
          <a:xfrm rot="7935373">
            <a:off x="3271778" y="1649180"/>
            <a:ext cx="2786940" cy="2927171"/>
          </a:xfrm>
          <a:prstGeom prst="arc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graphicFrame>
        <p:nvGraphicFramePr>
          <p:cNvPr id="18" name="Tábláza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21130"/>
              </p:ext>
            </p:extLst>
          </p:nvPr>
        </p:nvGraphicFramePr>
        <p:xfrm>
          <a:off x="267124" y="4669438"/>
          <a:ext cx="4664916" cy="2040255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1218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6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2200" b="1" i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 szintű</a:t>
                      </a:r>
                      <a:endParaRPr lang="hu-HU" sz="2200" b="1" i="1" kern="1200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200" kern="1200" dirty="0"/>
                        <a:t>Gazdálkodó</a:t>
                      </a:r>
                      <a:r>
                        <a:rPr lang="hu-HU" sz="2200" kern="1200" baseline="0" dirty="0"/>
                        <a:t> </a:t>
                      </a:r>
                      <a:r>
                        <a:rPr lang="hu-HU" sz="2200" kern="1200" dirty="0"/>
                        <a:t>meghatalmazott alkalmazottja;</a:t>
                      </a:r>
                      <a:endParaRPr lang="hu-HU" sz="2200" kern="1200" dirty="0">
                        <a:solidFill>
                          <a:srgbClr val="000099"/>
                        </a:solidFill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2200" b="1" i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 szintű</a:t>
                      </a:r>
                      <a:endParaRPr lang="hu-HU" sz="2200" b="1" i="1" kern="1200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2200" kern="1200" dirty="0"/>
                        <a:t>Vámjogi képviselő (szerződéses viszony alapján);</a:t>
                      </a:r>
                      <a:endParaRPr lang="hu-HU" sz="2200" kern="1200" dirty="0">
                        <a:solidFill>
                          <a:srgbClr val="000099"/>
                        </a:solidFill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2200" b="1" i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 szintű</a:t>
                      </a:r>
                      <a:endParaRPr lang="hu-HU" sz="2200" b="1" i="1" kern="1200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2200" kern="1200" dirty="0"/>
                        <a:t>Vámjogi képviselő alkalmazottja;</a:t>
                      </a:r>
                      <a:endParaRPr lang="hu-HU" sz="2200" kern="1200" dirty="0">
                        <a:solidFill>
                          <a:srgbClr val="000099"/>
                        </a:solidFill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9" name="Táblázat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953172"/>
              </p:ext>
            </p:extLst>
          </p:nvPr>
        </p:nvGraphicFramePr>
        <p:xfrm>
          <a:off x="5137542" y="4653136"/>
          <a:ext cx="3682930" cy="763905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3682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91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2200" kern="1200" dirty="0"/>
                        <a:t>Fogadó vámhatóság (RCA)</a:t>
                      </a:r>
                      <a:endParaRPr lang="hu-HU" sz="2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hu-HU" sz="2200" kern="1200" dirty="0"/>
                        <a:t>Döntéshozó vámhatóság (DTCA)</a:t>
                      </a:r>
                      <a:endParaRPr lang="hu-HU" sz="2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4572535" y="5489928"/>
            <a:ext cx="4355813" cy="81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>
              <a:spcBef>
                <a:spcPct val="20000"/>
              </a:spcBef>
              <a:defRPr/>
            </a:pPr>
            <a:r>
              <a:rPr lang="hu-HU" altLang="hu-HU" sz="2200" b="1" i="1" dirty="0">
                <a:solidFill>
                  <a:srgbClr val="C00000"/>
                </a:solidFill>
              </a:rPr>
              <a:t>NAV környezetben </a:t>
            </a:r>
            <a:r>
              <a:rPr lang="hu-HU" sz="2200" b="1" i="1" dirty="0">
                <a:solidFill>
                  <a:srgbClr val="C00000"/>
                </a:solidFill>
              </a:rPr>
              <a:t>a két szerepkör egyesül, a feldolgozó helyszínek mindkét szerepkört alkalmazzák.</a:t>
            </a:r>
          </a:p>
        </p:txBody>
      </p:sp>
      <p:cxnSp>
        <p:nvCxnSpPr>
          <p:cNvPr id="22" name="Egyenes összekötő nyíllal 21"/>
          <p:cNvCxnSpPr/>
          <p:nvPr/>
        </p:nvCxnSpPr>
        <p:spPr>
          <a:xfrm flipV="1">
            <a:off x="6732240" y="5411788"/>
            <a:ext cx="0" cy="249460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231135" y="3760332"/>
            <a:ext cx="1856321" cy="8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"/>
            <a:r>
              <a:rPr lang="hu-HU" sz="2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Képviselet </a:t>
            </a:r>
          </a:p>
          <a:p>
            <a:pPr fontAlgn="b"/>
            <a:r>
              <a:rPr lang="hu-HU" sz="2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Gazdálkodó</a:t>
            </a: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auto">
          <a:xfrm>
            <a:off x="7020272" y="3721551"/>
            <a:ext cx="1974153" cy="8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"/>
            <a:r>
              <a:rPr lang="hu-HU" sz="2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Vámhatósági szerepkör</a:t>
            </a:r>
          </a:p>
        </p:txBody>
      </p:sp>
    </p:spTree>
    <p:extLst>
      <p:ext uri="{BB962C8B-B14F-4D97-AF65-F5344CB8AC3E}">
        <p14:creationId xmlns:p14="http://schemas.microsoft.com/office/powerpoint/2010/main" val="37229747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Bevezetés</a:t>
            </a:r>
            <a:endParaRPr lang="en-GB" alt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Üzleti aspektus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EU Ügyfél Portál (</a:t>
            </a:r>
            <a:r>
              <a:rPr lang="hu-HU" sz="24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Generic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hu-HU" sz="24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Trader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hu-HU" sz="24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Portal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– GTP) részeként az eAEO-STP alkalmazás egy specifikus ügyfélkapcsolati modulon alapuló informatikai bővítés;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Európai Bizottság által fejlesztett program lehetővé teszi az AEO kérelmek elektronikus benyújtását és a kapcsolódó döntések online üzenetben való megválaszolását.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AEO eljárásokat a vámhatóság továbbra is az EOS rendszerben dolgozza fel.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Megkülönböztetett vezérlőcsatorna teszi lehetővé a gazdasági szereplők és az illetékes vámhatóság között az elektronikus, valós idejű kommunikációt;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4207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8064896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Gazdálkodói képviselet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268760"/>
            <a:ext cx="871296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munkafolyamatok képviseleti szintjeinek megkülönböztetése gazdálkodói aspektusból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7" name="Picture 5">
            <a:extLst>
              <a:ext uri="{FF2B5EF4-FFF2-40B4-BE49-F238E27FC236}">
                <a16:creationId xmlns:a16="http://schemas.microsoft.com/office/drawing/2014/main" id="{9660EB62-EB18-4D8F-978A-64B259C09B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296335"/>
            <a:ext cx="6768752" cy="416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523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323528" y="525711"/>
            <a:ext cx="871296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AEO vámhatósági feldolgozó helyszínek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268760"/>
            <a:ext cx="856895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gazdálkodói AEO beadványok kezelésében illetékes adó,- és vámhivatali igazgatóságok a következők.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 algn="just">
              <a:spcBef>
                <a:spcPct val="20000"/>
              </a:spcBef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625325"/>
            <a:ext cx="7023821" cy="390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50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8064896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AEO jogosultságok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19" y="1268760"/>
            <a:ext cx="891560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4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feldolgozás egyes eljárásait három jogosultság irányítja, ezek a gazdálkodói oldalon (STP) a következők:</a:t>
            </a: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325688"/>
              </p:ext>
            </p:extLst>
          </p:nvPr>
        </p:nvGraphicFramePr>
        <p:xfrm>
          <a:off x="251519" y="2088381"/>
          <a:ext cx="8712967" cy="46866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6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5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91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6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Üzleti profilok definiálása az </a:t>
                      </a:r>
                      <a:r>
                        <a:rPr lang="hu-HU" sz="1800" dirty="0" err="1">
                          <a:effectLst/>
                        </a:rPr>
                        <a:t>eAEO-STP</a:t>
                      </a:r>
                      <a:r>
                        <a:rPr lang="hu-HU" sz="1800" dirty="0">
                          <a:effectLst/>
                        </a:rPr>
                        <a:t> alkalmazáshoz</a:t>
                      </a:r>
                      <a:endParaRPr lang="hu-H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Megnevezés</a:t>
                      </a:r>
                      <a:endParaRPr lang="hu-H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Leírás</a:t>
                      </a:r>
                      <a:endParaRPr lang="hu-H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1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600" dirty="0">
                          <a:effectLst/>
                        </a:rPr>
                        <a:t>AEO_MANAGE_SUBM_APPL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eAEO</a:t>
                      </a:r>
                      <a:r>
                        <a:rPr lang="en-GB" sz="1800" dirty="0">
                          <a:effectLst/>
                        </a:rPr>
                        <a:t>-STP Application Submission profile</a:t>
                      </a:r>
                      <a:endParaRPr lang="hu-H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i="1" dirty="0" err="1">
                          <a:effectLst/>
                        </a:rPr>
                        <a:t>eAEO-STP</a:t>
                      </a:r>
                      <a:r>
                        <a:rPr lang="hu-HU" sz="1800" b="1" i="1" dirty="0">
                          <a:effectLst/>
                        </a:rPr>
                        <a:t> kérelmet benyújtó</a:t>
                      </a:r>
                      <a:r>
                        <a:rPr lang="hu-HU" sz="1600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Kérelem adatok benyújtását és az adatok megtekintését biztosítja az </a:t>
                      </a:r>
                      <a:r>
                        <a:rPr lang="hu-HU" sz="1600" dirty="0" err="1">
                          <a:effectLst/>
                        </a:rPr>
                        <a:t>eAEO-STP-ben</a:t>
                      </a:r>
                      <a:r>
                        <a:rPr lang="hu-HU" sz="1600" dirty="0">
                          <a:effectLst/>
                        </a:rPr>
                        <a:t>.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36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600" dirty="0">
                          <a:effectLst/>
                        </a:rPr>
                        <a:t>AEO_MANAGE_APPL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eAEO</a:t>
                      </a:r>
                      <a:r>
                        <a:rPr lang="en-GB" sz="1800" dirty="0">
                          <a:effectLst/>
                        </a:rPr>
                        <a:t>-STP Application Management profile</a:t>
                      </a:r>
                      <a:endParaRPr lang="hu-H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i="1" dirty="0" err="1">
                          <a:effectLst/>
                        </a:rPr>
                        <a:t>eAEO-STP</a:t>
                      </a:r>
                      <a:r>
                        <a:rPr lang="hu-HU" sz="1800" b="1" i="1" dirty="0">
                          <a:effectLst/>
                        </a:rPr>
                        <a:t> kérelmet kezelő</a:t>
                      </a:r>
                      <a:endParaRPr lang="hu-HU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Kezelheti a kérelem adatait (végezhet módosítást, visszavonást, valamint kiegészítő információt adhat meg, a tervezett határozatot megalapozó válaszokat adhat) és megtekintheti a kérelemmel kapcsolatos információkat az </a:t>
                      </a:r>
                      <a:r>
                        <a:rPr lang="hu-HU" sz="1600" dirty="0" err="1">
                          <a:effectLst/>
                        </a:rPr>
                        <a:t>eAEO-STP-ben</a:t>
                      </a:r>
                      <a:r>
                        <a:rPr lang="hu-HU" sz="1600" dirty="0">
                          <a:effectLst/>
                        </a:rPr>
                        <a:t>.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45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600" dirty="0">
                          <a:effectLst/>
                        </a:rPr>
                        <a:t>AEO_MANAGE_AUTH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eAEO</a:t>
                      </a:r>
                      <a:r>
                        <a:rPr lang="en-GB" sz="1800" dirty="0">
                          <a:effectLst/>
                        </a:rPr>
                        <a:t>-STP Authorisation Management profile</a:t>
                      </a:r>
                      <a:endParaRPr lang="hu-H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i="1" dirty="0" err="1">
                          <a:effectLst/>
                        </a:rPr>
                        <a:t>eAEO-STP</a:t>
                      </a:r>
                      <a:r>
                        <a:rPr lang="hu-HU" sz="1800" b="1" i="1" dirty="0">
                          <a:effectLst/>
                        </a:rPr>
                        <a:t> engedélyt kezelő</a:t>
                      </a:r>
                      <a:r>
                        <a:rPr lang="hu-HU" sz="1800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Kezelheti az engedély adatait, valamint megtekintheti a kérelem és az engedély adatokat az </a:t>
                      </a:r>
                      <a:r>
                        <a:rPr lang="hu-HU" sz="1600" dirty="0" err="1">
                          <a:effectLst/>
                        </a:rPr>
                        <a:t>eAEO-STP-ben</a:t>
                      </a:r>
                      <a:r>
                        <a:rPr lang="hu-HU" sz="1600" dirty="0">
                          <a:effectLst/>
                        </a:rPr>
                        <a:t>.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923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043608" y="525711"/>
            <a:ext cx="7344816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lvl="1" indent="0">
              <a:buNone/>
              <a:defRPr/>
            </a:pPr>
            <a:r>
              <a:rPr lang="hu-HU" sz="3400" b="1" dirty="0" err="1">
                <a:solidFill>
                  <a:srgbClr val="0000FF"/>
                </a:solidFill>
                <a:latin typeface="Arial" panose="020B0604020202020204" pitchFamily="34" charset="0"/>
              </a:rPr>
              <a:t>eAEO</a:t>
            </a: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 kérelem főbb műveletei</a:t>
            </a: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256389" y="1735979"/>
            <a:ext cx="8640960" cy="2197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üzenetküldést az </a:t>
            </a:r>
            <a:r>
              <a:rPr lang="hu-HU" altLang="hu-HU" sz="22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eAEO-STP</a:t>
            </a: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rendszerből generálja a gazdálkodó;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EOS rendszerbe érkező üzenet egy kérést eredményez;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gazdálkodói kérésre egy „feladat” értesítés jön létre.</a:t>
            </a:r>
          </a:p>
          <a:p>
            <a:pPr lvl="1">
              <a:spcBef>
                <a:spcPct val="20000"/>
              </a:spcBef>
              <a:defRPr/>
            </a:pPr>
            <a:endParaRPr lang="hu-HU" sz="22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2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2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Egy értesítés üzenet küldője a vámhatóság EOS rendszere;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Egy „informatív” értesítés érkezik a gazdálkodóhoz, melyben a vámhatóság döntése szerepel;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kezdeményezés/ információ kérés egy „feladat” értesítést jelent.</a:t>
            </a:r>
          </a:p>
          <a:p>
            <a:pPr lvl="1">
              <a:spcBef>
                <a:spcPct val="20000"/>
              </a:spcBef>
              <a:defRPr/>
            </a:pPr>
            <a:endParaRPr lang="hu-HU" sz="22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2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alt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alt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alt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alt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Szaggatott nyíl jobbra 15"/>
          <p:cNvSpPr/>
          <p:nvPr/>
        </p:nvSpPr>
        <p:spPr>
          <a:xfrm>
            <a:off x="3546397" y="1146076"/>
            <a:ext cx="3185842" cy="720080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000099"/>
              </a:gs>
              <a:gs pos="83000">
                <a:schemeClr val="accent1">
                  <a:lumMod val="45000"/>
                  <a:lumOff val="55000"/>
                </a:schemeClr>
              </a:gs>
              <a:gs pos="95605">
                <a:srgbClr val="FF0000"/>
              </a:gs>
              <a:gs pos="91211">
                <a:srgbClr val="D66674"/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200" b="1" dirty="0"/>
              <a:t>BENYÚJTÁS</a:t>
            </a:r>
          </a:p>
        </p:txBody>
      </p:sp>
      <p:pic>
        <p:nvPicPr>
          <p:cNvPr id="17" name="Graphic 19" descr="Police">
            <a:extLst>
              <a:ext uri="{FF2B5EF4-FFF2-40B4-BE49-F238E27FC236}">
                <a16:creationId xmlns:a16="http://schemas.microsoft.com/office/drawing/2014/main" id="{801B8AB2-A3A6-483B-AB08-01CE99B8A2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76255" y="1160355"/>
            <a:ext cx="1151248" cy="1151248"/>
          </a:xfrm>
          <a:prstGeom prst="rect">
            <a:avLst/>
          </a:prstGeom>
        </p:spPr>
      </p:pic>
      <p:pic>
        <p:nvPicPr>
          <p:cNvPr id="18" name="Graphic 17" descr="Programmer">
            <a:extLst>
              <a:ext uri="{FF2B5EF4-FFF2-40B4-BE49-F238E27FC236}">
                <a16:creationId xmlns:a16="http://schemas.microsoft.com/office/drawing/2014/main" id="{3EF8CF56-48D7-4D3C-B59E-9186E86BA9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58504" y="934616"/>
            <a:ext cx="1305384" cy="1305384"/>
          </a:xfrm>
          <a:prstGeom prst="rect">
            <a:avLst/>
          </a:prstGeom>
        </p:spPr>
      </p:pic>
      <p:sp>
        <p:nvSpPr>
          <p:cNvPr id="27" name="Téglalap 26"/>
          <p:cNvSpPr/>
          <p:nvPr/>
        </p:nvSpPr>
        <p:spPr>
          <a:xfrm>
            <a:off x="786949" y="1811089"/>
            <a:ext cx="1646966" cy="333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200" b="1" dirty="0">
                <a:solidFill>
                  <a:srgbClr val="FF0000"/>
                </a:solidFill>
              </a:rPr>
              <a:t>Gazdálkodó</a:t>
            </a:r>
          </a:p>
        </p:txBody>
      </p:sp>
      <p:sp>
        <p:nvSpPr>
          <p:cNvPr id="28" name="Téglalap 27"/>
          <p:cNvSpPr/>
          <p:nvPr/>
        </p:nvSpPr>
        <p:spPr>
          <a:xfrm>
            <a:off x="5364088" y="1807547"/>
            <a:ext cx="1646966" cy="333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200" b="1" dirty="0">
                <a:solidFill>
                  <a:srgbClr val="FF0000"/>
                </a:solidFill>
              </a:rPr>
              <a:t>Vámhatóság</a:t>
            </a:r>
          </a:p>
        </p:txBody>
      </p:sp>
      <p:pic>
        <p:nvPicPr>
          <p:cNvPr id="29" name="Graphic 19" descr="Police">
            <a:extLst>
              <a:ext uri="{FF2B5EF4-FFF2-40B4-BE49-F238E27FC236}">
                <a16:creationId xmlns:a16="http://schemas.microsoft.com/office/drawing/2014/main" id="{801B8AB2-A3A6-483B-AB08-01CE99B8A2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77136" y="3717912"/>
            <a:ext cx="1151248" cy="1151248"/>
          </a:xfrm>
          <a:prstGeom prst="rect">
            <a:avLst/>
          </a:prstGeom>
        </p:spPr>
      </p:pic>
      <p:pic>
        <p:nvPicPr>
          <p:cNvPr id="30" name="Graphic 17" descr="Programmer">
            <a:extLst>
              <a:ext uri="{FF2B5EF4-FFF2-40B4-BE49-F238E27FC236}">
                <a16:creationId xmlns:a16="http://schemas.microsoft.com/office/drawing/2014/main" id="{3EF8CF56-48D7-4D3C-B59E-9186E86BA9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58504" y="3563776"/>
            <a:ext cx="1305384" cy="1305384"/>
          </a:xfrm>
          <a:prstGeom prst="rect">
            <a:avLst/>
          </a:prstGeom>
        </p:spPr>
      </p:pic>
      <p:sp>
        <p:nvSpPr>
          <p:cNvPr id="31" name="Téglalap 30"/>
          <p:cNvSpPr/>
          <p:nvPr/>
        </p:nvSpPr>
        <p:spPr>
          <a:xfrm>
            <a:off x="786949" y="4440249"/>
            <a:ext cx="1646966" cy="333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200" b="1" dirty="0">
                <a:solidFill>
                  <a:srgbClr val="FF0000"/>
                </a:solidFill>
              </a:rPr>
              <a:t>Gazdálkodó</a:t>
            </a:r>
          </a:p>
        </p:txBody>
      </p:sp>
      <p:sp>
        <p:nvSpPr>
          <p:cNvPr id="32" name="Téglalap 31"/>
          <p:cNvSpPr/>
          <p:nvPr/>
        </p:nvSpPr>
        <p:spPr>
          <a:xfrm>
            <a:off x="5364088" y="4440249"/>
            <a:ext cx="1646966" cy="333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200" b="1" dirty="0">
                <a:solidFill>
                  <a:srgbClr val="FF0000"/>
                </a:solidFill>
              </a:rPr>
              <a:t>Vámhatóság</a:t>
            </a:r>
          </a:p>
        </p:txBody>
      </p:sp>
      <p:sp>
        <p:nvSpPr>
          <p:cNvPr id="33" name="Szaggatott nyíl jobbra 32"/>
          <p:cNvSpPr/>
          <p:nvPr/>
        </p:nvSpPr>
        <p:spPr>
          <a:xfrm flipH="1">
            <a:off x="3546397" y="3775236"/>
            <a:ext cx="3185842" cy="720080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000099"/>
              </a:gs>
              <a:gs pos="83000">
                <a:schemeClr val="accent1">
                  <a:lumMod val="45000"/>
                  <a:lumOff val="55000"/>
                </a:schemeClr>
              </a:gs>
              <a:gs pos="95605">
                <a:srgbClr val="FF0000"/>
              </a:gs>
              <a:gs pos="91211">
                <a:srgbClr val="D66674"/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200" b="1" dirty="0"/>
              <a:t>ÉRTESÍTÉS</a:t>
            </a:r>
          </a:p>
        </p:txBody>
      </p:sp>
    </p:spTree>
    <p:extLst>
      <p:ext uri="{BB962C8B-B14F-4D97-AF65-F5344CB8AC3E}">
        <p14:creationId xmlns:p14="http://schemas.microsoft.com/office/powerpoint/2010/main" val="3973056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bldLvl="2"/>
      <p:bldP spid="8" grpI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-36512" y="525711"/>
            <a:ext cx="9001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lvl="1" indent="0">
              <a:buNone/>
              <a:defRPr/>
            </a:pP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Regisztráció, üzenet- és folyamatkezelés</a:t>
            </a: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51520" y="1124744"/>
            <a:ext cx="8784976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2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AEO regisztráció lényeges változásai:</a:t>
            </a:r>
          </a:p>
          <a:p>
            <a:pPr lvl="1">
              <a:spcBef>
                <a:spcPct val="20000"/>
              </a:spcBef>
              <a:defRPr/>
            </a:pPr>
            <a:r>
              <a:rPr 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Papír alapú AEO </a:t>
            </a:r>
            <a:r>
              <a:rPr lang="hu-HU" sz="22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feldolgozás kezdeményezése (jelen)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kérelem feldolgozásának elindítása azt követően jön létre, hogy az ügyfél eljárást kezdeményez. </a:t>
            </a:r>
          </a:p>
          <a:p>
            <a:pPr marL="1257300" lvl="2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Amennyiben az AEO kérelem nem fogadható be, akkor annak informatikai feldolgozására nem kerül sor; </a:t>
            </a:r>
          </a:p>
          <a:p>
            <a:pPr marL="1257300" lvl="2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sz="2200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Amennyiben a befogadás létrejött, AEO számgenerálás kezdődött és létrejött a nyilvántartásba vétel;</a:t>
            </a:r>
          </a:p>
          <a:p>
            <a:pPr lvl="1">
              <a:spcBef>
                <a:spcPct val="20000"/>
              </a:spcBef>
              <a:defRPr/>
            </a:pPr>
            <a:r>
              <a:rPr lang="hu-HU" sz="2200" b="1" i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eAEO</a:t>
            </a:r>
            <a:r>
              <a:rPr 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feldolgozás </a:t>
            </a:r>
            <a:r>
              <a:rPr lang="hu-HU" sz="22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kialakulása (2019. október 1-től)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Egy EOS üzleti objektum épül be a feldolgozás rendszerébe.</a:t>
            </a:r>
          </a:p>
          <a:p>
            <a:pPr marL="1257300" lvl="2" indent="-3429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Az elfogadási szakaszban a </a:t>
            </a:r>
            <a:r>
              <a:rPr lang="hu-HU" alt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Benyújtott kérelem</a:t>
            </a:r>
            <a:r>
              <a:rPr lang="hu-HU" altLang="hu-HU" sz="2200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egy kérelem javaslatot képvisel;</a:t>
            </a:r>
          </a:p>
          <a:p>
            <a:pPr marL="1257300" lvl="2" indent="-34290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Globális egyedi azonosítót generál a program azonosítás céljából </a:t>
            </a:r>
            <a:r>
              <a:rPr lang="hu-HU" alt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</a:t>
            </a:r>
            <a:r>
              <a:rPr lang="hu-HU" altLang="hu-HU" sz="2200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 </a:t>
            </a:r>
            <a:r>
              <a:rPr lang="hu-HU" alt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Benyújtott kérelem </a:t>
            </a:r>
            <a:r>
              <a:rPr lang="hu-HU" altLang="hu-HU" sz="2200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egyedi </a:t>
            </a:r>
            <a:r>
              <a:rPr lang="hu-HU" alt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azonosítója</a:t>
            </a:r>
            <a:r>
              <a:rPr lang="hu-HU" altLang="hu-HU" sz="2200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az ún. </a:t>
            </a:r>
            <a:r>
              <a:rPr lang="hu-HU" alt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Protokoll hivatkozási szám </a:t>
            </a:r>
            <a:r>
              <a:rPr lang="hu-HU" altLang="hu-HU" sz="2200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lesz.</a:t>
            </a:r>
            <a:endParaRPr lang="hu-HU" alt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200" dirty="0">
              <a:solidFill>
                <a:srgbClr val="00009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</p:spTree>
    <p:extLst>
      <p:ext uri="{BB962C8B-B14F-4D97-AF65-F5344CB8AC3E}">
        <p14:creationId xmlns:p14="http://schemas.microsoft.com/office/powerpoint/2010/main" val="1553870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  <p:bldP spid="6" grpI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-36512" y="525711"/>
            <a:ext cx="9001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lvl="1" indent="0">
              <a:buNone/>
              <a:defRPr/>
            </a:pP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Regisztráció, üzenet- és folyamatkezelés</a:t>
            </a: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51520" y="1124744"/>
            <a:ext cx="8784976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200" b="1" i="1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</a:t>
            </a:r>
            <a:r>
              <a:rPr lang="hu-HU" sz="22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feldolgozás folytatása – értesítések böngészője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gazdálkodói kérelem javaslat mentése után a vámhatóság EOS AEO rendszere üzenetet kap értesítés formájában.</a:t>
            </a:r>
          </a:p>
          <a:p>
            <a:pPr lvl="2" algn="just">
              <a:spcBef>
                <a:spcPct val="20000"/>
              </a:spcBef>
              <a:spcAft>
                <a:spcPts val="600"/>
              </a:spcAft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Az értesítés a következő paramétereket tartalmazza:</a:t>
            </a:r>
          </a:p>
          <a:p>
            <a:pPr marL="1257300" lvl="2" indent="-34290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Értesítés (tranzakció) dátuma;</a:t>
            </a:r>
            <a:endParaRPr lang="hu-HU" sz="2200" dirty="0">
              <a:solidFill>
                <a:srgbClr val="00009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1257300" lvl="2" indent="-34290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Azonosító: </a:t>
            </a:r>
            <a:r>
              <a:rPr lang="hu-HU" alt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Protokoll hivatkozási szám </a:t>
            </a:r>
          </a:p>
          <a:p>
            <a:pPr marL="1257300" lvl="2" indent="-34290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Értesítés </a:t>
            </a: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típusa - </a:t>
            </a:r>
            <a:r>
              <a:rPr 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célrendszer EOS </a:t>
            </a: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hu-HU" sz="2200" i="1" dirty="0">
                <a:solidFill>
                  <a:srgbClr val="0033C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példák</a:t>
            </a: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marL="1714500" lvl="3" indent="-342900" algn="just">
              <a:spcBef>
                <a:spcPct val="20000"/>
              </a:spcBef>
              <a:buFont typeface="Symbol" panose="05050102010706020507" pitchFamily="18" charset="2"/>
              <a:buChar char="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benyújtott kérelem;</a:t>
            </a:r>
          </a:p>
          <a:p>
            <a:pPr marL="1714500" lvl="3" indent="-342900" algn="just">
              <a:spcBef>
                <a:spcPct val="20000"/>
              </a:spcBef>
              <a:buFont typeface="Symbol" panose="05050102010706020507" pitchFamily="18" charset="2"/>
              <a:buChar char="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Kérés benyújtott kérelem módosítására;</a:t>
            </a:r>
          </a:p>
          <a:p>
            <a:pPr marL="1714500" lvl="3" indent="-342900" algn="just">
              <a:spcBef>
                <a:spcPct val="20000"/>
              </a:spcBef>
              <a:buFont typeface="Symbol" panose="05050102010706020507" pitchFamily="18" charset="2"/>
              <a:buChar char="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Értesítés benyújtott kérelem érkeztetéséről </a:t>
            </a:r>
          </a:p>
          <a:p>
            <a:pPr marL="1257300" lvl="2" indent="-34290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Értesítés</a:t>
            </a: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típus - </a:t>
            </a:r>
            <a:r>
              <a:rPr lang="hu-HU" sz="2200" b="1" i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eAEO-STP</a:t>
            </a:r>
            <a:r>
              <a:rPr 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 célrendszer </a:t>
            </a: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hu-HU" sz="2200" i="1" dirty="0">
                <a:solidFill>
                  <a:srgbClr val="0033C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példák</a:t>
            </a: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marL="1714500" lvl="3" indent="-342900" algn="just">
              <a:spcBef>
                <a:spcPct val="20000"/>
              </a:spcBef>
              <a:buFont typeface="Symbol" panose="05050102010706020507" pitchFamily="18" charset="2"/>
              <a:buChar char="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Értesítés benyújtott kérelem befogadásáról;</a:t>
            </a:r>
          </a:p>
          <a:p>
            <a:pPr marL="1714500" lvl="3" indent="-342900" algn="just">
              <a:spcBef>
                <a:spcPct val="20000"/>
              </a:spcBef>
              <a:buFont typeface="Symbol" panose="05050102010706020507" pitchFamily="18" charset="2"/>
              <a:buChar char="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Válasz benyújtott kérelem módosítása iránti kérésre;</a:t>
            </a:r>
          </a:p>
          <a:p>
            <a:pPr marL="1714500" lvl="3" indent="-342900" algn="just">
              <a:spcBef>
                <a:spcPct val="20000"/>
              </a:spcBef>
              <a:buFont typeface="Symbol" panose="05050102010706020507" pitchFamily="18" charset="2"/>
              <a:buChar char="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Értesítés benyújtott kérelem befogadásáról.  </a:t>
            </a:r>
          </a:p>
          <a:p>
            <a:pPr lvl="1">
              <a:spcBef>
                <a:spcPct val="20000"/>
              </a:spcBef>
              <a:defRPr/>
            </a:pPr>
            <a:endParaRPr lang="hu-HU" sz="2200" dirty="0">
              <a:solidFill>
                <a:srgbClr val="00009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</p:spTree>
    <p:extLst>
      <p:ext uri="{BB962C8B-B14F-4D97-AF65-F5344CB8AC3E}">
        <p14:creationId xmlns:p14="http://schemas.microsoft.com/office/powerpoint/2010/main" val="38263916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  <p:bldP spid="6" grpI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-36512" y="525711"/>
            <a:ext cx="9001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lvl="1" indent="0">
              <a:buNone/>
              <a:defRPr/>
            </a:pP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Regisztráció, üzenet- és folyamatkezelés</a:t>
            </a: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51520" y="1124744"/>
            <a:ext cx="8784976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200" b="1" i="1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eAEO</a:t>
            </a:r>
            <a:r>
              <a:rPr lang="hu-HU" sz="22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feldolgozás folytatása – értesítések böngészője</a:t>
            </a:r>
          </a:p>
          <a:p>
            <a:pPr marL="1257300" lvl="2" indent="-34290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EORI szám;</a:t>
            </a:r>
          </a:p>
          <a:p>
            <a:pPr marL="1257300" lvl="2" indent="-34290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Státusz (</a:t>
            </a:r>
            <a:r>
              <a:rPr lang="hu-HU" sz="220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pl</a:t>
            </a: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: Kezelt, Függőben lévő);</a:t>
            </a:r>
            <a:endParaRPr lang="hu-HU" sz="2200" dirty="0">
              <a:solidFill>
                <a:srgbClr val="00009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1257300" lvl="2" indent="-34290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Részletek megtekintésekor látható lesz a Benyújtott kérelem hivatkozási száma (pl.: HU 199)</a:t>
            </a:r>
          </a:p>
          <a:p>
            <a:pPr marL="1257300" lvl="2" indent="-342900" algn="just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endParaRPr 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2" algn="just">
              <a:spcBef>
                <a:spcPct val="20000"/>
              </a:spcBef>
              <a:defRPr/>
            </a:pPr>
            <a:r>
              <a:rPr lang="hu-HU" alt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Protokoll hivatkozási szám </a:t>
            </a: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rendeltetése </a:t>
            </a:r>
          </a:p>
          <a:p>
            <a:pPr marL="1714500" lvl="3" indent="-342900" algn="just">
              <a:spcBef>
                <a:spcPct val="20000"/>
              </a:spcBef>
              <a:buFont typeface="Symbol" panose="05050102010706020507" pitchFamily="18" charset="2"/>
              <a:buChar char="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EOS automatikusan hozzárendeli a benyújtott kérelem fogadásakor </a:t>
            </a: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rögzített rekordokhoz;</a:t>
            </a:r>
          </a:p>
          <a:p>
            <a:pPr marL="1714500" lvl="3" indent="-342900" algn="just">
              <a:spcBef>
                <a:spcPct val="20000"/>
              </a:spcBef>
              <a:buFont typeface="Symbol" panose="05050102010706020507" pitchFamily="18" charset="2"/>
              <a:buChar char="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Ha az elfogadási folyamat pozitív döntéshez vezet, akkor a </a:t>
            </a:r>
            <a:r>
              <a:rPr lang="hu-HU" alt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Benyújtott kérelem</a:t>
            </a: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elfogadása;</a:t>
            </a:r>
          </a:p>
          <a:p>
            <a:pPr marL="1714500" lvl="3" indent="-342900" algn="just">
              <a:spcBef>
                <a:spcPct val="20000"/>
              </a:spcBef>
              <a:buFont typeface="Symbol" panose="05050102010706020507" pitchFamily="18" charset="2"/>
              <a:buChar char="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következő művelet az EOS rendszerben az AEO kérelem generálása;</a:t>
            </a:r>
          </a:p>
          <a:p>
            <a:pPr marL="1714500" lvl="3" indent="-342900" algn="just">
              <a:spcBef>
                <a:spcPct val="20000"/>
              </a:spcBef>
              <a:buFont typeface="Symbol" panose="05050102010706020507" pitchFamily="18" charset="2"/>
              <a:buChar char="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AEO feldolgozás az engedély kiadásáig folytatható.</a:t>
            </a:r>
          </a:p>
        </p:txBody>
      </p:sp>
    </p:spTree>
    <p:extLst>
      <p:ext uri="{BB962C8B-B14F-4D97-AF65-F5344CB8AC3E}">
        <p14:creationId xmlns:p14="http://schemas.microsoft.com/office/powerpoint/2010/main" val="26196569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  <p:bldP spid="6" grpI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-36512" y="525711"/>
            <a:ext cx="9001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lvl="1" indent="0">
              <a:buNone/>
              <a:defRPr/>
            </a:pP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Regisztráció, üzenet- és folyamatkezelés</a:t>
            </a: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51520" y="1124744"/>
            <a:ext cx="8784976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2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Összefoglaló a változás jellemzőiről (1)</a:t>
            </a:r>
          </a:p>
          <a:p>
            <a:pPr lvl="1">
              <a:spcBef>
                <a:spcPct val="20000"/>
              </a:spcBef>
              <a:defRPr/>
            </a:pPr>
            <a:r>
              <a:rPr 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Papír alapú  feldolgozás kivonása az AEO </a:t>
            </a:r>
            <a:r>
              <a:rPr lang="hu-HU" sz="22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feldolgozásból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AEO kérelem és engedély kezeléssel összefüggő főbb kapcsolatok/ rendszerek 2019. október 1-től.</a:t>
            </a:r>
          </a:p>
          <a:p>
            <a:pPr lvl="1">
              <a:spcBef>
                <a:spcPct val="20000"/>
              </a:spcBef>
              <a:defRPr/>
            </a:pPr>
            <a:endParaRPr lang="hu-HU" sz="22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2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alt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alt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44714" y="6344159"/>
            <a:ext cx="1646966" cy="333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200" b="1" dirty="0">
                <a:solidFill>
                  <a:srgbClr val="FF0000"/>
                </a:solidFill>
              </a:rPr>
              <a:t>Vámhatóság</a:t>
            </a:r>
          </a:p>
        </p:txBody>
      </p:sp>
      <p:sp>
        <p:nvSpPr>
          <p:cNvPr id="13" name="Hatszög 12"/>
          <p:cNvSpPr/>
          <p:nvPr/>
        </p:nvSpPr>
        <p:spPr>
          <a:xfrm>
            <a:off x="1131147" y="3324709"/>
            <a:ext cx="1512168" cy="1368152"/>
          </a:xfrm>
          <a:prstGeom prst="hexagon">
            <a:avLst/>
          </a:prstGeom>
          <a:solidFill>
            <a:srgbClr val="FFC00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chemeClr val="tx1"/>
                </a:solidFill>
              </a:rPr>
              <a:t>EORI</a:t>
            </a:r>
          </a:p>
        </p:txBody>
      </p:sp>
      <p:sp>
        <p:nvSpPr>
          <p:cNvPr id="14" name="Hatszög 13"/>
          <p:cNvSpPr/>
          <p:nvPr/>
        </p:nvSpPr>
        <p:spPr>
          <a:xfrm>
            <a:off x="1131147" y="4692861"/>
            <a:ext cx="1512168" cy="1368152"/>
          </a:xfrm>
          <a:prstGeom prst="hexagon">
            <a:avLst/>
          </a:prstGeom>
          <a:solidFill>
            <a:srgbClr val="FFC00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chemeClr val="tx1"/>
                </a:solidFill>
              </a:rPr>
              <a:t>MRA</a:t>
            </a:r>
          </a:p>
        </p:txBody>
      </p:sp>
      <p:sp>
        <p:nvSpPr>
          <p:cNvPr id="15" name="Hatszög 14"/>
          <p:cNvSpPr/>
          <p:nvPr/>
        </p:nvSpPr>
        <p:spPr>
          <a:xfrm>
            <a:off x="3840504" y="3988944"/>
            <a:ext cx="1440160" cy="1368152"/>
          </a:xfrm>
          <a:prstGeom prst="hexagon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FF00"/>
                </a:solidFill>
              </a:rPr>
              <a:t>GTP</a:t>
            </a:r>
          </a:p>
        </p:txBody>
      </p:sp>
      <p:sp>
        <p:nvSpPr>
          <p:cNvPr id="16" name="Hatszög 15"/>
          <p:cNvSpPr/>
          <p:nvPr/>
        </p:nvSpPr>
        <p:spPr>
          <a:xfrm>
            <a:off x="2267744" y="2627598"/>
            <a:ext cx="1512168" cy="1368152"/>
          </a:xfrm>
          <a:prstGeom prst="hexagon">
            <a:avLst/>
          </a:prstGeom>
          <a:solidFill>
            <a:srgbClr val="FFC00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chemeClr val="tx1"/>
                </a:solidFill>
              </a:rPr>
              <a:t>AEO</a:t>
            </a:r>
          </a:p>
        </p:txBody>
      </p:sp>
      <p:sp>
        <p:nvSpPr>
          <p:cNvPr id="17" name="Hatszög 16"/>
          <p:cNvSpPr/>
          <p:nvPr/>
        </p:nvSpPr>
        <p:spPr>
          <a:xfrm>
            <a:off x="5292080" y="4005064"/>
            <a:ext cx="1512168" cy="1368152"/>
          </a:xfrm>
          <a:prstGeom prst="hexagon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FF00"/>
                </a:solidFill>
              </a:rPr>
              <a:t>STP</a:t>
            </a:r>
          </a:p>
        </p:txBody>
      </p:sp>
      <p:sp>
        <p:nvSpPr>
          <p:cNvPr id="19" name="Hatszög 18"/>
          <p:cNvSpPr/>
          <p:nvPr/>
        </p:nvSpPr>
        <p:spPr>
          <a:xfrm>
            <a:off x="6804248" y="3988901"/>
            <a:ext cx="1512168" cy="1368152"/>
          </a:xfrm>
          <a:prstGeom prst="hexagon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FF00"/>
                </a:solidFill>
              </a:rPr>
              <a:t>e</a:t>
            </a:r>
          </a:p>
          <a:p>
            <a:pPr algn="ctr"/>
            <a:r>
              <a:rPr lang="hu-HU" sz="3200" b="1" dirty="0">
                <a:solidFill>
                  <a:srgbClr val="FFFF00"/>
                </a:solidFill>
              </a:rPr>
              <a:t>AEO</a:t>
            </a:r>
          </a:p>
        </p:txBody>
      </p:sp>
      <p:sp>
        <p:nvSpPr>
          <p:cNvPr id="22" name="Hatszög 21"/>
          <p:cNvSpPr/>
          <p:nvPr/>
        </p:nvSpPr>
        <p:spPr>
          <a:xfrm>
            <a:off x="2303967" y="4005064"/>
            <a:ext cx="1512168" cy="1368152"/>
          </a:xfrm>
          <a:prstGeom prst="hexagon">
            <a:avLst/>
          </a:prstGeom>
          <a:solidFill>
            <a:srgbClr val="0000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FF00"/>
                </a:solidFill>
              </a:rPr>
              <a:t>EOS</a:t>
            </a:r>
          </a:p>
        </p:txBody>
      </p:sp>
      <p:pic>
        <p:nvPicPr>
          <p:cNvPr id="5" name="Graphic 19" descr="Police">
            <a:extLst>
              <a:ext uri="{FF2B5EF4-FFF2-40B4-BE49-F238E27FC236}">
                <a16:creationId xmlns:a16="http://schemas.microsoft.com/office/drawing/2014/main" id="{801B8AB2-A3A6-483B-AB08-01CE99B8A2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1520" y="5275037"/>
            <a:ext cx="1151248" cy="1151248"/>
          </a:xfrm>
          <a:prstGeom prst="rect">
            <a:avLst/>
          </a:prstGeom>
        </p:spPr>
      </p:pic>
      <p:pic>
        <p:nvPicPr>
          <p:cNvPr id="49" name="Graphic 17" descr="Programmer">
            <a:extLst>
              <a:ext uri="{FF2B5EF4-FFF2-40B4-BE49-F238E27FC236}">
                <a16:creationId xmlns:a16="http://schemas.microsoft.com/office/drawing/2014/main" id="{3EF8CF56-48D7-4D3C-B59E-9186E86BA9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85473" y="5038775"/>
            <a:ext cx="1305384" cy="1305384"/>
          </a:xfrm>
          <a:prstGeom prst="rect">
            <a:avLst/>
          </a:prstGeom>
        </p:spPr>
      </p:pic>
      <p:sp>
        <p:nvSpPr>
          <p:cNvPr id="50" name="Téglalap 49"/>
          <p:cNvSpPr/>
          <p:nvPr/>
        </p:nvSpPr>
        <p:spPr>
          <a:xfrm>
            <a:off x="7338489" y="6329106"/>
            <a:ext cx="1646966" cy="333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200" b="1" dirty="0">
                <a:solidFill>
                  <a:srgbClr val="FF0000"/>
                </a:solidFill>
              </a:rPr>
              <a:t>Gazdálkodó</a:t>
            </a:r>
          </a:p>
        </p:txBody>
      </p:sp>
      <p:sp>
        <p:nvSpPr>
          <p:cNvPr id="51" name="Hatszög 50"/>
          <p:cNvSpPr/>
          <p:nvPr/>
        </p:nvSpPr>
        <p:spPr>
          <a:xfrm>
            <a:off x="2303967" y="5386251"/>
            <a:ext cx="1512168" cy="1368152"/>
          </a:xfrm>
          <a:prstGeom prst="hexagon">
            <a:avLst/>
          </a:prstGeom>
          <a:noFill/>
          <a:ln w="1905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600" b="1" dirty="0">
                <a:solidFill>
                  <a:schemeClr val="bg1">
                    <a:lumMod val="85000"/>
                  </a:schemeClr>
                </a:solidFill>
              </a:rPr>
              <a:t>PAPÍR</a:t>
            </a:r>
          </a:p>
          <a:p>
            <a:pPr algn="ctr"/>
            <a:r>
              <a:rPr lang="hu-HU" sz="2400" b="1" spc="-130" dirty="0">
                <a:solidFill>
                  <a:schemeClr val="bg1">
                    <a:lumMod val="85000"/>
                  </a:schemeClr>
                </a:solidFill>
              </a:rPr>
              <a:t>ADMIN</a:t>
            </a:r>
          </a:p>
        </p:txBody>
      </p:sp>
      <p:cxnSp>
        <p:nvCxnSpPr>
          <p:cNvPr id="53" name="Egyenes összekötő 52"/>
          <p:cNvCxnSpPr/>
          <p:nvPr/>
        </p:nvCxnSpPr>
        <p:spPr>
          <a:xfrm flipH="1">
            <a:off x="2451003" y="5733191"/>
            <a:ext cx="1206134" cy="655644"/>
          </a:xfrm>
          <a:prstGeom prst="line">
            <a:avLst/>
          </a:prstGeom>
          <a:noFill/>
          <a:ln w="1905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5" name="Hatszög 54"/>
          <p:cNvSpPr/>
          <p:nvPr/>
        </p:nvSpPr>
        <p:spPr>
          <a:xfrm>
            <a:off x="5292080" y="5381297"/>
            <a:ext cx="1512168" cy="1368152"/>
          </a:xfrm>
          <a:prstGeom prst="hexagon">
            <a:avLst/>
          </a:prstGeom>
          <a:noFill/>
          <a:ln w="1905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600" b="1" dirty="0">
                <a:solidFill>
                  <a:schemeClr val="bg1">
                    <a:lumMod val="85000"/>
                  </a:schemeClr>
                </a:solidFill>
              </a:rPr>
              <a:t>PAPÍR</a:t>
            </a:r>
          </a:p>
          <a:p>
            <a:pPr algn="ctr"/>
            <a:r>
              <a:rPr lang="hu-HU" sz="2400" b="1" spc="-130" dirty="0">
                <a:solidFill>
                  <a:schemeClr val="bg1">
                    <a:lumMod val="85000"/>
                  </a:schemeClr>
                </a:solidFill>
              </a:rPr>
              <a:t>ADMIN</a:t>
            </a:r>
          </a:p>
        </p:txBody>
      </p:sp>
      <p:cxnSp>
        <p:nvCxnSpPr>
          <p:cNvPr id="56" name="Egyenes összekötő 55"/>
          <p:cNvCxnSpPr/>
          <p:nvPr/>
        </p:nvCxnSpPr>
        <p:spPr>
          <a:xfrm flipH="1">
            <a:off x="5439116" y="5728237"/>
            <a:ext cx="1206134" cy="655644"/>
          </a:xfrm>
          <a:prstGeom prst="line">
            <a:avLst/>
          </a:prstGeom>
          <a:noFill/>
          <a:ln w="19050">
            <a:solidFill>
              <a:srgbClr val="C0C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8" name="Téglalap 57"/>
          <p:cNvSpPr/>
          <p:nvPr/>
        </p:nvSpPr>
        <p:spPr>
          <a:xfrm>
            <a:off x="3001267" y="5612941"/>
            <a:ext cx="2630509" cy="83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ct val="20000"/>
              </a:spcBef>
              <a:defRPr/>
            </a:pPr>
            <a:r>
              <a:rPr lang="hu-HU" altLang="hu-HU" sz="2200" b="1" i="1" dirty="0">
                <a:solidFill>
                  <a:srgbClr val="C00000"/>
                </a:solidFill>
              </a:rPr>
              <a:t>AEO kérelem</a:t>
            </a:r>
          </a:p>
          <a:p>
            <a:pPr lvl="1" algn="ctr">
              <a:spcBef>
                <a:spcPct val="20000"/>
              </a:spcBef>
              <a:defRPr/>
            </a:pPr>
            <a:r>
              <a:rPr lang="hu-HU" sz="2200" b="1" i="1" dirty="0">
                <a:solidFill>
                  <a:srgbClr val="C00000"/>
                </a:solidFill>
              </a:rPr>
              <a:t>AEO engedély</a:t>
            </a:r>
          </a:p>
        </p:txBody>
      </p:sp>
      <p:sp>
        <p:nvSpPr>
          <p:cNvPr id="61" name="Folyamatábra: Másik feldolgozás 60"/>
          <p:cNvSpPr/>
          <p:nvPr/>
        </p:nvSpPr>
        <p:spPr>
          <a:xfrm>
            <a:off x="4139952" y="3117026"/>
            <a:ext cx="4439170" cy="690626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tabLst>
                <a:tab pos="457200" algn="l"/>
              </a:tabLst>
            </a:pPr>
            <a:r>
              <a:rPr lang="hu-HU" sz="2400" dirty="0">
                <a:solidFill>
                  <a:srgbClr val="0033CC"/>
                </a:solidFill>
                <a:sym typeface="Wingdings"/>
              </a:rPr>
              <a:t>GTP</a:t>
            </a:r>
            <a:r>
              <a:rPr lang="hu-HU" sz="2400" dirty="0">
                <a:solidFill>
                  <a:srgbClr val="0033CC"/>
                </a:solidFill>
              </a:rPr>
              <a:t>--- </a:t>
            </a:r>
            <a:r>
              <a:rPr lang="hu-HU" sz="2400" dirty="0">
                <a:solidFill>
                  <a:srgbClr val="0033CC"/>
                </a:solidFill>
                <a:sym typeface="Wingdings"/>
              </a:rPr>
              <a:t></a:t>
            </a:r>
            <a:r>
              <a:rPr lang="hu-HU" sz="2400" dirty="0">
                <a:solidFill>
                  <a:srgbClr val="0033CC"/>
                </a:solidFill>
              </a:rPr>
              <a:t> STP - </a:t>
            </a:r>
            <a:r>
              <a:rPr lang="hu-HU" sz="2400" dirty="0">
                <a:solidFill>
                  <a:srgbClr val="0033CC"/>
                </a:solidFill>
                <a:sym typeface="Wingdings"/>
              </a:rPr>
              <a:t> </a:t>
            </a:r>
            <a:r>
              <a:rPr lang="hu-HU" sz="2400" dirty="0" err="1">
                <a:solidFill>
                  <a:srgbClr val="0033CC"/>
                </a:solidFill>
              </a:rPr>
              <a:t>eAEO</a:t>
            </a:r>
            <a:r>
              <a:rPr lang="hu-HU" sz="2400" dirty="0">
                <a:solidFill>
                  <a:srgbClr val="0033CC"/>
                </a:solidFill>
              </a:rPr>
              <a:t> modul</a:t>
            </a:r>
            <a:endParaRPr lang="hu-HU" sz="2400" b="1" dirty="0">
              <a:solidFill>
                <a:srgbClr val="0033CC"/>
              </a:solidFill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35496" y="2619517"/>
            <a:ext cx="3735198" cy="4121851"/>
          </a:xfrm>
          <a:prstGeom prst="rect">
            <a:avLst/>
          </a:prstGeom>
          <a:gradFill flip="none" rotWithShape="1">
            <a:gsLst>
              <a:gs pos="74000">
                <a:schemeClr val="accent1">
                  <a:lumMod val="45000"/>
                  <a:lumOff val="55000"/>
                  <a:alpha val="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49927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  <p:bldP spid="6" grpI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38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-36512" y="525711"/>
            <a:ext cx="9001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lvl="1" indent="0">
              <a:buNone/>
              <a:defRPr/>
            </a:pP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Regisztráció, üzenet- és folyamatkezelés</a:t>
            </a: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51520" y="1124744"/>
            <a:ext cx="8784976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2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Összefoglaló a változás jellemzőiről (2)</a:t>
            </a:r>
          </a:p>
          <a:p>
            <a:pPr lvl="1">
              <a:spcBef>
                <a:spcPct val="20000"/>
              </a:spcBef>
              <a:defRPr/>
            </a:pPr>
            <a:r>
              <a:rPr lang="hu-HU" sz="2200" b="1" i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eAEO</a:t>
            </a:r>
            <a:r>
              <a:rPr 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sajátosságok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rendszer mezőinek megjelenítése az EOS nyilvántartás elrendezési metodikáját követi;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vámhatósági hivatali szerepkörök alkalmazása egységesített módon történik;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Nem egy személyhez kötött feladatvégzés fog történni, hanem az illetékes adó- és vámhivatal végzi az elbírálási tevékenységet;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alt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r>
              <a:rPr lang="hu-HU" sz="2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EOS funkciók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Többnyire megmaradt a régi működési mechanizmus;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2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funkció az „eAEO-értesítések mutatása”</a:t>
            </a:r>
            <a:endParaRPr lang="hu-HU" alt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2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alt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altLang="hu-HU" sz="22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4974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  <p:bldP spid="6" grpI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/>
          <p:cNvPicPr/>
          <p:nvPr/>
        </p:nvPicPr>
        <p:blipFill>
          <a:blip r:embed="rId3"/>
          <a:stretch>
            <a:fillRect/>
          </a:stretch>
        </p:blipFill>
        <p:spPr>
          <a:xfrm>
            <a:off x="755576" y="2144066"/>
            <a:ext cx="7992888" cy="447580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-36512" y="525711"/>
            <a:ext cx="9001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lvl="1" indent="0">
              <a:buNone/>
              <a:defRPr/>
            </a:pP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Új kérelem benyújtása – áttekintő nézet</a:t>
            </a: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51520" y="1340767"/>
            <a:ext cx="8784976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2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benyújtásához adatrögzítés megkezdése (1)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 * jelölés a mezők kötelező kitöltésére utal.</a:t>
            </a:r>
            <a:endParaRPr lang="hu-HU" sz="22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4499993" y="2276872"/>
            <a:ext cx="4133282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hu-HU" altLang="hu-HU" b="1" i="1" dirty="0">
                <a:solidFill>
                  <a:srgbClr val="C00000"/>
                </a:solidFill>
              </a:rPr>
              <a:t>A mezők mellett található „</a:t>
            </a:r>
            <a:r>
              <a:rPr lang="hu-HU" altLang="hu-HU" sz="2200" b="1" i="1" dirty="0">
                <a:solidFill>
                  <a:srgbClr val="C00000"/>
                </a:solidFill>
              </a:rPr>
              <a:t>&gt;</a:t>
            </a:r>
            <a:r>
              <a:rPr lang="hu-HU" altLang="hu-HU" b="1" i="1" dirty="0">
                <a:solidFill>
                  <a:srgbClr val="C00000"/>
                </a:solidFill>
              </a:rPr>
              <a:t>” nyílra kattintás után a mező tartalma aktív lesz, megkezdődhet az adatok begépelése.</a:t>
            </a:r>
            <a:endParaRPr lang="hu-HU" altLang="hu-HU" sz="1800" b="1" dirty="0">
              <a:solidFill>
                <a:srgbClr val="C00000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755576" y="3980320"/>
            <a:ext cx="1224136" cy="360040"/>
          </a:xfrm>
          <a:prstGeom prst="roundRect">
            <a:avLst/>
          </a:prstGeom>
          <a:noFill/>
          <a:ln w="28575">
            <a:solidFill>
              <a:srgbClr val="FFC000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14259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  <p:bldP spid="6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Bevezetés</a:t>
            </a:r>
            <a:endParaRPr lang="en-GB" alt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340767"/>
            <a:ext cx="8712967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EU Ügyfél Portálon az eAEO-STP elérése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385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Biztosítja a gazdálkodók részére az általános rendszerbelépést: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385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munkavégzést harmonizált felhasználói felület támogatja;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385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korábban indított központi vámszakmai  alkalmazások mellett (pl.: Vámhatározatok - CDMS) újként jelenik meg az eAEO rendszer felhasználói hozzáférés;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385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szolgáltatáshoz kapcsolódást az UUM&amp;DS (Egységes </a:t>
            </a:r>
            <a:r>
              <a:rPr lang="hu-HU" sz="2385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Felhasználókezelő</a:t>
            </a:r>
            <a:r>
              <a:rPr lang="hu-HU" sz="2385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) rendszer biztosítja;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385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tagállami azonosítási és jogosultságkezelő rendszerek végzik el a hitelesítési eljárásokat;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385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Beléptetéskor az Ügyfélkapu is szerepet játszik.</a:t>
            </a:r>
            <a:endParaRPr lang="hu-HU" sz="26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6748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/>
          <p:cNvPicPr/>
          <p:nvPr/>
        </p:nvPicPr>
        <p:blipFill>
          <a:blip r:embed="rId3"/>
          <a:stretch>
            <a:fillRect/>
          </a:stretch>
        </p:blipFill>
        <p:spPr>
          <a:xfrm>
            <a:off x="758510" y="2144064"/>
            <a:ext cx="7989954" cy="447580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40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-36512" y="525711"/>
            <a:ext cx="9001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lvl="1" indent="0">
              <a:buNone/>
              <a:defRPr/>
            </a:pPr>
            <a:r>
              <a:rPr lang="hu-HU" sz="3400" b="1" dirty="0">
                <a:solidFill>
                  <a:srgbClr val="0000FF"/>
                </a:solidFill>
                <a:latin typeface="Arial" panose="020B0604020202020204" pitchFamily="34" charset="0"/>
              </a:rPr>
              <a:t>Új kérelem benyújtása – áttekintő nézet</a:t>
            </a: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51520" y="1340767"/>
            <a:ext cx="8784976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2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Új kérelem benyújtásához adatrögzítés megkezdése (2)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hu-HU" altLang="hu-HU" sz="2200" dirty="0">
                <a:solidFill>
                  <a:srgbClr val="00009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Az „Elküldés” nyomógomb elindítja a kérelem benyújtását.</a:t>
            </a:r>
            <a:endParaRPr lang="hu-HU" sz="22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spcBef>
                <a:spcPct val="20000"/>
              </a:spcBef>
              <a:defRPr/>
            </a:pPr>
            <a:endParaRPr lang="hu-HU" sz="2600" b="1" i="1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u="sng" dirty="0"/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5364087" y="6025255"/>
            <a:ext cx="3449691" cy="61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hu-HU" altLang="hu-HU" b="1" i="1" dirty="0">
                <a:solidFill>
                  <a:srgbClr val="C00000"/>
                </a:solidFill>
              </a:rPr>
              <a:t>A „</a:t>
            </a:r>
            <a:r>
              <a:rPr lang="hu-HU" altLang="hu-H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Vissza</a:t>
            </a:r>
            <a:r>
              <a:rPr lang="hu-HU" altLang="hu-HU" b="1" i="1" dirty="0">
                <a:solidFill>
                  <a:srgbClr val="C00000"/>
                </a:solidFill>
              </a:rPr>
              <a:t>” nyomógomb a rögzítés befejezését eredményezi.</a:t>
            </a:r>
            <a:endParaRPr lang="hu-HU" altLang="hu-HU" sz="1800" b="1" dirty="0">
              <a:solidFill>
                <a:srgbClr val="C00000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758510" y="3861048"/>
            <a:ext cx="1437226" cy="360040"/>
          </a:xfrm>
          <a:prstGeom prst="roundRect">
            <a:avLst/>
          </a:prstGeom>
          <a:noFill/>
          <a:ln w="28575">
            <a:solidFill>
              <a:srgbClr val="FFC000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4211960" y="4755371"/>
            <a:ext cx="4133282" cy="61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hu-HU" altLang="hu-HU" b="1" i="1" dirty="0">
                <a:solidFill>
                  <a:srgbClr val="C00000"/>
                </a:solidFill>
              </a:rPr>
              <a:t>Az „</a:t>
            </a:r>
            <a:r>
              <a:rPr lang="hu-HU" altLang="hu-H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Elküldés</a:t>
            </a:r>
            <a:r>
              <a:rPr lang="hu-HU" altLang="hu-HU" b="1" i="1" dirty="0">
                <a:solidFill>
                  <a:srgbClr val="C00000"/>
                </a:solidFill>
              </a:rPr>
              <a:t>” gomb lenyomása után az EOS rendszer értesül a beadványról, emellett a kérelem letárolódik a „Benyújtott kérelmeim”  menüben és.</a:t>
            </a:r>
            <a:endParaRPr lang="hu-HU" altLang="hu-HU" sz="1800" b="1" dirty="0">
              <a:solidFill>
                <a:srgbClr val="C00000"/>
              </a:solidFill>
            </a:endParaRPr>
          </a:p>
        </p:txBody>
      </p:sp>
      <p:sp>
        <p:nvSpPr>
          <p:cNvPr id="14" name="Lekerekített téglalap 13"/>
          <p:cNvSpPr/>
          <p:nvPr/>
        </p:nvSpPr>
        <p:spPr>
          <a:xfrm>
            <a:off x="2411760" y="6309320"/>
            <a:ext cx="648072" cy="216024"/>
          </a:xfrm>
          <a:prstGeom prst="roundRect">
            <a:avLst/>
          </a:prstGeom>
          <a:noFill/>
          <a:ln w="28575">
            <a:solidFill>
              <a:srgbClr val="FFC000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sp>
        <p:nvSpPr>
          <p:cNvPr id="15" name="Lekerekített téglalap 14"/>
          <p:cNvSpPr/>
          <p:nvPr/>
        </p:nvSpPr>
        <p:spPr>
          <a:xfrm>
            <a:off x="4032425" y="6303424"/>
            <a:ext cx="582757" cy="221919"/>
          </a:xfrm>
          <a:prstGeom prst="roundRect">
            <a:avLst/>
          </a:prstGeom>
          <a:noFill/>
          <a:ln w="28575">
            <a:solidFill>
              <a:srgbClr val="FFC000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u-HU"/>
          </a:p>
        </p:txBody>
      </p:sp>
      <p:cxnSp>
        <p:nvCxnSpPr>
          <p:cNvPr id="16" name="Egyenes összekötő nyíllal 15"/>
          <p:cNvCxnSpPr/>
          <p:nvPr/>
        </p:nvCxnSpPr>
        <p:spPr>
          <a:xfrm flipV="1">
            <a:off x="2843808" y="5034066"/>
            <a:ext cx="1488672" cy="1206509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/>
          <p:cNvCxnSpPr/>
          <p:nvPr/>
        </p:nvCxnSpPr>
        <p:spPr>
          <a:xfrm flipH="1">
            <a:off x="4713082" y="6334177"/>
            <a:ext cx="651006" cy="0"/>
          </a:xfrm>
          <a:prstGeom prst="straightConnector1">
            <a:avLst/>
          </a:prstGeom>
          <a:ln w="38100">
            <a:solidFill>
              <a:srgbClr val="A5002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264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  <p:bldP spid="6" grpI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685800" y="785794"/>
            <a:ext cx="7772400" cy="1857388"/>
          </a:xfrm>
          <a:prstGeom prst="rect">
            <a:avLst/>
          </a:prstGeom>
          <a:noFill/>
          <a:effectLst>
            <a:glow rad="63500">
              <a:schemeClr val="bg1"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100" b="1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hu-HU" i="1" dirty="0">
                <a:solidFill>
                  <a:srgbClr val="1D3D67"/>
                </a:solidFill>
              </a:rPr>
              <a:t>Köszönöm a figyelmet!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7450" y="3717032"/>
            <a:ext cx="4229100" cy="2009775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387691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Megvalósítás 1. és 2. fázis szerint</a:t>
            </a:r>
            <a:endParaRPr lang="en-GB" alt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I. Fázis szemléltetése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eAEO-STP alkalmazás főként  a </a:t>
            </a:r>
            <a:r>
              <a:rPr lang="hu-HU" sz="2400" dirty="0">
                <a:solidFill>
                  <a:srgbClr val="FF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benyújtott kérelem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feldolgozásán alapul;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5A77153-4876-4B25-B49F-B8532C8F41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4626167"/>
              </p:ext>
            </p:extLst>
          </p:nvPr>
        </p:nvGraphicFramePr>
        <p:xfrm>
          <a:off x="1020304" y="1988840"/>
          <a:ext cx="7799989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5237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Megvalósítás 1. és 2. fázis szerint</a:t>
            </a:r>
            <a:endParaRPr lang="en-GB" alt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I. Fázis (2019.10.01-től)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szolgáltatás lehetővé teszi az új AEO engedély iránti kérelem és az azzal kapcsolatos egyéb kérelmek, beadványok létrehozását gazdálkodói rögzítés eredményeként;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AEO kérelmek és engedélyek eljárásainak kezdeményezésekor a gazdálkodóknak lehetősége van más integrált EOS szoftverkomponensek követelményeinek használatára is (pl.: EORI);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Számos egyéb funkció támogatja az új kérelem létrehozását, ilyenek például a baloldali menüben: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hu-HU" sz="2400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beadvány keresése, tervezet készítése, mellékletek 	kezelése.</a:t>
            </a:r>
            <a:endParaRPr lang="hu-HU" sz="2400" dirty="0">
              <a:solidFill>
                <a:srgbClr val="000099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16817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Megvalósítás 1. és 2. fázis szerint</a:t>
            </a:r>
            <a:endParaRPr lang="en-GB" alt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1" y="1340767"/>
            <a:ext cx="8568952" cy="52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II. Fázis (2019. 12.15-től)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gazdálkodói AEO kezelés összes művelete teljesen elektronizált bejelentési, egységes adatküldési,- és fogadási nyilvántartási környezetre vált át;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vámhatósági folyamatkezelés szintén elektronikus kommunikációval teljesül;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Bármilyen művelet kulcsa az eAEO-STP alkalmazásban lesz;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AEO eljárások teljes egészére megnyílik az út az ügyek gyors és egyszerű intézése előtt;</a:t>
            </a:r>
          </a:p>
        </p:txBody>
      </p:sp>
    </p:spTree>
    <p:extLst>
      <p:ext uri="{BB962C8B-B14F-4D97-AF65-F5344CB8AC3E}">
        <p14:creationId xmlns:p14="http://schemas.microsoft.com/office/powerpoint/2010/main" val="4396968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Megvalósítás 1. és 2. fázis szerint</a:t>
            </a:r>
            <a:endParaRPr lang="en-GB" alt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268760"/>
            <a:ext cx="8568952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Átmeneti időszak alkalmazása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Az átmeneti időszak 2019. október 1-jétől kezdődik;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Maximum 60 nap (</a:t>
            </a:r>
            <a:r>
              <a:rPr lang="hu-HU" sz="2400" i="1" dirty="0">
                <a:solidFill>
                  <a:srgbClr val="FF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2019. november 29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. ide tartozik);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Ha egy folyamat papír alapon kezdődött el, akkor papír alapon folytatódik;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Ha egy folyamat az eAEO-STP alkalmazásban indult, akkor a továbbiakban is elektronikus marad;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Utolsó papír alapú kérelem benyújtás ideje </a:t>
            </a:r>
            <a:r>
              <a:rPr lang="hu-HU" sz="24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2019. szeptember 30</a:t>
            </a: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.; 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fenti benyújtott kérelemre 30 nap a vámhatósági válaszidő;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Kiegészítő információ beküldésére további 30 nap áll a gazdálkodó rendelkezésére.</a:t>
            </a:r>
          </a:p>
        </p:txBody>
      </p:sp>
    </p:spTree>
    <p:extLst>
      <p:ext uri="{BB962C8B-B14F-4D97-AF65-F5344CB8AC3E}">
        <p14:creationId xmlns:p14="http://schemas.microsoft.com/office/powerpoint/2010/main" val="2754544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0" y="525711"/>
            <a:ext cx="777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sz="3500" b="1" dirty="0">
                <a:solidFill>
                  <a:srgbClr val="0000FF"/>
                </a:solidFill>
                <a:latin typeface="Arial" panose="020B0604020202020204" pitchFamily="34" charset="0"/>
              </a:rPr>
              <a:t>Megvalósítás 1. és 2. fázis szerint</a:t>
            </a:r>
            <a:endParaRPr lang="en-GB" altLang="hu-HU" sz="35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51520" y="1268760"/>
            <a:ext cx="8568952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Átmeneti időszakban vámhatósági közreműködés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AEO kérelemhez kiegészítés/ módosítás/ törlés (tervezett vagy közzétett formák szerint);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Kötelező egyeztetés kapcsán kiegészítés/ érvénytelenítés;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Visszavonás előtt a meghallgatáshoz való jog kiegészítése/ módosítása;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Akadályozó információ kiegészítése;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Kibocsájtási határidő meghosszabbítása.</a:t>
            </a:r>
          </a:p>
          <a:p>
            <a:pPr lvl="1">
              <a:spcBef>
                <a:spcPct val="20000"/>
              </a:spcBef>
              <a:defRPr/>
            </a:pPr>
            <a:r>
              <a:rPr lang="hu-HU" sz="2600" b="1" i="1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Átmeneti időszak után</a:t>
            </a:r>
          </a:p>
          <a:p>
            <a:pPr marL="971550" lvl="1" indent="-5143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hu-HU" sz="240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 vámhatósági ügyintéző a szeptember 30-ig, papír alapon benyújtott kérelmek kapcsán már nem végezheti el a fenti műveleteket.</a:t>
            </a:r>
          </a:p>
        </p:txBody>
      </p:sp>
    </p:spTree>
    <p:extLst>
      <p:ext uri="{BB962C8B-B14F-4D97-AF65-F5344CB8AC3E}">
        <p14:creationId xmlns:p14="http://schemas.microsoft.com/office/powerpoint/2010/main" val="2721500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5" grpId="1" build="p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10169</TotalTime>
  <Words>2089</Words>
  <Application>Microsoft Office PowerPoint</Application>
  <PresentationFormat>Diavetítés a képernyőre (4:3 oldalarány)</PresentationFormat>
  <Paragraphs>487</Paragraphs>
  <Slides>41</Slides>
  <Notes>41</Notes>
  <HiddenSlides>3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41</vt:i4>
      </vt:variant>
    </vt:vector>
  </HeadingPairs>
  <TitlesOfParts>
    <vt:vector size="48" baseType="lpstr">
      <vt:lpstr>Arial Unicode MS</vt:lpstr>
      <vt:lpstr>Arial</vt:lpstr>
      <vt:lpstr>Calibri</vt:lpstr>
      <vt:lpstr>Symbol</vt:lpstr>
      <vt:lpstr>Times New Roman</vt:lpstr>
      <vt:lpstr>Wingdings</vt:lpstr>
      <vt:lpstr>Office-téma</vt:lpstr>
      <vt:lpstr>Az eAEO-STP rendszer  I. fázisának bevezetése 2019. október 1-től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NAV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Izápi Laura</dc:creator>
  <cp:lastModifiedBy>Tóta Gábor</cp:lastModifiedBy>
  <cp:revision>1014</cp:revision>
  <cp:lastPrinted>2019-09-20T17:19:12Z</cp:lastPrinted>
  <dcterms:created xsi:type="dcterms:W3CDTF">2012-03-01T09:36:23Z</dcterms:created>
  <dcterms:modified xsi:type="dcterms:W3CDTF">2019-10-01T13:34:08Z</dcterms:modified>
</cp:coreProperties>
</file>