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70" r:id="rId3"/>
    <p:sldId id="277" r:id="rId4"/>
    <p:sldId id="268" r:id="rId5"/>
    <p:sldId id="258" r:id="rId6"/>
    <p:sldId id="284" r:id="rId7"/>
    <p:sldId id="278" r:id="rId8"/>
    <p:sldId id="282" r:id="rId9"/>
    <p:sldId id="289" r:id="rId10"/>
    <p:sldId id="288" r:id="rId11"/>
    <p:sldId id="291" r:id="rId12"/>
    <p:sldId id="272" r:id="rId13"/>
  </p:sldIdLst>
  <p:sldSz cx="9144000" cy="6858000" type="screen4x3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B"/>
    <a:srgbClr val="D2000F"/>
    <a:srgbClr val="FF0012"/>
    <a:srgbClr val="FF66FF"/>
    <a:srgbClr val="FF99CC"/>
    <a:srgbClr val="C907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00" autoAdjust="0"/>
  </p:normalViewPr>
  <p:slideViewPr>
    <p:cSldViewPr>
      <p:cViewPr varScale="1">
        <p:scale>
          <a:sx n="79" d="100"/>
          <a:sy n="79" d="100"/>
        </p:scale>
        <p:origin x="-24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DAAA8D-366E-4959-A8C3-C65E6A257157}" type="doc">
      <dgm:prSet loTypeId="urn:microsoft.com/office/officeart/2005/8/layout/funnel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46098EFD-5C60-4A03-95BA-2925F22B0E4C}">
      <dgm:prSet phldrT="[Szöveg]" custT="1"/>
      <dgm:spPr/>
      <dgm:t>
        <a:bodyPr/>
        <a:lstStyle/>
        <a:p>
          <a:r>
            <a:rPr lang="hu-HU" sz="1000" dirty="0" smtClean="0">
              <a:solidFill>
                <a:schemeClr val="tx1"/>
              </a:solidFill>
            </a:rPr>
            <a:t>EKAER, OPG</a:t>
          </a:r>
          <a:endParaRPr lang="hu-HU" sz="1000" dirty="0">
            <a:solidFill>
              <a:schemeClr val="tx1"/>
            </a:solidFill>
          </a:endParaRPr>
        </a:p>
      </dgm:t>
    </dgm:pt>
    <dgm:pt modelId="{8006CCD4-46C4-4160-8E5B-FA955814CF25}" type="parTrans" cxnId="{C255C42D-CA09-4907-8D31-3A618221B0A4}">
      <dgm:prSet/>
      <dgm:spPr/>
      <dgm:t>
        <a:bodyPr/>
        <a:lstStyle/>
        <a:p>
          <a:endParaRPr lang="hu-HU"/>
        </a:p>
      </dgm:t>
    </dgm:pt>
    <dgm:pt modelId="{492B9BFB-9D02-4D8B-9B73-7F04B0AEBBE2}" type="sibTrans" cxnId="{C255C42D-CA09-4907-8D31-3A618221B0A4}">
      <dgm:prSet/>
      <dgm:spPr/>
      <dgm:t>
        <a:bodyPr/>
        <a:lstStyle/>
        <a:p>
          <a:endParaRPr lang="hu-HU"/>
        </a:p>
      </dgm:t>
    </dgm:pt>
    <dgm:pt modelId="{1E2FA130-DA3A-4A6F-A6F3-846DFC63C03A}">
      <dgm:prSet phldrT="[Szöveg]" custT="1"/>
      <dgm:spPr/>
      <dgm:t>
        <a:bodyPr/>
        <a:lstStyle/>
        <a:p>
          <a:r>
            <a:rPr lang="hu-HU" sz="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Korábbi ellenőrzések eredményei, IT mentések</a:t>
          </a:r>
          <a:endParaRPr lang="hu-HU" sz="900" dirty="0">
            <a:solidFill>
              <a:schemeClr val="tx1"/>
            </a:solidFill>
          </a:endParaRPr>
        </a:p>
      </dgm:t>
    </dgm:pt>
    <dgm:pt modelId="{5625F606-88C7-4818-ABE2-665C6144C34A}" type="parTrans" cxnId="{870E0AE6-4530-4EC2-8135-B33F64EC05AA}">
      <dgm:prSet/>
      <dgm:spPr/>
      <dgm:t>
        <a:bodyPr/>
        <a:lstStyle/>
        <a:p>
          <a:endParaRPr lang="hu-HU"/>
        </a:p>
      </dgm:t>
    </dgm:pt>
    <dgm:pt modelId="{EC915020-0334-4DAD-BA83-0CE9174D0D1F}" type="sibTrans" cxnId="{870E0AE6-4530-4EC2-8135-B33F64EC05AA}">
      <dgm:prSet/>
      <dgm:spPr/>
      <dgm:t>
        <a:bodyPr/>
        <a:lstStyle/>
        <a:p>
          <a:endParaRPr lang="hu-HU"/>
        </a:p>
      </dgm:t>
    </dgm:pt>
    <dgm:pt modelId="{845FDB20-8EF4-484D-8E22-59094BD9A0FB}">
      <dgm:prSet phldrT="[Szöveg]" custT="1"/>
      <dgm:spPr/>
      <dgm:t>
        <a:bodyPr/>
        <a:lstStyle/>
        <a:p>
          <a:r>
            <a:rPr lang="hu-HU" sz="105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ÁFA adatok</a:t>
          </a:r>
          <a:endParaRPr lang="hu-HU" sz="1050" dirty="0">
            <a:solidFill>
              <a:schemeClr val="tx1"/>
            </a:solidFill>
          </a:endParaRPr>
        </a:p>
      </dgm:t>
    </dgm:pt>
    <dgm:pt modelId="{55B6459E-658D-463D-8905-6962E8F863A5}" type="sibTrans" cxnId="{67392C95-CE1B-47DC-9544-91C963A04F3B}">
      <dgm:prSet/>
      <dgm:spPr/>
      <dgm:t>
        <a:bodyPr/>
        <a:lstStyle/>
        <a:p>
          <a:endParaRPr lang="hu-HU"/>
        </a:p>
      </dgm:t>
    </dgm:pt>
    <dgm:pt modelId="{FB250FD0-549E-45A2-B72C-D5FB1ADA7BB5}" type="parTrans" cxnId="{67392C95-CE1B-47DC-9544-91C963A04F3B}">
      <dgm:prSet/>
      <dgm:spPr/>
      <dgm:t>
        <a:bodyPr/>
        <a:lstStyle/>
        <a:p>
          <a:endParaRPr lang="hu-HU"/>
        </a:p>
      </dgm:t>
    </dgm:pt>
    <dgm:pt modelId="{111D3AA7-9512-4A49-86CD-15059A7FE691}">
      <dgm:prSet phldrT="[Szöveg]" phldr="1"/>
      <dgm:spPr/>
      <dgm:t>
        <a:bodyPr/>
        <a:lstStyle/>
        <a:p>
          <a:endParaRPr lang="hu-HU" dirty="0"/>
        </a:p>
      </dgm:t>
    </dgm:pt>
    <dgm:pt modelId="{8BB55F5C-1C3D-455C-BE2D-52EF9B6AD538}" type="sibTrans" cxnId="{80226254-C68E-4205-92C4-4508308A5319}">
      <dgm:prSet/>
      <dgm:spPr/>
      <dgm:t>
        <a:bodyPr/>
        <a:lstStyle/>
        <a:p>
          <a:endParaRPr lang="hu-HU"/>
        </a:p>
      </dgm:t>
    </dgm:pt>
    <dgm:pt modelId="{E2DD94B2-3D19-447D-B0F7-DD4442BB646B}" type="parTrans" cxnId="{80226254-C68E-4205-92C4-4508308A5319}">
      <dgm:prSet/>
      <dgm:spPr/>
      <dgm:t>
        <a:bodyPr/>
        <a:lstStyle/>
        <a:p>
          <a:endParaRPr lang="hu-HU"/>
        </a:p>
      </dgm:t>
    </dgm:pt>
    <dgm:pt modelId="{4C036A65-9721-48A5-B118-ED85750245FB}">
      <dgm:prSet/>
      <dgm:spPr/>
      <dgm:t>
        <a:bodyPr/>
        <a:lstStyle/>
        <a:p>
          <a:endParaRPr lang="hu-HU"/>
        </a:p>
      </dgm:t>
    </dgm:pt>
    <dgm:pt modelId="{4E732262-6615-42AB-BCF8-133CCA8DF7DC}" type="parTrans" cxnId="{641AD90A-73C9-473E-97B2-51FD6DF15C9C}">
      <dgm:prSet/>
      <dgm:spPr/>
      <dgm:t>
        <a:bodyPr/>
        <a:lstStyle/>
        <a:p>
          <a:endParaRPr lang="hu-HU"/>
        </a:p>
      </dgm:t>
    </dgm:pt>
    <dgm:pt modelId="{225709A8-F54D-47E8-B925-4228C4B0AB9C}" type="sibTrans" cxnId="{641AD90A-73C9-473E-97B2-51FD6DF15C9C}">
      <dgm:prSet/>
      <dgm:spPr/>
      <dgm:t>
        <a:bodyPr/>
        <a:lstStyle/>
        <a:p>
          <a:endParaRPr lang="hu-HU"/>
        </a:p>
      </dgm:t>
    </dgm:pt>
    <dgm:pt modelId="{5B5C107C-CD77-46A3-96E3-084F035E4AE8}">
      <dgm:prSet/>
      <dgm:spPr/>
      <dgm:t>
        <a:bodyPr/>
        <a:lstStyle/>
        <a:p>
          <a:endParaRPr lang="hu-HU"/>
        </a:p>
      </dgm:t>
    </dgm:pt>
    <dgm:pt modelId="{F683677B-67BE-43F3-98CE-E41D00777230}" type="parTrans" cxnId="{73836EFD-83FA-4BC5-A01E-CD8C2E4A13D9}">
      <dgm:prSet/>
      <dgm:spPr/>
      <dgm:t>
        <a:bodyPr/>
        <a:lstStyle/>
        <a:p>
          <a:endParaRPr lang="hu-HU"/>
        </a:p>
      </dgm:t>
    </dgm:pt>
    <dgm:pt modelId="{CD1E84AA-63DB-4D5E-AD4A-A2CB3092C438}" type="sibTrans" cxnId="{73836EFD-83FA-4BC5-A01E-CD8C2E4A13D9}">
      <dgm:prSet/>
      <dgm:spPr/>
      <dgm:t>
        <a:bodyPr/>
        <a:lstStyle/>
        <a:p>
          <a:endParaRPr lang="hu-HU"/>
        </a:p>
      </dgm:t>
    </dgm:pt>
    <dgm:pt modelId="{E33B5DFD-3096-4BC7-A088-56418CEAACDA}">
      <dgm:prSet phldrT="[Szöveg]" custLinFactX="69109" custLinFactNeighborX="100000" custLinFactNeighborY="-2569"/>
      <dgm:spPr/>
      <dgm:t>
        <a:bodyPr/>
        <a:lstStyle/>
        <a:p>
          <a:endParaRPr lang="hu-HU"/>
        </a:p>
      </dgm:t>
    </dgm:pt>
    <dgm:pt modelId="{562DE03E-3747-487F-8C26-3A34402F4098}" type="parTrans" cxnId="{4710CA25-937E-4DDD-97DE-FDEBA6A0CAF1}">
      <dgm:prSet/>
      <dgm:spPr/>
      <dgm:t>
        <a:bodyPr/>
        <a:lstStyle/>
        <a:p>
          <a:endParaRPr lang="hu-HU"/>
        </a:p>
      </dgm:t>
    </dgm:pt>
    <dgm:pt modelId="{986B6AEC-3EFD-4FC4-A0E1-B9FE4D3717D3}" type="sibTrans" cxnId="{4710CA25-937E-4DDD-97DE-FDEBA6A0CAF1}">
      <dgm:prSet/>
      <dgm:spPr/>
      <dgm:t>
        <a:bodyPr/>
        <a:lstStyle/>
        <a:p>
          <a:endParaRPr lang="hu-HU"/>
        </a:p>
      </dgm:t>
    </dgm:pt>
    <dgm:pt modelId="{A87C642B-ABDB-4E6F-8332-C036B8626EB3}" type="pres">
      <dgm:prSet presAssocID="{8ADAAA8D-366E-4959-A8C3-C65E6A25715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126AA791-A641-4AEE-8A84-BCA38C27232C}" type="pres">
      <dgm:prSet presAssocID="{8ADAAA8D-366E-4959-A8C3-C65E6A257157}" presName="ellipse" presStyleLbl="trBgShp" presStyleIdx="0" presStyleCnt="1"/>
      <dgm:spPr/>
    </dgm:pt>
    <dgm:pt modelId="{D70E3B42-AC0B-4116-BFCA-5D0B50A20E3C}" type="pres">
      <dgm:prSet presAssocID="{8ADAAA8D-366E-4959-A8C3-C65E6A257157}" presName="arrow1" presStyleLbl="fgShp" presStyleIdx="0" presStyleCnt="1" custScaleX="150848" custScaleY="665807" custLinFactX="-100000" custLinFactY="-185645" custLinFactNeighborX="-156767" custLinFactNeighborY="-200000"/>
      <dgm:spPr>
        <a:solidFill>
          <a:srgbClr val="9E000B"/>
        </a:solidFill>
        <a:scene3d>
          <a:camera prst="orthographicFront">
            <a:rot lat="0" lon="0" rev="16200000"/>
          </a:camera>
          <a:lightRig rig="threePt" dir="t"/>
        </a:scene3d>
      </dgm:spPr>
      <dgm:t>
        <a:bodyPr/>
        <a:lstStyle/>
        <a:p>
          <a:endParaRPr lang="hu-HU"/>
        </a:p>
      </dgm:t>
    </dgm:pt>
    <dgm:pt modelId="{54C468A2-49D5-4D4A-84BA-96D7B0E18BA4}" type="pres">
      <dgm:prSet presAssocID="{8ADAAA8D-366E-4959-A8C3-C65E6A257157}" presName="rectangle" presStyleLbl="revTx" presStyleIdx="0" presStyleCnt="1" custLinFactY="-91326" custLinFactNeighborX="39159" custLinFactNeighborY="-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38C793D-258C-4477-B284-2AB18955993D}" type="pres">
      <dgm:prSet presAssocID="{1E2FA130-DA3A-4A6F-A6F3-846DFC63C03A}" presName="item1" presStyleLbl="node1" presStyleIdx="0" presStyleCnt="3" custLinFactX="69109" custLinFactNeighborX="100000" custLinFactNeighborY="-256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0C9F3E2-735F-44AE-AE65-396CA6A3A84F}" type="pres">
      <dgm:prSet presAssocID="{845FDB20-8EF4-484D-8E22-59094BD9A0FB}" presName="item2" presStyleLbl="node1" presStyleIdx="1" presStyleCnt="3" custLinFactX="14519" custLinFactNeighborX="100000" custLinFactNeighborY="3321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78C71ED-AB6F-4C49-A130-C27EC8475C18}" type="pres">
      <dgm:prSet presAssocID="{111D3AA7-9512-4A49-86CD-15059A7FE691}" presName="item3" presStyleLbl="node1" presStyleIdx="2" presStyleCnt="3" custLinFactX="19540" custLinFactNeighborX="100000" custLinFactNeighborY="-4166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1F54FB-5F39-4654-A99A-64C28FDED612}" type="pres">
      <dgm:prSet presAssocID="{8ADAAA8D-366E-4959-A8C3-C65E6A257157}" presName="funnel" presStyleLbl="trAlignAcc1" presStyleIdx="0" presStyleCnt="1" custAng="5400000" custScaleX="134129" custLinFactNeighborX="34673" custLinFactNeighborY="8836"/>
      <dgm:spPr/>
      <dgm:t>
        <a:bodyPr/>
        <a:lstStyle/>
        <a:p>
          <a:endParaRPr lang="hu-HU"/>
        </a:p>
      </dgm:t>
    </dgm:pt>
  </dgm:ptLst>
  <dgm:cxnLst>
    <dgm:cxn modelId="{73836EFD-83FA-4BC5-A01E-CD8C2E4A13D9}" srcId="{8ADAAA8D-366E-4959-A8C3-C65E6A257157}" destId="{5B5C107C-CD77-46A3-96E3-084F035E4AE8}" srcOrd="5" destOrd="0" parTransId="{F683677B-67BE-43F3-98CE-E41D00777230}" sibTransId="{CD1E84AA-63DB-4D5E-AD4A-A2CB3092C438}"/>
    <dgm:cxn modelId="{F58A34D2-EB93-4794-A714-4D2591FB3876}" type="presOf" srcId="{46098EFD-5C60-4A03-95BA-2925F22B0E4C}" destId="{878C71ED-AB6F-4C49-A130-C27EC8475C18}" srcOrd="0" destOrd="0" presId="urn:microsoft.com/office/officeart/2005/8/layout/funnel1"/>
    <dgm:cxn modelId="{4710CA25-937E-4DDD-97DE-FDEBA6A0CAF1}" srcId="{8ADAAA8D-366E-4959-A8C3-C65E6A257157}" destId="{E33B5DFD-3096-4BC7-A088-56418CEAACDA}" srcOrd="6" destOrd="0" parTransId="{562DE03E-3747-487F-8C26-3A34402F4098}" sibTransId="{986B6AEC-3EFD-4FC4-A0E1-B9FE4D3717D3}"/>
    <dgm:cxn modelId="{641AD90A-73C9-473E-97B2-51FD6DF15C9C}" srcId="{8ADAAA8D-366E-4959-A8C3-C65E6A257157}" destId="{4C036A65-9721-48A5-B118-ED85750245FB}" srcOrd="4" destOrd="0" parTransId="{4E732262-6615-42AB-BCF8-133CCA8DF7DC}" sibTransId="{225709A8-F54D-47E8-B925-4228C4B0AB9C}"/>
    <dgm:cxn modelId="{870E0AE6-4530-4EC2-8135-B33F64EC05AA}" srcId="{8ADAAA8D-366E-4959-A8C3-C65E6A257157}" destId="{1E2FA130-DA3A-4A6F-A6F3-846DFC63C03A}" srcOrd="1" destOrd="0" parTransId="{5625F606-88C7-4818-ABE2-665C6144C34A}" sibTransId="{EC915020-0334-4DAD-BA83-0CE9174D0D1F}"/>
    <dgm:cxn modelId="{B993A5DD-3A5F-4892-9128-EFFD5E5AAC5D}" type="presOf" srcId="{845FDB20-8EF4-484D-8E22-59094BD9A0FB}" destId="{E38C793D-258C-4477-B284-2AB18955993D}" srcOrd="0" destOrd="0" presId="urn:microsoft.com/office/officeart/2005/8/layout/funnel1"/>
    <dgm:cxn modelId="{80226254-C68E-4205-92C4-4508308A5319}" srcId="{8ADAAA8D-366E-4959-A8C3-C65E6A257157}" destId="{111D3AA7-9512-4A49-86CD-15059A7FE691}" srcOrd="3" destOrd="0" parTransId="{E2DD94B2-3D19-447D-B0F7-DD4442BB646B}" sibTransId="{8BB55F5C-1C3D-455C-BE2D-52EF9B6AD538}"/>
    <dgm:cxn modelId="{526A4F7F-E763-44B4-BB78-CD7FFB2CA866}" type="presOf" srcId="{1E2FA130-DA3A-4A6F-A6F3-846DFC63C03A}" destId="{E0C9F3E2-735F-44AE-AE65-396CA6A3A84F}" srcOrd="0" destOrd="0" presId="urn:microsoft.com/office/officeart/2005/8/layout/funnel1"/>
    <dgm:cxn modelId="{998908F5-F1B0-4874-945F-495AFA67F248}" type="presOf" srcId="{111D3AA7-9512-4A49-86CD-15059A7FE691}" destId="{54C468A2-49D5-4D4A-84BA-96D7B0E18BA4}" srcOrd="0" destOrd="0" presId="urn:microsoft.com/office/officeart/2005/8/layout/funnel1"/>
    <dgm:cxn modelId="{67392C95-CE1B-47DC-9544-91C963A04F3B}" srcId="{8ADAAA8D-366E-4959-A8C3-C65E6A257157}" destId="{845FDB20-8EF4-484D-8E22-59094BD9A0FB}" srcOrd="2" destOrd="0" parTransId="{FB250FD0-549E-45A2-B72C-D5FB1ADA7BB5}" sibTransId="{55B6459E-658D-463D-8905-6962E8F863A5}"/>
    <dgm:cxn modelId="{13E7481B-B2A7-4FE4-91BE-C362EE52D8DA}" type="presOf" srcId="{8ADAAA8D-366E-4959-A8C3-C65E6A257157}" destId="{A87C642B-ABDB-4E6F-8332-C036B8626EB3}" srcOrd="0" destOrd="0" presId="urn:microsoft.com/office/officeart/2005/8/layout/funnel1"/>
    <dgm:cxn modelId="{C255C42D-CA09-4907-8D31-3A618221B0A4}" srcId="{8ADAAA8D-366E-4959-A8C3-C65E6A257157}" destId="{46098EFD-5C60-4A03-95BA-2925F22B0E4C}" srcOrd="0" destOrd="0" parTransId="{8006CCD4-46C4-4160-8E5B-FA955814CF25}" sibTransId="{492B9BFB-9D02-4D8B-9B73-7F04B0AEBBE2}"/>
    <dgm:cxn modelId="{BFF2978F-5A24-4173-A2B7-80C7188EDA5C}" type="presParOf" srcId="{A87C642B-ABDB-4E6F-8332-C036B8626EB3}" destId="{126AA791-A641-4AEE-8A84-BCA38C27232C}" srcOrd="0" destOrd="0" presId="urn:microsoft.com/office/officeart/2005/8/layout/funnel1"/>
    <dgm:cxn modelId="{ECE35663-62D8-42F7-815B-9AE355E75F61}" type="presParOf" srcId="{A87C642B-ABDB-4E6F-8332-C036B8626EB3}" destId="{D70E3B42-AC0B-4116-BFCA-5D0B50A20E3C}" srcOrd="1" destOrd="0" presId="urn:microsoft.com/office/officeart/2005/8/layout/funnel1"/>
    <dgm:cxn modelId="{E4CA3A24-1773-4FAC-A153-55A4465EBA89}" type="presParOf" srcId="{A87C642B-ABDB-4E6F-8332-C036B8626EB3}" destId="{54C468A2-49D5-4D4A-84BA-96D7B0E18BA4}" srcOrd="2" destOrd="0" presId="urn:microsoft.com/office/officeart/2005/8/layout/funnel1"/>
    <dgm:cxn modelId="{ED32D7C6-2E7A-4A69-A746-31C8601C7CC9}" type="presParOf" srcId="{A87C642B-ABDB-4E6F-8332-C036B8626EB3}" destId="{E38C793D-258C-4477-B284-2AB18955993D}" srcOrd="3" destOrd="0" presId="urn:microsoft.com/office/officeart/2005/8/layout/funnel1"/>
    <dgm:cxn modelId="{348CF7D8-D7D5-4EA6-9A82-3BB5BDAC0FC9}" type="presParOf" srcId="{A87C642B-ABDB-4E6F-8332-C036B8626EB3}" destId="{E0C9F3E2-735F-44AE-AE65-396CA6A3A84F}" srcOrd="4" destOrd="0" presId="urn:microsoft.com/office/officeart/2005/8/layout/funnel1"/>
    <dgm:cxn modelId="{BF284247-F04E-4193-9A5E-C16F36CCD065}" type="presParOf" srcId="{A87C642B-ABDB-4E6F-8332-C036B8626EB3}" destId="{878C71ED-AB6F-4C49-A130-C27EC8475C18}" srcOrd="5" destOrd="0" presId="urn:microsoft.com/office/officeart/2005/8/layout/funnel1"/>
    <dgm:cxn modelId="{6C3EFA60-A2BD-48CB-ABB0-22A07846C813}" type="presParOf" srcId="{A87C642B-ABDB-4E6F-8332-C036B8626EB3}" destId="{D81F54FB-5F39-4654-A99A-64C28FDED61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AA791-A641-4AEE-8A84-BCA38C27232C}">
      <dsp:nvSpPr>
        <dsp:cNvPr id="0" name=""/>
        <dsp:cNvSpPr/>
      </dsp:nvSpPr>
      <dsp:spPr>
        <a:xfrm>
          <a:off x="840808" y="-52667"/>
          <a:ext cx="2486628" cy="863573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E3B42-AC0B-4116-BFCA-5D0B50A20E3C}">
      <dsp:nvSpPr>
        <dsp:cNvPr id="0" name=""/>
        <dsp:cNvSpPr/>
      </dsp:nvSpPr>
      <dsp:spPr>
        <a:xfrm>
          <a:off x="487133" y="0"/>
          <a:ext cx="726943" cy="2053475"/>
        </a:xfrm>
        <a:prstGeom prst="downArrow">
          <a:avLst/>
        </a:prstGeom>
        <a:solidFill>
          <a:srgbClr val="9E000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1620000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468A2-49D5-4D4A-84BA-96D7B0E18BA4}">
      <dsp:nvSpPr>
        <dsp:cNvPr id="0" name=""/>
        <dsp:cNvSpPr/>
      </dsp:nvSpPr>
      <dsp:spPr>
        <a:xfrm>
          <a:off x="1837210" y="1202254"/>
          <a:ext cx="2313142" cy="578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000" kern="1200" dirty="0"/>
        </a:p>
      </dsp:txBody>
      <dsp:txXfrm>
        <a:off x="1837210" y="1202254"/>
        <a:ext cx="2313142" cy="578285"/>
      </dsp:txXfrm>
    </dsp:sp>
    <dsp:sp modelId="{E38C793D-258C-4477-B284-2AB18955993D}">
      <dsp:nvSpPr>
        <dsp:cNvPr id="0" name=""/>
        <dsp:cNvSpPr/>
      </dsp:nvSpPr>
      <dsp:spPr>
        <a:xfrm>
          <a:off x="3211761" y="855316"/>
          <a:ext cx="867428" cy="8674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5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ÁFA adatok</a:t>
          </a:r>
          <a:endParaRPr lang="hu-HU" sz="1050" kern="1200" dirty="0">
            <a:solidFill>
              <a:schemeClr val="tx1"/>
            </a:solidFill>
          </a:endParaRPr>
        </a:p>
      </dsp:txBody>
      <dsp:txXfrm>
        <a:off x="3338793" y="982348"/>
        <a:ext cx="613364" cy="613364"/>
      </dsp:txXfrm>
    </dsp:sp>
    <dsp:sp modelId="{E0C9F3E2-735F-44AE-AE65-396CA6A3A84F}">
      <dsp:nvSpPr>
        <dsp:cNvPr id="0" name=""/>
        <dsp:cNvSpPr/>
      </dsp:nvSpPr>
      <dsp:spPr>
        <a:xfrm>
          <a:off x="2117538" y="514961"/>
          <a:ext cx="867428" cy="867428"/>
        </a:xfrm>
        <a:prstGeom prst="ellipse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Korábbi ellenőrzések eredményei, IT mentések</a:t>
          </a:r>
          <a:endParaRPr lang="hu-HU" sz="900" kern="1200" dirty="0">
            <a:solidFill>
              <a:schemeClr val="tx1"/>
            </a:solidFill>
          </a:endParaRPr>
        </a:p>
      </dsp:txBody>
      <dsp:txXfrm>
        <a:off x="2244570" y="641993"/>
        <a:ext cx="613364" cy="613364"/>
      </dsp:txXfrm>
    </dsp:sp>
    <dsp:sp modelId="{878C71ED-AB6F-4C49-A130-C27EC8475C18}">
      <dsp:nvSpPr>
        <dsp:cNvPr id="0" name=""/>
        <dsp:cNvSpPr/>
      </dsp:nvSpPr>
      <dsp:spPr>
        <a:xfrm>
          <a:off x="3047797" y="0"/>
          <a:ext cx="867428" cy="867428"/>
        </a:xfrm>
        <a:prstGeom prst="ellipse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000" kern="1200" dirty="0" smtClean="0">
              <a:solidFill>
                <a:schemeClr val="tx1"/>
              </a:solidFill>
            </a:rPr>
            <a:t>EKAER, OPG</a:t>
          </a:r>
          <a:endParaRPr lang="hu-HU" sz="1000" kern="1200" dirty="0">
            <a:solidFill>
              <a:schemeClr val="tx1"/>
            </a:solidFill>
          </a:endParaRPr>
        </a:p>
      </dsp:txBody>
      <dsp:txXfrm>
        <a:off x="3174829" y="127032"/>
        <a:ext cx="613364" cy="613364"/>
      </dsp:txXfrm>
    </dsp:sp>
    <dsp:sp modelId="{D81F54FB-5F39-4654-A99A-64C28FDED612}">
      <dsp:nvSpPr>
        <dsp:cNvPr id="0" name=""/>
        <dsp:cNvSpPr/>
      </dsp:nvSpPr>
      <dsp:spPr>
        <a:xfrm rot="5400000">
          <a:off x="1213839" y="32076"/>
          <a:ext cx="3619694" cy="215893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6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460C15E5-767B-4C1A-8D56-A2AFD9FFB90B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2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6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703D7B5C-059B-4CDE-9134-0271B194628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8735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1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D7B5C-059B-4CDE-9134-0271B194628B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0579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dirty="0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2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D7B5C-059B-4CDE-9134-0271B194628B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5423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4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dirty="0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5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6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hu-HU" altLang="hu-HU" dirty="0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7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dirty="0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8</a:t>
            </a:fld>
            <a:endParaRPr lang="hu-HU" altLang="hu-H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29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  <p:sp>
        <p:nvSpPr>
          <p:cNvPr id="21299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1pPr>
            <a:lvl2pPr marL="739904" indent="-284578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2pPr>
            <a:lvl3pPr marL="1138314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3pPr>
            <a:lvl4pPr marL="1593639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4pPr>
            <a:lvl5pPr marL="2048965" indent="-227663" algn="l" eaLnBrk="0" hangingPunct="0">
              <a:defRPr sz="1200">
                <a:solidFill>
                  <a:schemeClr val="tx1"/>
                </a:solidFill>
                <a:latin typeface="Gill Sans" charset="0"/>
              </a:defRPr>
            </a:lvl5pPr>
            <a:lvl6pPr marL="2504290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marL="2959616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marL="3414941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marL="3870267" indent="-22766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 eaLnBrk="1" hangingPunct="1"/>
            <a:fld id="{D34FB68C-4232-4D61-BBBE-B351A67B6E50}" type="slidenum">
              <a:rPr lang="hu-HU" altLang="hu-HU" smtClean="0"/>
              <a:pPr algn="r" eaLnBrk="1" hangingPunct="1"/>
              <a:t>9</a:t>
            </a:fld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DBF5F9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29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93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DBF5F9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44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641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0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72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920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004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427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08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3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CE3BF6-870C-418A-8E01-220D3D75AEEC}" type="datetimeFigureOut">
              <a:rPr lang="hu-HU" smtClean="0"/>
              <a:t>2017.02.20.</a:t>
            </a:fld>
            <a:endParaRPr lang="hu-H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4188BC-B557-4491-A9D7-A736E3154EC8}" type="slidenum">
              <a:rPr lang="hu-HU" smtClean="0"/>
              <a:t>‹#›</a:t>
            </a:fld>
            <a:endParaRPr lang="hu-H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CE3BF6-870C-418A-8E01-220D3D75AEEC}" type="datetimeFigureOut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2017.02.20.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4188BC-B557-4491-A9D7-A736E3154EC8}" type="slidenum">
              <a:rPr lang="hu-H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hu-H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80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297372" y="1724908"/>
            <a:ext cx="859510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hu-HU" altLang="hu-HU" sz="7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2017. é</a:t>
            </a:r>
            <a:r>
              <a:rPr lang="hu-HU" altLang="hu-HU" sz="7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vi </a:t>
            </a:r>
          </a:p>
          <a:p>
            <a:pPr algn="ctr">
              <a:spcBef>
                <a:spcPct val="0"/>
              </a:spcBef>
              <a:defRPr/>
            </a:pPr>
            <a:r>
              <a:rPr lang="hu-HU" altLang="hu-H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Ellenőrzési tájékoztató</a:t>
            </a:r>
            <a:endParaRPr lang="en-US" altLang="hu-HU" sz="6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620" y="433257"/>
            <a:ext cx="2444609" cy="113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églalap 1"/>
          <p:cNvSpPr/>
          <p:nvPr/>
        </p:nvSpPr>
        <p:spPr>
          <a:xfrm>
            <a:off x="279567" y="4869160"/>
            <a:ext cx="583264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Tamásné Czinege </a:t>
            </a:r>
            <a:r>
              <a:rPr lang="hu-H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Csilla</a:t>
            </a:r>
          </a:p>
          <a:p>
            <a:pPr algn="ctr"/>
            <a:endParaRPr lang="hu-HU" sz="24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Helyettes államtitkár</a:t>
            </a:r>
            <a:endParaRPr lang="hu-HU" sz="24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NAV Adószakmai Ügyekért Felelős Szakmai Helyettes</a:t>
            </a:r>
          </a:p>
        </p:txBody>
      </p:sp>
    </p:spTree>
    <p:extLst>
      <p:ext uri="{BB962C8B-B14F-4D97-AF65-F5344CB8AC3E}">
        <p14:creationId xmlns:p14="http://schemas.microsoft.com/office/powerpoint/2010/main" val="27573798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E:\Korinna képek\WMUM BP\M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76671"/>
            <a:ext cx="9701281" cy="607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6" y="476671"/>
            <a:ext cx="9701280" cy="607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3" y="476671"/>
            <a:ext cx="9701280" cy="607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2" y="476671"/>
            <a:ext cx="9701278" cy="607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6" y="476671"/>
            <a:ext cx="9701278" cy="60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6" y="478006"/>
            <a:ext cx="9701278" cy="60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248" y="4712126"/>
            <a:ext cx="2147768" cy="202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248" y="4712126"/>
            <a:ext cx="2147767" cy="202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6804248" y="5147900"/>
            <a:ext cx="942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É-BP</a:t>
            </a:r>
            <a:endParaRPr lang="en-GB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7710853" y="5342529"/>
            <a:ext cx="942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hu-H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-BP</a:t>
            </a:r>
            <a:endParaRPr lang="en-GB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7236296" y="5662989"/>
            <a:ext cx="942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hu-HU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hu-H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-BP</a:t>
            </a:r>
            <a:endParaRPr lang="en-GB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4246915" y="3093660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Pest</a:t>
            </a:r>
            <a:endParaRPr lang="en-GB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158155" y="238546"/>
            <a:ext cx="4808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cs typeface="Times New Roman" panose="02020603050405020304" pitchFamily="18" charset="0"/>
                <a:sym typeface="Verdana" pitchFamily="34" charset="0"/>
              </a:rPr>
              <a:t>2017</a:t>
            </a:r>
          </a:p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cs typeface="Times New Roman" panose="02020603050405020304" pitchFamily="18" charset="0"/>
                <a:sym typeface="Verdana" pitchFamily="34" charset="0"/>
              </a:rPr>
              <a:t>AZ ELLENŐRZÉSEK KONCENTRÁCIÓJA</a:t>
            </a:r>
            <a:endParaRPr lang="en-US" altLang="hu-HU" sz="2800" b="1" dirty="0">
              <a:solidFill>
                <a:srgbClr val="002060"/>
              </a:solidFill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9" y="238546"/>
            <a:ext cx="10239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4541" y="476670"/>
            <a:ext cx="9701277" cy="60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16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305800" cy="1143000"/>
          </a:xfrm>
        </p:spPr>
        <p:txBody>
          <a:bodyPr/>
          <a:lstStyle/>
          <a:p>
            <a:pPr algn="ctr"/>
            <a:r>
              <a:rPr lang="hu-H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Köszönöm a figyelmet!</a:t>
            </a:r>
            <a:endParaRPr lang="hu-H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276649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94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899592" y="2996756"/>
            <a:ext cx="734481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en-US" altLang="hu-HU" sz="7200" dirty="0">
              <a:solidFill>
                <a:schemeClr val="tx2"/>
              </a:solidFill>
              <a:latin typeface="+mj-lt"/>
              <a:ea typeface="+mj-ea"/>
              <a:cs typeface="+mj-cs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1" y="2708920"/>
            <a:ext cx="3742086" cy="3876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91003" y="1035704"/>
            <a:ext cx="4209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solidFill>
                  <a:srgbClr val="C00000"/>
                </a:solidFill>
              </a:rPr>
              <a:t>2640 </a:t>
            </a:r>
            <a:r>
              <a:rPr lang="hu-HU" sz="2000" b="1" dirty="0">
                <a:solidFill>
                  <a:srgbClr val="C00000"/>
                </a:solidFill>
              </a:rPr>
              <a:t>darab,  </a:t>
            </a:r>
            <a:r>
              <a:rPr lang="hu-HU" sz="2000" b="1" dirty="0" smtClean="0">
                <a:solidFill>
                  <a:srgbClr val="C00000"/>
                </a:solidFill>
              </a:rPr>
              <a:t>segítő jellegű ellenőrzés </a:t>
            </a:r>
          </a:p>
          <a:p>
            <a:pPr algn="ctr"/>
            <a:r>
              <a:rPr lang="hu-HU" sz="2000" b="1" dirty="0" smtClean="0">
                <a:solidFill>
                  <a:srgbClr val="C00000"/>
                </a:solidFill>
              </a:rPr>
              <a:t>5,7 milliárd Ft adókötelezettség növekedés</a:t>
            </a:r>
            <a:endParaRPr lang="hu-HU" sz="2000" b="1" dirty="0">
              <a:solidFill>
                <a:srgbClr val="C00000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124305" y="114807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ÚJ SZEMLÉLETŰ ELJÁRÁSOK</a:t>
            </a:r>
            <a:endParaRPr lang="hu-H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447" y="1268760"/>
            <a:ext cx="4699562" cy="4092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Szövegdoboz 1"/>
          <p:cNvSpPr txBox="1"/>
          <p:nvPr/>
        </p:nvSpPr>
        <p:spPr>
          <a:xfrm>
            <a:off x="729542" y="2265838"/>
            <a:ext cx="26540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b="1" dirty="0" smtClean="0">
                <a:latin typeface="+mj-lt"/>
              </a:rPr>
              <a:t>Ellenőrzések új szemléletben</a:t>
            </a:r>
            <a:endParaRPr lang="hu-HU" sz="1400" b="1" dirty="0">
              <a:latin typeface="+mj-lt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437505" y="5401228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rgbClr val="C00000"/>
                </a:solidFill>
              </a:rPr>
              <a:t>Korszerű ellenőrzési metodikák</a:t>
            </a:r>
          </a:p>
          <a:p>
            <a:pPr algn="ctr"/>
            <a:r>
              <a:rPr lang="hu-HU" sz="2400" b="1" dirty="0" smtClean="0">
                <a:solidFill>
                  <a:srgbClr val="C00000"/>
                </a:solidFill>
              </a:rPr>
              <a:t>Revizorok hatékonysága nőtt!</a:t>
            </a:r>
            <a:endParaRPr lang="hu-H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716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/>
          <p:cNvSpPr txBox="1"/>
          <p:nvPr/>
        </p:nvSpPr>
        <p:spPr>
          <a:xfrm>
            <a:off x="170321" y="486916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>
                <a:solidFill>
                  <a:prstClr val="black"/>
                </a:solidFill>
              </a:rPr>
              <a:t>Jogkövetési ellenőrzések</a:t>
            </a:r>
            <a:endParaRPr lang="hu-HU" sz="1600" dirty="0">
              <a:solidFill>
                <a:prstClr val="black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45112" y="5539735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>
                <a:solidFill>
                  <a:prstClr val="black"/>
                </a:solidFill>
              </a:rPr>
              <a:t>Szolgáltató </a:t>
            </a:r>
            <a:r>
              <a:rPr lang="hu-HU" sz="1600" dirty="0">
                <a:solidFill>
                  <a:prstClr val="black"/>
                </a:solidFill>
              </a:rPr>
              <a:t>jellegű </a:t>
            </a:r>
            <a:r>
              <a:rPr lang="hu-HU" sz="1600" dirty="0" smtClean="0">
                <a:solidFill>
                  <a:prstClr val="black"/>
                </a:solidFill>
              </a:rPr>
              <a:t>támogatás – támogató eljárás</a:t>
            </a:r>
            <a:endParaRPr lang="hu-HU" sz="1600" dirty="0">
              <a:solidFill>
                <a:prstClr val="black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742081" y="1101478"/>
            <a:ext cx="8257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smtClean="0">
                <a:solidFill>
                  <a:prstClr val="black"/>
                </a:solidFill>
              </a:rPr>
              <a:t>Költségvetési bevételek biztosítása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 smtClean="0">
                <a:solidFill>
                  <a:prstClr val="black"/>
                </a:solidFill>
              </a:rPr>
              <a:t>Új </a:t>
            </a:r>
            <a:r>
              <a:rPr lang="hu-HU" b="1" dirty="0">
                <a:solidFill>
                  <a:prstClr val="black"/>
                </a:solidFill>
              </a:rPr>
              <a:t>eszközök, módszerek fokozott </a:t>
            </a:r>
            <a:r>
              <a:rPr lang="hu-HU" b="1" dirty="0" smtClean="0">
                <a:solidFill>
                  <a:prstClr val="black"/>
                </a:solidFill>
              </a:rPr>
              <a:t>és differenciált alkalmazása</a:t>
            </a:r>
            <a:endParaRPr lang="hu-HU" b="1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prstClr val="black"/>
                </a:solidFill>
              </a:rPr>
              <a:t>azonnali fellépés az adóelkerülőkkel szemben (lehetőség szerint törlés)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dirty="0" smtClean="0">
                <a:solidFill>
                  <a:prstClr val="black"/>
                </a:solidFill>
              </a:rPr>
              <a:t>Szolgáltató adóhatóság </a:t>
            </a:r>
            <a:r>
              <a:rPr lang="hu-HU" b="1" dirty="0" smtClean="0">
                <a:solidFill>
                  <a:prstClr val="black"/>
                </a:solidFill>
              </a:rPr>
              <a:t>– támogató eljárás</a:t>
            </a:r>
            <a:endParaRPr lang="hu-HU" b="1" dirty="0">
              <a:solidFill>
                <a:prstClr val="black"/>
              </a:solidFill>
            </a:endParaRPr>
          </a:p>
        </p:txBody>
      </p:sp>
      <p:sp>
        <p:nvSpPr>
          <p:cNvPr id="10" name="Háromszög 9"/>
          <p:cNvSpPr/>
          <p:nvPr/>
        </p:nvSpPr>
        <p:spPr>
          <a:xfrm>
            <a:off x="1763688" y="2301807"/>
            <a:ext cx="5832648" cy="4122455"/>
          </a:xfrm>
          <a:prstGeom prst="triangle">
            <a:avLst/>
          </a:prstGeom>
          <a:gradFill flip="none" rotWithShape="1">
            <a:gsLst>
              <a:gs pos="2000">
                <a:srgbClr val="0070C0"/>
              </a:gs>
              <a:gs pos="48000">
                <a:srgbClr val="66008F">
                  <a:lumMod val="78000"/>
                  <a:lumOff val="22000"/>
                  <a:alpha val="55000"/>
                </a:srgbClr>
              </a:gs>
              <a:gs pos="100000">
                <a:srgbClr val="C70006"/>
              </a:gs>
              <a:gs pos="81000">
                <a:srgbClr val="C00000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2" name="Egyenes összekötő 11"/>
          <p:cNvCxnSpPr/>
          <p:nvPr/>
        </p:nvCxnSpPr>
        <p:spPr>
          <a:xfrm>
            <a:off x="3095836" y="4559023"/>
            <a:ext cx="3217712" cy="1414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/>
          <p:nvPr/>
        </p:nvCxnSpPr>
        <p:spPr>
          <a:xfrm>
            <a:off x="3840596" y="3545396"/>
            <a:ext cx="1728192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>
            <a:off x="2411760" y="5517232"/>
            <a:ext cx="4430201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zövegdoboz 16"/>
          <p:cNvSpPr txBox="1"/>
          <p:nvPr/>
        </p:nvSpPr>
        <p:spPr>
          <a:xfrm>
            <a:off x="2771800" y="5786411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Hajlandó</a:t>
            </a:r>
            <a:r>
              <a:rPr lang="hu-H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helyes cselekvésre, jogkövető</a:t>
            </a:r>
            <a:endParaRPr lang="hu-H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3009381" y="4926650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>
              <a:defRPr sz="1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algn="ctr"/>
            <a:r>
              <a:rPr lang="hu-H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Próbálkozik</a:t>
            </a:r>
            <a:r>
              <a:rPr lang="hu-H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 nem mindig sikerül</a:t>
            </a:r>
          </a:p>
        </p:txBody>
      </p:sp>
      <p:sp>
        <p:nvSpPr>
          <p:cNvPr id="19" name="Szövegdoboz 18"/>
          <p:cNvSpPr txBox="1"/>
          <p:nvPr/>
        </p:nvSpPr>
        <p:spPr>
          <a:xfrm>
            <a:off x="3563888" y="3778259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Nem akar </a:t>
            </a:r>
            <a:r>
              <a:rPr lang="hu-H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megfelelni</a:t>
            </a:r>
            <a:r>
              <a:rPr lang="hu-H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szabályoknak</a:t>
            </a:r>
            <a:endParaRPr lang="hu-H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4211960" y="292494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Adó-elkerülő</a:t>
            </a:r>
            <a:endParaRPr lang="hu-H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7596336" y="5095927"/>
            <a:ext cx="1403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Önellenőrzés</a:t>
            </a:r>
            <a:br>
              <a:rPr lang="hu-HU" sz="1600" dirty="0" smtClean="0"/>
            </a:br>
            <a:r>
              <a:rPr lang="hu-HU" sz="1600" dirty="0" smtClean="0"/>
              <a:t> ill.</a:t>
            </a:r>
          </a:p>
          <a:p>
            <a:pPr algn="ctr"/>
            <a:r>
              <a:rPr lang="hu-HU" sz="1600" dirty="0" smtClean="0"/>
              <a:t>Önkéntes befizetés</a:t>
            </a:r>
            <a:endParaRPr lang="hu-HU" sz="1600" dirty="0"/>
          </a:p>
        </p:txBody>
      </p:sp>
      <p:sp>
        <p:nvSpPr>
          <p:cNvPr id="31" name="Jobb oldali kapcsos zárójel 30"/>
          <p:cNvSpPr/>
          <p:nvPr/>
        </p:nvSpPr>
        <p:spPr>
          <a:xfrm>
            <a:off x="7125029" y="4559023"/>
            <a:ext cx="687331" cy="18652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2" name="Bal oldali kapcsos zárójel 31"/>
          <p:cNvSpPr/>
          <p:nvPr/>
        </p:nvSpPr>
        <p:spPr>
          <a:xfrm>
            <a:off x="2706180" y="2323912"/>
            <a:ext cx="641684" cy="223511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5" name="Szövegdoboz 34"/>
          <p:cNvSpPr txBox="1"/>
          <p:nvPr/>
        </p:nvSpPr>
        <p:spPr>
          <a:xfrm>
            <a:off x="458224" y="2841302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Célzott, kockázatelemzés alapján, jelen időben történő fellépés</a:t>
            </a:r>
            <a:endParaRPr lang="hu-HU" sz="1600" dirty="0"/>
          </a:p>
        </p:txBody>
      </p:sp>
      <p:sp>
        <p:nvSpPr>
          <p:cNvPr id="36" name="Szövegdoboz 35"/>
          <p:cNvSpPr txBox="1"/>
          <p:nvPr/>
        </p:nvSpPr>
        <p:spPr>
          <a:xfrm>
            <a:off x="5668336" y="2841302"/>
            <a:ext cx="2913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Adóelkerülő magatartás megszüntetése, kiiktatása</a:t>
            </a:r>
            <a:endParaRPr lang="hu-HU" sz="1600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6166226" y="379295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Csalárd magatartással elvont adóbevételek biztosítása</a:t>
            </a:r>
            <a:endParaRPr lang="hu-HU" sz="16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6" y="11663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Line 1"/>
          <p:cNvSpPr>
            <a:spLocks noChangeShapeType="1"/>
          </p:cNvSpPr>
          <p:nvPr/>
        </p:nvSpPr>
        <p:spPr bwMode="auto">
          <a:xfrm>
            <a:off x="1259632" y="182354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3" name="Rectangle 2"/>
          <p:cNvSpPr>
            <a:spLocks/>
          </p:cNvSpPr>
          <p:nvPr/>
        </p:nvSpPr>
        <p:spPr bwMode="auto">
          <a:xfrm>
            <a:off x="1331640" y="311238"/>
            <a:ext cx="77768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ELLENŐRZÉSI TÁJÉKOZTATÓ 2017.</a:t>
            </a:r>
            <a:endParaRPr lang="en-US" altLang="hu-HU" sz="28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7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1381411" y="175959"/>
            <a:ext cx="777686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ct val="0"/>
              </a:spcBef>
              <a:defRPr/>
            </a:pPr>
            <a:endParaRPr lang="en-US" altLang="hu-HU" sz="4500" dirty="0">
              <a:solidFill>
                <a:schemeClr val="tx2"/>
              </a:solidFill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107504" y="1484784"/>
            <a:ext cx="8553008" cy="489654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811530" lvl="0" indent="-5715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CÉLZOTT KIVÁLASZTÁS</a:t>
            </a:r>
          </a:p>
          <a:p>
            <a:pPr marL="240030" lvl="0" indent="0">
              <a:buClr>
                <a:schemeClr val="tx2">
                  <a:lumMod val="50000"/>
                </a:schemeClr>
              </a:buClr>
              <a:buNone/>
              <a:defRPr/>
            </a:pPr>
            <a:endParaRPr lang="hu-H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1530" indent="-5715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TÁMOGATÓ ELJÁRÁS - ÖNKÉNTES JOGKÖVETÉS SEGÍTÉSE</a:t>
            </a:r>
          </a:p>
          <a:p>
            <a:pPr marL="240030" indent="0">
              <a:buClr>
                <a:schemeClr val="tx2">
                  <a:lumMod val="50000"/>
                </a:schemeClr>
              </a:buClr>
              <a:buNone/>
              <a:defRPr/>
            </a:pPr>
            <a:endParaRPr lang="hu-H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1530" indent="-5715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LEGNAGYOBB ADÓTELJESÍTMÉNYŰ ADÓZÓK ELLENŐRZÉSE</a:t>
            </a:r>
          </a:p>
          <a:p>
            <a:pPr marL="240030" indent="0">
              <a:buClr>
                <a:schemeClr val="tx2">
                  <a:lumMod val="50000"/>
                </a:schemeClr>
              </a:buClr>
              <a:buNone/>
              <a:defRPr/>
            </a:pPr>
            <a:endParaRPr lang="hu-HU" sz="1000" dirty="0" smtClean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  <a:p>
            <a:pPr marL="811530" indent="-57150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REJTETT GAZDASÁG FELTÁRÁSA, ADÓRÉS CSÖKKENTÉSE, ADÓCSALÁS ELLENI FELLÉPÉS</a:t>
            </a:r>
          </a:p>
        </p:txBody>
      </p:sp>
      <p:sp>
        <p:nvSpPr>
          <p:cNvPr id="2" name="Téglalap 1"/>
          <p:cNvSpPr/>
          <p:nvPr/>
        </p:nvSpPr>
        <p:spPr>
          <a:xfrm>
            <a:off x="1373236" y="163670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030" lvl="0" algn="ctr">
              <a:buClr>
                <a:srgbClr val="0BD0D9"/>
              </a:buClr>
              <a:buSzPct val="95000"/>
              <a:defRPr/>
            </a:pPr>
            <a:r>
              <a:rPr lang="hu-H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marL="240030" lvl="0" algn="just">
              <a:buClr>
                <a:srgbClr val="0BD0D9"/>
              </a:buClr>
              <a:buSzPct val="95000"/>
              <a:defRPr/>
            </a:pPr>
            <a:r>
              <a:rPr lang="hu-H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ELLENŐRZÉSEK FÓKUSZPONTJAI</a:t>
            </a:r>
          </a:p>
        </p:txBody>
      </p:sp>
    </p:spTree>
    <p:extLst>
      <p:ext uri="{BB962C8B-B14F-4D97-AF65-F5344CB8AC3E}">
        <p14:creationId xmlns:p14="http://schemas.microsoft.com/office/powerpoint/2010/main" val="6840929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1193610" y="407195"/>
            <a:ext cx="756084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2017 - CÉLZOTT KIVÁLASZTÁS</a:t>
            </a:r>
            <a:endParaRPr lang="en-US" altLang="hu-HU" sz="36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3586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églalap 5"/>
          <p:cNvSpPr/>
          <p:nvPr/>
        </p:nvSpPr>
        <p:spPr>
          <a:xfrm>
            <a:off x="2287260" y="1142990"/>
            <a:ext cx="230425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2439553" y="1142990"/>
            <a:ext cx="1800200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Adózók kiválasztása</a:t>
            </a:r>
            <a:endParaRPr lang="hu-HU" dirty="0"/>
          </a:p>
        </p:txBody>
      </p:sp>
      <p:sp>
        <p:nvSpPr>
          <p:cNvPr id="8" name="Téglalap 7"/>
          <p:cNvSpPr/>
          <p:nvPr/>
        </p:nvSpPr>
        <p:spPr>
          <a:xfrm>
            <a:off x="621854" y="2504957"/>
            <a:ext cx="2232248" cy="15873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3387537" y="2534440"/>
            <a:ext cx="2736304" cy="15873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755576" y="2474269"/>
            <a:ext cx="2052371" cy="147732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Kötelező ellenőrzés (pl.: kiemelt, fejlesztési adókedvezmény, egyéb Art. szerint) </a:t>
            </a:r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3526481" y="2636910"/>
            <a:ext cx="2520280" cy="132343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Adózói körök kockázatelemzés (ágazati elemzések, egyéb kockázati területek (pl.: alvó cégek))</a:t>
            </a:r>
            <a:endParaRPr lang="hu-HU" sz="1600" dirty="0"/>
          </a:p>
        </p:txBody>
      </p:sp>
      <p:cxnSp>
        <p:nvCxnSpPr>
          <p:cNvPr id="12" name="Egyenes összekötő nyíllal 11"/>
          <p:cNvCxnSpPr/>
          <p:nvPr/>
        </p:nvCxnSpPr>
        <p:spPr>
          <a:xfrm>
            <a:off x="3660010" y="1843987"/>
            <a:ext cx="702006" cy="611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3" name="Egyenes összekötő nyíllal 12"/>
          <p:cNvCxnSpPr/>
          <p:nvPr/>
        </p:nvCxnSpPr>
        <p:spPr>
          <a:xfrm flipH="1">
            <a:off x="2306191" y="1863070"/>
            <a:ext cx="432047" cy="611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15" name="Téglalap 14"/>
          <p:cNvSpPr/>
          <p:nvPr/>
        </p:nvSpPr>
        <p:spPr>
          <a:xfrm>
            <a:off x="549846" y="4665954"/>
            <a:ext cx="2304256" cy="8896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Téglalap 15"/>
          <p:cNvSpPr/>
          <p:nvPr/>
        </p:nvSpPr>
        <p:spPr>
          <a:xfrm>
            <a:off x="3634493" y="4679721"/>
            <a:ext cx="2304256" cy="8896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" name="Téglalap 16"/>
          <p:cNvSpPr/>
          <p:nvPr/>
        </p:nvSpPr>
        <p:spPr>
          <a:xfrm>
            <a:off x="6146118" y="4665954"/>
            <a:ext cx="2674354" cy="903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8" name="Egyenes összekötő nyíllal 17"/>
          <p:cNvCxnSpPr>
            <a:stCxn id="9" idx="2"/>
          </p:cNvCxnSpPr>
          <p:nvPr/>
        </p:nvCxnSpPr>
        <p:spPr>
          <a:xfrm>
            <a:off x="4755689" y="4121787"/>
            <a:ext cx="2286632" cy="479510"/>
          </a:xfrm>
          <a:prstGeom prst="straightConnector1">
            <a:avLst/>
          </a:prstGeom>
          <a:ln w="44450">
            <a:solidFill>
              <a:srgbClr val="9E000B"/>
            </a:solidFill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9" name="Egyenes összekötő nyíllal 18"/>
          <p:cNvCxnSpPr>
            <a:stCxn id="9" idx="2"/>
          </p:cNvCxnSpPr>
          <p:nvPr/>
        </p:nvCxnSpPr>
        <p:spPr>
          <a:xfrm flipH="1">
            <a:off x="1839605" y="4121787"/>
            <a:ext cx="2916084" cy="479510"/>
          </a:xfrm>
          <a:prstGeom prst="straightConnector1">
            <a:avLst/>
          </a:prstGeom>
          <a:ln w="44450">
            <a:solidFill>
              <a:srgbClr val="00B050"/>
            </a:solidFill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20" name="Szövegdoboz 19"/>
          <p:cNvSpPr txBox="1"/>
          <p:nvPr/>
        </p:nvSpPr>
        <p:spPr>
          <a:xfrm>
            <a:off x="6300192" y="4809421"/>
            <a:ext cx="2520280" cy="33855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Bűnügyi jelzés</a:t>
            </a:r>
            <a:endParaRPr lang="hu-HU" sz="16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3644324" y="5001371"/>
            <a:ext cx="228459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Ellenőrzési javaslat</a:t>
            </a:r>
            <a:endParaRPr lang="hu-HU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621854" y="4833762"/>
            <a:ext cx="2013905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Támogató eljárás javaslat</a:t>
            </a:r>
            <a:endParaRPr lang="hu-HU" dirty="0"/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492674170"/>
              </p:ext>
            </p:extLst>
          </p:nvPr>
        </p:nvGraphicFramePr>
        <p:xfrm>
          <a:off x="4932040" y="751523"/>
          <a:ext cx="4175956" cy="3084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31" name="Egyenes összekötő nyíllal 30"/>
          <p:cNvCxnSpPr>
            <a:stCxn id="9" idx="2"/>
            <a:endCxn id="16" idx="0"/>
          </p:cNvCxnSpPr>
          <p:nvPr/>
        </p:nvCxnSpPr>
        <p:spPr>
          <a:xfrm>
            <a:off x="4755689" y="4121787"/>
            <a:ext cx="30932" cy="557934"/>
          </a:xfrm>
          <a:prstGeom prst="straightConnector1">
            <a:avLst/>
          </a:prstGeom>
          <a:ln w="47625" cmpd="sng">
            <a:solidFill>
              <a:srgbClr val="7030A0"/>
            </a:solidFill>
            <a:headEnd w="med" len="med"/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33" name="Téglalap 32"/>
          <p:cNvSpPr/>
          <p:nvPr/>
        </p:nvSpPr>
        <p:spPr>
          <a:xfrm>
            <a:off x="433982" y="5906353"/>
            <a:ext cx="230425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4" name="Téglalap 33"/>
          <p:cNvSpPr/>
          <p:nvPr/>
        </p:nvSpPr>
        <p:spPr>
          <a:xfrm>
            <a:off x="3087625" y="5931225"/>
            <a:ext cx="230425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35" name="Egyenes összekötő nyíllal 34"/>
          <p:cNvCxnSpPr>
            <a:stCxn id="15" idx="2"/>
            <a:endCxn id="33" idx="0"/>
          </p:cNvCxnSpPr>
          <p:nvPr/>
        </p:nvCxnSpPr>
        <p:spPr>
          <a:xfrm flipH="1">
            <a:off x="1586110" y="5555569"/>
            <a:ext cx="115864" cy="350784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38" name="Egyenes összekötő nyíllal 37"/>
          <p:cNvCxnSpPr>
            <a:stCxn id="15" idx="2"/>
          </p:cNvCxnSpPr>
          <p:nvPr/>
        </p:nvCxnSpPr>
        <p:spPr>
          <a:xfrm>
            <a:off x="1701974" y="5555569"/>
            <a:ext cx="2463678" cy="350784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sp>
        <p:nvSpPr>
          <p:cNvPr id="40" name="Szövegdoboz 39"/>
          <p:cNvSpPr txBox="1"/>
          <p:nvPr/>
        </p:nvSpPr>
        <p:spPr>
          <a:xfrm>
            <a:off x="505970" y="5949280"/>
            <a:ext cx="2070359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Önellenőrzésre felhívás</a:t>
            </a:r>
            <a:endParaRPr lang="hu-HU" sz="1600" dirty="0"/>
          </a:p>
        </p:txBody>
      </p:sp>
      <p:sp>
        <p:nvSpPr>
          <p:cNvPr id="41" name="Szövegdoboz 40"/>
          <p:cNvSpPr txBox="1"/>
          <p:nvPr/>
        </p:nvSpPr>
        <p:spPr>
          <a:xfrm>
            <a:off x="3311654" y="6054621"/>
            <a:ext cx="1707996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Személyes kapcsolatfelvétel</a:t>
            </a:r>
            <a:endParaRPr lang="hu-HU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2599631"/>
            <a:ext cx="786108" cy="78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Csoportba foglalás 31"/>
          <p:cNvGrpSpPr/>
          <p:nvPr/>
        </p:nvGrpSpPr>
        <p:grpSpPr>
          <a:xfrm>
            <a:off x="7381196" y="2040555"/>
            <a:ext cx="1027467" cy="867428"/>
            <a:chOff x="3211761" y="855316"/>
            <a:chExt cx="867428" cy="867428"/>
          </a:xfrm>
        </p:grpSpPr>
        <p:sp>
          <p:nvSpPr>
            <p:cNvPr id="36" name="Ellipszis 35"/>
            <p:cNvSpPr/>
            <p:nvPr/>
          </p:nvSpPr>
          <p:spPr>
            <a:xfrm>
              <a:off x="3211761" y="855316"/>
              <a:ext cx="867428" cy="8674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Ellipszis 4"/>
            <p:cNvSpPr/>
            <p:nvPr/>
          </p:nvSpPr>
          <p:spPr>
            <a:xfrm>
              <a:off x="3338793" y="982348"/>
              <a:ext cx="613364" cy="6133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05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Nemzetközi</a:t>
              </a:r>
              <a:r>
                <a:rPr lang="hu-HU" sz="105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adtacsere</a:t>
              </a:r>
              <a:endParaRPr lang="hu-HU" sz="105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63403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411480" y="1052736"/>
            <a:ext cx="8553008" cy="568863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723900" indent="-447675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adóhatóság kockázatelemzési tevékenységének eredménye alapján a feltárt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kockázat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megszüntetése érdekében támogató eljárást indíthat</a:t>
            </a:r>
          </a:p>
          <a:p>
            <a:pPr marL="723900" indent="-447675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adóhatóság a kockázatelemző-kockázatkezelő eljárását elsődlegesen </a:t>
            </a:r>
          </a:p>
          <a:p>
            <a:pPr marL="1069975" lvl="1" indent="-3460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saját nyilvántartásaiban megtalálható, illetve </a:t>
            </a:r>
          </a:p>
          <a:p>
            <a:pPr marL="1069975" lvl="1" indent="-3460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adatszolgáltatásra kötele­zettektől beszerezhető információk, adatok alapján folytatja le.</a:t>
            </a:r>
          </a:p>
          <a:p>
            <a:pPr marL="723900" indent="-447675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feltárt kockázat értékelését követően az állami adó- és vámhatóság </a:t>
            </a:r>
          </a:p>
          <a:p>
            <a:pPr marL="1069975" lvl="1" indent="-3460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adókötelezettség teljesítését előmozdító (pl. adózó tájékoztatása, felhívás egyeztetésre, adatszolgáltatásra, nyilatkozattételre, a bevallás adatainak kiegészítésére, felhívás önellenőrzésre)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vagy </a:t>
            </a:r>
          </a:p>
          <a:p>
            <a:pPr marL="1069975" lvl="1" indent="-3460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adókockázat kiküszöbölését elősegítő (adószám törlése, NAV nyomozó hatóságának tájékoz­tatása) intézkedéseket tehet, </a:t>
            </a:r>
          </a:p>
          <a:p>
            <a:pPr marL="1069975" lvl="1" indent="-346075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illetve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ezen intézkedések a feltárt kockázat jellegére tekintettel nem alkalmazhatók, az adózót ellenőrzésre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kiválaszthatja.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65213" lvl="1" indent="0">
              <a:spcBef>
                <a:spcPts val="0"/>
              </a:spcBef>
              <a:buClr>
                <a:srgbClr val="C00000"/>
              </a:buClr>
              <a:buNone/>
            </a:pPr>
            <a:endParaRPr lang="hu-H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65213" lvl="1" indent="0">
              <a:spcBef>
                <a:spcPts val="0"/>
              </a:spcBef>
              <a:buClr>
                <a:srgbClr val="C00000"/>
              </a:buClr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Folyamatban: 	- 2014. évi FATCA adatok</a:t>
            </a:r>
          </a:p>
          <a:p>
            <a:pPr marL="393192" lvl="1" indent="0">
              <a:buClr>
                <a:srgbClr val="C00000"/>
              </a:buClr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-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AirBnB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adatok</a:t>
            </a:r>
          </a:p>
        </p:txBody>
      </p:sp>
      <p:sp>
        <p:nvSpPr>
          <p:cNvPr id="2" name="Téglalap 1"/>
          <p:cNvSpPr/>
          <p:nvPr/>
        </p:nvSpPr>
        <p:spPr>
          <a:xfrm>
            <a:off x="2051720" y="15993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030" lvl="0" algn="just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hu-H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2017 - TÁMOGATÓ ELJÁRÁS</a:t>
            </a:r>
            <a:endParaRPr lang="hu-H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1034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1367136" y="284322"/>
            <a:ext cx="77768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2017 - LEGNAGYOBB ADÓTELJESÍTMÉNYŰ ADÓZÓK ELLENŐRZÉSE</a:t>
            </a:r>
            <a:endParaRPr lang="hu-HU" altLang="hu-HU" sz="28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323528" y="1153586"/>
            <a:ext cx="8712968" cy="584697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582930" indent="-342900" algn="just">
              <a:buClr>
                <a:srgbClr val="002060"/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Az összes adózó adóteljesítményének 64%-a 3000-es adózó körhöz kötődik.</a:t>
            </a:r>
          </a:p>
          <a:p>
            <a:pPr marL="582930" indent="-342900" algn="just">
              <a:buClr>
                <a:srgbClr val="002060"/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Jellemző az integrált számítástechnikai rendszerek használata, kapcsolt vállalkozásokkal folytatott ügyletek, meghatározó a jogszabály értelmezési problémából adódó tévesztés.</a:t>
            </a:r>
          </a:p>
          <a:p>
            <a:pPr marL="582930" indent="-342900" algn="just">
              <a:buClr>
                <a:srgbClr val="002060"/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Tevékenység és adatok sokrétűek         körültekintő ellenőrzések   </a:t>
            </a:r>
          </a:p>
          <a:p>
            <a:pPr marL="582930" indent="-342900" algn="just">
              <a:buClr>
                <a:srgbClr val="002060"/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112,1 milliárd Ft nettó adókülönbözet került feltárásra 2016-ban, mely 6%-kal több, mint 2015-ben.</a:t>
            </a:r>
          </a:p>
          <a:p>
            <a:pPr marL="240030" indent="0" algn="just">
              <a:buClr>
                <a:srgbClr val="002060"/>
              </a:buClr>
              <a:buNone/>
              <a:defRPr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 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   Főbb témák:</a:t>
            </a:r>
          </a:p>
          <a:p>
            <a:pPr marL="2070100" indent="346075" algn="just"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Transzferárazás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  <a:p>
            <a:pPr marL="2413000" indent="-342900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Agresszív 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adótervezés</a:t>
            </a:r>
          </a:p>
          <a:p>
            <a:pPr marL="2413000" indent="-342900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K+F </a:t>
            </a:r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elszámolás</a:t>
            </a:r>
          </a:p>
          <a:p>
            <a:pPr marL="2413000" indent="-342900"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hu-H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Jogdíj  </a:t>
            </a:r>
            <a:endParaRPr lang="hu-HU" sz="2800" b="1" dirty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</p:txBody>
      </p:sp>
      <p:sp>
        <p:nvSpPr>
          <p:cNvPr id="3" name="Jobbra nyíl 2"/>
          <p:cNvSpPr/>
          <p:nvPr/>
        </p:nvSpPr>
        <p:spPr>
          <a:xfrm>
            <a:off x="5148064" y="3122943"/>
            <a:ext cx="432048" cy="4796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1262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1763688" y="306764"/>
            <a:ext cx="7272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2017- REJTETT GAZDASÁG FELTÁRÁSA</a:t>
            </a:r>
            <a:endParaRPr lang="hu-HU" altLang="hu-HU" sz="28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251520" y="908720"/>
            <a:ext cx="8640960" cy="561662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62500" lnSpcReduction="20000"/>
          </a:bodyPr>
          <a:lstStyle/>
          <a:p>
            <a:pPr marL="24003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hu-H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Jelenségek</a:t>
            </a:r>
          </a:p>
          <a:p>
            <a:pPr marL="24003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hu-HU" sz="13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  <a:p>
            <a:pPr marL="24003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hu-HU" sz="9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200" b="1" dirty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Számlázási </a:t>
            </a:r>
            <a:r>
              <a:rPr lang="hu-HU" sz="3200" b="1" dirty="0" smtClean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láncolatok</a:t>
            </a: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egállapítási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arány </a:t>
            </a:r>
            <a:r>
              <a:rPr lang="hu-HU" sz="2900" b="1" dirty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84,3 %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nettó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adókülönbözet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19,1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%-kal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nőtt* </a:t>
            </a:r>
          </a:p>
          <a:p>
            <a:pPr marL="268288" lvl="2" indent="1077913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hu-HU" sz="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200" b="1" dirty="0" smtClean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Adóminimalizálók</a:t>
            </a:r>
          </a:p>
          <a:p>
            <a:pPr marL="811213" lvl="5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Megállapítási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arány </a:t>
            </a:r>
            <a:r>
              <a:rPr lang="hu-HU" sz="2900" b="1" dirty="0" smtClean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88,8 </a:t>
            </a:r>
            <a:r>
              <a:rPr lang="hu-HU" sz="2900" b="1" dirty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ellenőrzésre jutó nettó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áfa adókülönbözet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 millió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Ft*</a:t>
            </a:r>
          </a:p>
          <a:p>
            <a:pPr marL="1346200" lvl="5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C907BB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100" b="1" dirty="0" smtClean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Székhelyszolgáltatóhoz </a:t>
            </a:r>
            <a:r>
              <a:rPr lang="hu-HU" sz="3100" b="1" dirty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bejelentett </a:t>
            </a:r>
            <a:r>
              <a:rPr lang="hu-HU" sz="3100" b="1" dirty="0" smtClean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adózók</a:t>
            </a: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hu-H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8,25 milliárd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 nettó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adókülönbözet*</a:t>
            </a:r>
          </a:p>
          <a:p>
            <a:pPr marL="268288" lvl="2" indent="1077913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C907BB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100" b="1" dirty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Székhely- és illetékességváltó </a:t>
            </a:r>
            <a:r>
              <a:rPr lang="hu-HU" sz="3100" b="1" dirty="0" smtClean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adózók</a:t>
            </a:r>
          </a:p>
          <a:p>
            <a:pPr marL="811213" lvl="2"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Utólagos vizsgálatok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során összesen </a:t>
            </a:r>
            <a:r>
              <a:rPr lang="hu-H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14,3 milliárd </a:t>
            </a: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 nettó 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adókülönbözet*</a:t>
            </a:r>
          </a:p>
          <a:p>
            <a:pPr marL="1346200" lvl="2"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hu-H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C907BB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100" b="1" dirty="0" err="1" smtClean="0">
                <a:solidFill>
                  <a:srgbClr val="C907B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Munkaerőkölcsönzés</a:t>
            </a:r>
            <a:endParaRPr lang="hu-HU" sz="3100" b="1" dirty="0">
              <a:solidFill>
                <a:srgbClr val="C907B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9150" lvl="2" indent="-7938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hu-H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873,87 </a:t>
            </a:r>
            <a:r>
              <a:rPr lang="hu-H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millió Ft nettó járulékkülönbözet került </a:t>
            </a:r>
            <a:r>
              <a:rPr lang="hu-H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feltárásra*</a:t>
            </a:r>
          </a:p>
          <a:p>
            <a:pPr marL="1354138" lvl="2" indent="-7938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hu-H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2" indent="542925">
              <a:lnSpc>
                <a:spcPct val="120000"/>
              </a:lnSpc>
              <a:spcBef>
                <a:spcPts val="0"/>
              </a:spcBef>
              <a:buClr>
                <a:srgbClr val="FF66FF"/>
              </a:buClr>
              <a:buSzPct val="85000"/>
              <a:buFont typeface="Wingdings" panose="05000000000000000000" pitchFamily="2" charset="2"/>
              <a:buChar char="Ø"/>
            </a:pPr>
            <a:r>
              <a:rPr lang="hu-HU" sz="3100" b="1" dirty="0" err="1" smtClean="0">
                <a:solidFill>
                  <a:srgbClr val="FF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Sharing</a:t>
            </a:r>
            <a:r>
              <a:rPr lang="hu-HU" sz="3100" b="1" dirty="0" smtClean="0">
                <a:solidFill>
                  <a:srgbClr val="FF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100" b="1" dirty="0" err="1" smtClean="0">
                <a:solidFill>
                  <a:srgbClr val="FF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endParaRPr lang="hu-HU" sz="3100" b="1" dirty="0">
              <a:solidFill>
                <a:srgbClr val="FF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1213" lvl="5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Adóellenőrzések </a:t>
            </a:r>
            <a:r>
              <a:rPr lang="hu-HU" sz="2900" b="1" dirty="0" smtClean="0">
                <a:solidFill>
                  <a:srgbClr val="9E00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95 %</a:t>
            </a:r>
            <a:r>
              <a:rPr lang="hu-H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 végződött megállapítással, szankcióval (121Mrd)</a:t>
            </a:r>
          </a:p>
          <a:p>
            <a:pPr marL="811213" lvl="5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Célellenőrzések 30%-nál mulasztási bírság került kiszabásra*</a:t>
            </a:r>
          </a:p>
          <a:p>
            <a:pPr marL="811213" lvl="5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0030" indent="0" algn="just">
              <a:buNone/>
              <a:defRPr/>
            </a:pPr>
            <a:r>
              <a:rPr lang="hu-H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* 2016-os adatok alapján</a:t>
            </a:r>
          </a:p>
          <a:p>
            <a:pPr marL="240030" indent="0" algn="just">
              <a:buNone/>
              <a:defRPr/>
            </a:pPr>
            <a:endParaRPr lang="hu-HU" sz="3200" dirty="0" smtClean="0">
              <a:solidFill>
                <a:schemeClr val="accent5">
                  <a:lumMod val="75000"/>
                </a:schemeClr>
              </a:solidFill>
              <a:sym typeface="Verdana" pitchFamily="34" charset="0"/>
            </a:endParaRPr>
          </a:p>
          <a:p>
            <a:pPr marL="1394460" lvl="2" indent="-514350" algn="just">
              <a:defRPr/>
            </a:pPr>
            <a:endParaRPr lang="hu-HU" sz="2800" b="1" dirty="0" smtClean="0">
              <a:sym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9528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1"/>
          <p:cNvSpPr>
            <a:spLocks noChangeShapeType="1"/>
          </p:cNvSpPr>
          <p:nvPr/>
        </p:nvSpPr>
        <p:spPr bwMode="auto">
          <a:xfrm>
            <a:off x="1259632" y="407195"/>
            <a:ext cx="0" cy="344328"/>
          </a:xfrm>
          <a:prstGeom prst="line">
            <a:avLst/>
          </a:prstGeom>
          <a:noFill/>
          <a:ln w="12700">
            <a:solidFill>
              <a:srgbClr val="A3997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hu-HU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1331640" y="284322"/>
            <a:ext cx="770485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KIEMELTEN ELLENŐRIZENDŐ </a:t>
            </a:r>
          </a:p>
          <a:p>
            <a:pPr algn="ctr">
              <a:spcBef>
                <a:spcPct val="0"/>
              </a:spcBef>
              <a:defRPr/>
            </a:pPr>
            <a:r>
              <a:rPr lang="hu-HU" altLang="hu-H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Verdana" pitchFamily="34" charset="0"/>
              </a:rPr>
              <a:t>FŐBB TEVÉKENYSÉGEK - 2017</a:t>
            </a:r>
            <a:endParaRPr lang="en-US" altLang="hu-HU" sz="28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Verdana" pitchFamily="34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4322"/>
            <a:ext cx="1028700" cy="47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553008" cy="4938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Gépjármű-, motorkerékpár- és alkatrészei kereskedelme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, javítása, kiemelten a használtgépjármű kereskedelme</a:t>
            </a:r>
          </a:p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Ingatlan bérbeadás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, egyéb szálláshely-szolgáltatás</a:t>
            </a:r>
          </a:p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Személyszállítási 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szolgáltatás</a:t>
            </a:r>
          </a:p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Csomagküldő 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internetes kiskereskedelem</a:t>
            </a:r>
          </a:p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Fizikai közérzet 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javító 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szolgáltatás</a:t>
            </a:r>
          </a:p>
          <a:p>
            <a:pPr marL="1069975" lvl="2" indent="-620713" algn="just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  <a:sym typeface="Verdana" pitchFamily="34" charset="0"/>
              </a:rPr>
              <a:t>Egyéb máshová nem sorolható oktatás</a:t>
            </a:r>
          </a:p>
          <a:p>
            <a:pPr marL="1069975" lvl="2" indent="-620713" algn="just">
              <a:buClr>
                <a:srgbClr val="C907BB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380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1332</TotalTime>
  <Words>542</Words>
  <Application>Microsoft Office PowerPoint</Application>
  <PresentationFormat>Diavetítés a képernyőre (4:3 oldalarány)</PresentationFormat>
  <Paragraphs>122</Paragraphs>
  <Slides>11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11</vt:i4>
      </vt:variant>
    </vt:vector>
  </HeadingPairs>
  <TitlesOfParts>
    <vt:vector size="13" baseType="lpstr">
      <vt:lpstr>Áramlás</vt:lpstr>
      <vt:lpstr>1_Áramlás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figyelmet!</vt:lpstr>
    </vt:vector>
  </TitlesOfParts>
  <Company>Nemzeti Adó- és Vámhivatal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Makai Dóra Júlia</dc:creator>
  <cp:lastModifiedBy>Németh Gabriella</cp:lastModifiedBy>
  <cp:revision>120</cp:revision>
  <cp:lastPrinted>2017-02-20T08:50:42Z</cp:lastPrinted>
  <dcterms:created xsi:type="dcterms:W3CDTF">2016-01-22T08:36:03Z</dcterms:created>
  <dcterms:modified xsi:type="dcterms:W3CDTF">2017-02-20T09:11:57Z</dcterms:modified>
</cp:coreProperties>
</file>