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17" r:id="rId5"/>
    <p:sldId id="299" r:id="rId6"/>
    <p:sldId id="307" r:id="rId7"/>
    <p:sldId id="314" r:id="rId8"/>
    <p:sldId id="342" r:id="rId9"/>
    <p:sldId id="333" r:id="rId10"/>
    <p:sldId id="341" r:id="rId11"/>
    <p:sldId id="340" r:id="rId12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ziklai Katalin" initials="SK" lastIdx="1" clrIdx="0">
    <p:extLst>
      <p:ext uri="{19B8F6BF-5375-455C-9EA6-DF929625EA0E}">
        <p15:presenceInfo xmlns:p15="http://schemas.microsoft.com/office/powerpoint/2012/main" userId="Sziklai Katal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B223"/>
    <a:srgbClr val="000099"/>
    <a:srgbClr val="E4E4E4"/>
    <a:srgbClr val="E7E7E7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77020" autoAdjust="0"/>
  </p:normalViewPr>
  <p:slideViewPr>
    <p:cSldViewPr snapToGrid="0">
      <p:cViewPr varScale="1">
        <p:scale>
          <a:sx n="57" d="100"/>
          <a:sy n="57" d="100"/>
        </p:scale>
        <p:origin x="54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5E46F4-782B-4FD8-A5F5-DC6ED11D246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CA133E-A815-44A7-87D4-408F73F0C9DB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hu-HU" b="0" dirty="0" smtClean="0"/>
            <a:t>Ha nem az </a:t>
          </a:r>
          <a:r>
            <a:rPr lang="en-GB" b="0" dirty="0" smtClean="0"/>
            <a:t>IOSS</a:t>
          </a:r>
          <a:r>
            <a:rPr lang="hu-HU" b="0" dirty="0" smtClean="0"/>
            <a:t>-</a:t>
          </a:r>
          <a:r>
            <a:rPr lang="en-GB" b="0" dirty="0" smtClean="0"/>
            <a:t>t </a:t>
          </a:r>
          <a:r>
            <a:rPr lang="hu-HU" b="0" dirty="0" smtClean="0"/>
            <a:t>használják</a:t>
          </a:r>
          <a:r>
            <a:rPr lang="hu-HU" b="0" dirty="0" smtClean="0">
              <a:solidFill>
                <a:srgbClr val="FF0000"/>
              </a:solidFill>
            </a:rPr>
            <a:t>:</a:t>
          </a:r>
          <a:endParaRPr lang="en-GB" dirty="0">
            <a:solidFill>
              <a:srgbClr val="FF0000"/>
            </a:solidFill>
          </a:endParaRPr>
        </a:p>
      </dgm:t>
    </dgm:pt>
    <dgm:pt modelId="{7F1DBC9F-E003-444C-B0DF-658DE7F4F744}" type="parTrans" cxnId="{291BB6A3-0C0C-4402-A410-6C0824D7E5E0}">
      <dgm:prSet/>
      <dgm:spPr/>
      <dgm:t>
        <a:bodyPr/>
        <a:lstStyle/>
        <a:p>
          <a:endParaRPr lang="en-US"/>
        </a:p>
      </dgm:t>
    </dgm:pt>
    <dgm:pt modelId="{5F5798B3-3AD1-4476-ABF0-ABAE2D500FE6}" type="sibTrans" cxnId="{291BB6A3-0C0C-4402-A410-6C0824D7E5E0}">
      <dgm:prSet/>
      <dgm:spPr/>
      <dgm:t>
        <a:bodyPr/>
        <a:lstStyle/>
        <a:p>
          <a:endParaRPr lang="en-US"/>
        </a:p>
      </dgm:t>
    </dgm:pt>
    <dgm:pt modelId="{517F3169-7195-4F45-8130-AE32BDE914F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hu-HU" b="0" dirty="0" smtClean="0"/>
            <a:t>Különös szabályozás</a:t>
          </a:r>
        </a:p>
        <a:p>
          <a:pPr rtl="0"/>
          <a:r>
            <a:rPr lang="hu-HU" b="0" dirty="0" smtClean="0"/>
            <a:t>vámjogi képviselőknek</a:t>
          </a:r>
          <a:endParaRPr lang="en-GB" dirty="0"/>
        </a:p>
      </dgm:t>
    </dgm:pt>
    <dgm:pt modelId="{5EEF2A92-16D1-4705-BBA5-817A98DEF3BD}" type="parTrans" cxnId="{1728D0CA-181E-4713-9B1A-AD5862493813}">
      <dgm:prSet/>
      <dgm:spPr/>
      <dgm:t>
        <a:bodyPr/>
        <a:lstStyle/>
        <a:p>
          <a:endParaRPr lang="en-US"/>
        </a:p>
      </dgm:t>
    </dgm:pt>
    <dgm:pt modelId="{3379F1D8-07F5-40AC-B71F-A55615FCB400}" type="sibTrans" cxnId="{1728D0CA-181E-4713-9B1A-AD5862493813}">
      <dgm:prSet/>
      <dgm:spPr/>
      <dgm:t>
        <a:bodyPr/>
        <a:lstStyle/>
        <a:p>
          <a:endParaRPr lang="en-US"/>
        </a:p>
      </dgm:t>
    </dgm:pt>
    <dgm:pt modelId="{1AE608B3-881D-4205-B231-C365EE2C904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hu-HU" sz="2400" dirty="0" smtClean="0"/>
            <a:t>Ténylegesen beszedett áfa összegek havi befizetése</a:t>
          </a:r>
        </a:p>
        <a:p>
          <a:pPr rtl="0"/>
          <a:r>
            <a:rPr lang="hu-HU" sz="2400" dirty="0" smtClean="0"/>
            <a:t>(a címzett az adós)</a:t>
          </a:r>
          <a:r>
            <a:rPr lang="hu-HU" sz="2400" dirty="0" smtClean="0">
              <a:solidFill>
                <a:srgbClr val="FF0000"/>
              </a:solidFill>
            </a:rPr>
            <a:t>.</a:t>
          </a:r>
          <a:endParaRPr lang="en-GB" sz="1800" dirty="0">
            <a:solidFill>
              <a:srgbClr val="FF0000"/>
            </a:solidFill>
          </a:endParaRPr>
        </a:p>
      </dgm:t>
    </dgm:pt>
    <dgm:pt modelId="{C87FE20A-81BE-4D3E-8FB7-93D80E1347F3}" type="parTrans" cxnId="{C0CF823B-DE1E-414F-B07A-025D3F917EC3}">
      <dgm:prSet/>
      <dgm:spPr/>
      <dgm:t>
        <a:bodyPr/>
        <a:lstStyle/>
        <a:p>
          <a:endParaRPr lang="en-US"/>
        </a:p>
      </dgm:t>
    </dgm:pt>
    <dgm:pt modelId="{A8349182-0833-4469-B657-07E691944F9B}" type="sibTrans" cxnId="{C0CF823B-DE1E-414F-B07A-025D3F917EC3}">
      <dgm:prSet/>
      <dgm:spPr/>
      <dgm:t>
        <a:bodyPr/>
        <a:lstStyle/>
        <a:p>
          <a:endParaRPr lang="en-US"/>
        </a:p>
      </dgm:t>
    </dgm:pt>
    <dgm:pt modelId="{AA6ACEA2-A532-45BB-A74F-43F67570D47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hu-HU" sz="2400" dirty="0" smtClean="0"/>
            <a:t>Nyilatkozattevőként eljáró (gyors)postáknak szánják</a:t>
          </a:r>
          <a:r>
            <a:rPr lang="hu-HU" sz="2400" dirty="0" smtClean="0">
              <a:solidFill>
                <a:srgbClr val="FF0000"/>
              </a:solidFill>
            </a:rPr>
            <a:t>.</a:t>
          </a:r>
          <a:endParaRPr lang="en-GB" sz="2400" dirty="0">
            <a:solidFill>
              <a:srgbClr val="FF0000"/>
            </a:solidFill>
          </a:endParaRPr>
        </a:p>
      </dgm:t>
    </dgm:pt>
    <dgm:pt modelId="{47121D21-7B20-4BEB-AB88-CA965C0019B9}" type="parTrans" cxnId="{9A2BA898-8948-486F-B519-260DBFE14F4D}">
      <dgm:prSet/>
      <dgm:spPr/>
      <dgm:t>
        <a:bodyPr/>
        <a:lstStyle/>
        <a:p>
          <a:endParaRPr lang="en-US"/>
        </a:p>
      </dgm:t>
    </dgm:pt>
    <dgm:pt modelId="{973738A8-DE2D-4EEC-AAC1-16E6139A4C42}" type="sibTrans" cxnId="{9A2BA898-8948-486F-B519-260DBFE14F4D}">
      <dgm:prSet/>
      <dgm:spPr/>
      <dgm:t>
        <a:bodyPr/>
        <a:lstStyle/>
        <a:p>
          <a:endParaRPr lang="en-US"/>
        </a:p>
      </dgm:t>
    </dgm:pt>
    <dgm:pt modelId="{649783F1-145C-4A5D-B852-C5FE3290EA83}" type="pres">
      <dgm:prSet presAssocID="{DD5E46F4-782B-4FD8-A5F5-DC6ED11D24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0C09E4F-1D5C-4331-8D9E-1F8F9BA634BD}" type="pres">
      <dgm:prSet presAssocID="{47CA133E-A815-44A7-87D4-408F73F0C9DB}" presName="hierRoot1" presStyleCnt="0">
        <dgm:presLayoutVars>
          <dgm:hierBranch val="init"/>
        </dgm:presLayoutVars>
      </dgm:prSet>
      <dgm:spPr/>
    </dgm:pt>
    <dgm:pt modelId="{8AADCD0A-7643-4841-B3FC-08B1E9C3F7E2}" type="pres">
      <dgm:prSet presAssocID="{47CA133E-A815-44A7-87D4-408F73F0C9DB}" presName="rootComposite1" presStyleCnt="0"/>
      <dgm:spPr/>
    </dgm:pt>
    <dgm:pt modelId="{F0EAEDF7-7AD1-4D8F-BB94-79F5866DEBCD}" type="pres">
      <dgm:prSet presAssocID="{47CA133E-A815-44A7-87D4-408F73F0C9DB}" presName="rootText1" presStyleLbl="node0" presStyleIdx="0" presStyleCnt="2" custScaleY="41841" custLinFactNeighborX="69807" custLinFactNeighborY="-270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2449E2-2B55-441F-A6FD-57E2E766B2D9}" type="pres">
      <dgm:prSet presAssocID="{47CA133E-A815-44A7-87D4-408F73F0C9D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DF1735A-1568-459C-8EDC-0594FF23560B}" type="pres">
      <dgm:prSet presAssocID="{47CA133E-A815-44A7-87D4-408F73F0C9DB}" presName="hierChild2" presStyleCnt="0"/>
      <dgm:spPr/>
    </dgm:pt>
    <dgm:pt modelId="{BB7CA338-1C78-4108-9D5B-90412A931666}" type="pres">
      <dgm:prSet presAssocID="{47CA133E-A815-44A7-87D4-408F73F0C9DB}" presName="hierChild3" presStyleCnt="0"/>
      <dgm:spPr/>
    </dgm:pt>
    <dgm:pt modelId="{74C96322-70A3-4866-B11B-38942C16BB87}" type="pres">
      <dgm:prSet presAssocID="{517F3169-7195-4F45-8130-AE32BDE914F8}" presName="hierRoot1" presStyleCnt="0">
        <dgm:presLayoutVars>
          <dgm:hierBranch val="init"/>
        </dgm:presLayoutVars>
      </dgm:prSet>
      <dgm:spPr/>
    </dgm:pt>
    <dgm:pt modelId="{40BAC52B-1DA2-4537-BF3B-1A8549AFC3C0}" type="pres">
      <dgm:prSet presAssocID="{517F3169-7195-4F45-8130-AE32BDE914F8}" presName="rootComposite1" presStyleCnt="0"/>
      <dgm:spPr/>
    </dgm:pt>
    <dgm:pt modelId="{93E1EDBA-C103-4B2C-8FE0-97823618B2A4}" type="pres">
      <dgm:prSet presAssocID="{517F3169-7195-4F45-8130-AE32BDE914F8}" presName="rootText1" presStyleLbl="node0" presStyleIdx="1" presStyleCnt="2" custScaleY="58528" custLinFactNeighborX="-50950" custLinFactNeighborY="132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A8DC19-B9D9-4523-8E7E-A4C342D0651E}" type="pres">
      <dgm:prSet presAssocID="{517F3169-7195-4F45-8130-AE32BDE914F8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804036D-BB60-4DDC-B210-FA397A849B2B}" type="pres">
      <dgm:prSet presAssocID="{517F3169-7195-4F45-8130-AE32BDE914F8}" presName="hierChild2" presStyleCnt="0"/>
      <dgm:spPr/>
    </dgm:pt>
    <dgm:pt modelId="{C04BF11F-F699-48D5-95CB-BA806E011EB7}" type="pres">
      <dgm:prSet presAssocID="{C87FE20A-81BE-4D3E-8FB7-93D80E1347F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901F8E87-66B7-4670-A85D-67CF0B31E982}" type="pres">
      <dgm:prSet presAssocID="{1AE608B3-881D-4205-B231-C365EE2C9048}" presName="hierRoot2" presStyleCnt="0">
        <dgm:presLayoutVars>
          <dgm:hierBranch val="init"/>
        </dgm:presLayoutVars>
      </dgm:prSet>
      <dgm:spPr/>
    </dgm:pt>
    <dgm:pt modelId="{2E561778-4F72-4E1E-872C-646D29C1D1E6}" type="pres">
      <dgm:prSet presAssocID="{1AE608B3-881D-4205-B231-C365EE2C9048}" presName="rootComposite" presStyleCnt="0"/>
      <dgm:spPr/>
    </dgm:pt>
    <dgm:pt modelId="{C109F107-3799-4A11-A31F-9A97A0AE0B28}" type="pres">
      <dgm:prSet presAssocID="{1AE608B3-881D-4205-B231-C365EE2C9048}" presName="rootText" presStyleLbl="node2" presStyleIdx="0" presStyleCnt="2" custScaleY="127058" custLinFactNeighborX="-49969" custLinFactNeighborY="283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614188-ECBA-479E-AF74-6DA3A2327933}" type="pres">
      <dgm:prSet presAssocID="{1AE608B3-881D-4205-B231-C365EE2C9048}" presName="rootConnector" presStyleLbl="node2" presStyleIdx="0" presStyleCnt="2"/>
      <dgm:spPr/>
      <dgm:t>
        <a:bodyPr/>
        <a:lstStyle/>
        <a:p>
          <a:endParaRPr lang="en-US"/>
        </a:p>
      </dgm:t>
    </dgm:pt>
    <dgm:pt modelId="{B8FFDE27-CA9D-4EDA-B8D1-7D55D77019EF}" type="pres">
      <dgm:prSet presAssocID="{1AE608B3-881D-4205-B231-C365EE2C9048}" presName="hierChild4" presStyleCnt="0"/>
      <dgm:spPr/>
    </dgm:pt>
    <dgm:pt modelId="{78FE57D7-ED5A-4F96-AA5E-5D2C6597962A}" type="pres">
      <dgm:prSet presAssocID="{1AE608B3-881D-4205-B231-C365EE2C9048}" presName="hierChild5" presStyleCnt="0"/>
      <dgm:spPr/>
    </dgm:pt>
    <dgm:pt modelId="{EE10F831-E3AC-4767-BB29-9BB0C1EB05C2}" type="pres">
      <dgm:prSet presAssocID="{47121D21-7B20-4BEB-AB88-CA965C0019B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B46AC86F-F3A9-41FB-B4BE-9DD307D827F2}" type="pres">
      <dgm:prSet presAssocID="{AA6ACEA2-A532-45BB-A74F-43F67570D478}" presName="hierRoot2" presStyleCnt="0">
        <dgm:presLayoutVars>
          <dgm:hierBranch val="init"/>
        </dgm:presLayoutVars>
      </dgm:prSet>
      <dgm:spPr/>
    </dgm:pt>
    <dgm:pt modelId="{7A740C38-9348-4817-A8EE-571516B7C894}" type="pres">
      <dgm:prSet presAssocID="{AA6ACEA2-A532-45BB-A74F-43F67570D478}" presName="rootComposite" presStyleCnt="0"/>
      <dgm:spPr/>
    </dgm:pt>
    <dgm:pt modelId="{7847046F-279F-44F5-A2BF-02A84A1F814B}" type="pres">
      <dgm:prSet presAssocID="{AA6ACEA2-A532-45BB-A74F-43F67570D478}" presName="rootText" presStyleLbl="node2" presStyleIdx="1" presStyleCnt="2" custScaleY="127163" custLinFactNeighborX="-49395" custLinFactNeighborY="294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888ACC-9998-498C-9EAB-583757C29C73}" type="pres">
      <dgm:prSet presAssocID="{AA6ACEA2-A532-45BB-A74F-43F67570D478}" presName="rootConnector" presStyleLbl="node2" presStyleIdx="1" presStyleCnt="2"/>
      <dgm:spPr/>
      <dgm:t>
        <a:bodyPr/>
        <a:lstStyle/>
        <a:p>
          <a:endParaRPr lang="en-US"/>
        </a:p>
      </dgm:t>
    </dgm:pt>
    <dgm:pt modelId="{ED1EBBA0-B58D-4F9B-B1CD-1FDFF358FA85}" type="pres">
      <dgm:prSet presAssocID="{AA6ACEA2-A532-45BB-A74F-43F67570D478}" presName="hierChild4" presStyleCnt="0"/>
      <dgm:spPr/>
    </dgm:pt>
    <dgm:pt modelId="{9547DC97-EF27-4E6C-B119-9F7D8458FFEA}" type="pres">
      <dgm:prSet presAssocID="{AA6ACEA2-A532-45BB-A74F-43F67570D478}" presName="hierChild5" presStyleCnt="0"/>
      <dgm:spPr/>
    </dgm:pt>
    <dgm:pt modelId="{106E18D8-EADC-471A-A8B0-CDA045507D66}" type="pres">
      <dgm:prSet presAssocID="{517F3169-7195-4F45-8130-AE32BDE914F8}" presName="hierChild3" presStyleCnt="0"/>
      <dgm:spPr/>
    </dgm:pt>
  </dgm:ptLst>
  <dgm:cxnLst>
    <dgm:cxn modelId="{F206A488-1F72-43B7-994A-E92B66F63FDC}" type="presOf" srcId="{AA6ACEA2-A532-45BB-A74F-43F67570D478}" destId="{8F888ACC-9998-498C-9EAB-583757C29C73}" srcOrd="1" destOrd="0" presId="urn:microsoft.com/office/officeart/2005/8/layout/orgChart1"/>
    <dgm:cxn modelId="{9A2BA898-8948-486F-B519-260DBFE14F4D}" srcId="{517F3169-7195-4F45-8130-AE32BDE914F8}" destId="{AA6ACEA2-A532-45BB-A74F-43F67570D478}" srcOrd="1" destOrd="0" parTransId="{47121D21-7B20-4BEB-AB88-CA965C0019B9}" sibTransId="{973738A8-DE2D-4EEC-AAC1-16E6139A4C42}"/>
    <dgm:cxn modelId="{DB18E02E-A828-46E6-A5CA-B6E2374BC843}" type="presOf" srcId="{DD5E46F4-782B-4FD8-A5F5-DC6ED11D246C}" destId="{649783F1-145C-4A5D-B852-C5FE3290EA83}" srcOrd="0" destOrd="0" presId="urn:microsoft.com/office/officeart/2005/8/layout/orgChart1"/>
    <dgm:cxn modelId="{291BB6A3-0C0C-4402-A410-6C0824D7E5E0}" srcId="{DD5E46F4-782B-4FD8-A5F5-DC6ED11D246C}" destId="{47CA133E-A815-44A7-87D4-408F73F0C9DB}" srcOrd="0" destOrd="0" parTransId="{7F1DBC9F-E003-444C-B0DF-658DE7F4F744}" sibTransId="{5F5798B3-3AD1-4476-ABF0-ABAE2D500FE6}"/>
    <dgm:cxn modelId="{B1E59FB8-3E3B-452E-B821-8E554B10D5F2}" type="presOf" srcId="{517F3169-7195-4F45-8130-AE32BDE914F8}" destId="{93E1EDBA-C103-4B2C-8FE0-97823618B2A4}" srcOrd="0" destOrd="0" presId="urn:microsoft.com/office/officeart/2005/8/layout/orgChart1"/>
    <dgm:cxn modelId="{2826DE41-6722-4B56-B61A-A89DD058C95B}" type="presOf" srcId="{1AE608B3-881D-4205-B231-C365EE2C9048}" destId="{00614188-ECBA-479E-AF74-6DA3A2327933}" srcOrd="1" destOrd="0" presId="urn:microsoft.com/office/officeart/2005/8/layout/orgChart1"/>
    <dgm:cxn modelId="{797F27F9-58ED-4E56-8427-87A5761B7EAF}" type="presOf" srcId="{517F3169-7195-4F45-8130-AE32BDE914F8}" destId="{18A8DC19-B9D9-4523-8E7E-A4C342D0651E}" srcOrd="1" destOrd="0" presId="urn:microsoft.com/office/officeart/2005/8/layout/orgChart1"/>
    <dgm:cxn modelId="{864BA176-4495-420C-809E-F6345C40B630}" type="presOf" srcId="{1AE608B3-881D-4205-B231-C365EE2C9048}" destId="{C109F107-3799-4A11-A31F-9A97A0AE0B28}" srcOrd="0" destOrd="0" presId="urn:microsoft.com/office/officeart/2005/8/layout/orgChart1"/>
    <dgm:cxn modelId="{90092225-DD61-48F7-927B-486A1B34E7AC}" type="presOf" srcId="{47CA133E-A815-44A7-87D4-408F73F0C9DB}" destId="{7B2449E2-2B55-441F-A6FD-57E2E766B2D9}" srcOrd="1" destOrd="0" presId="urn:microsoft.com/office/officeart/2005/8/layout/orgChart1"/>
    <dgm:cxn modelId="{1728D0CA-181E-4713-9B1A-AD5862493813}" srcId="{DD5E46F4-782B-4FD8-A5F5-DC6ED11D246C}" destId="{517F3169-7195-4F45-8130-AE32BDE914F8}" srcOrd="1" destOrd="0" parTransId="{5EEF2A92-16D1-4705-BBA5-817A98DEF3BD}" sibTransId="{3379F1D8-07F5-40AC-B71F-A55615FCB400}"/>
    <dgm:cxn modelId="{9679C3E4-2DF8-444F-BD0A-3DB30AADB41D}" type="presOf" srcId="{47CA133E-A815-44A7-87D4-408F73F0C9DB}" destId="{F0EAEDF7-7AD1-4D8F-BB94-79F5866DEBCD}" srcOrd="0" destOrd="0" presId="urn:microsoft.com/office/officeart/2005/8/layout/orgChart1"/>
    <dgm:cxn modelId="{6147A06F-E2D9-4BB6-A9DA-9E8A9420CF87}" type="presOf" srcId="{AA6ACEA2-A532-45BB-A74F-43F67570D478}" destId="{7847046F-279F-44F5-A2BF-02A84A1F814B}" srcOrd="0" destOrd="0" presId="urn:microsoft.com/office/officeart/2005/8/layout/orgChart1"/>
    <dgm:cxn modelId="{076FD64D-C54E-4B29-89D0-771F24E3732A}" type="presOf" srcId="{47121D21-7B20-4BEB-AB88-CA965C0019B9}" destId="{EE10F831-E3AC-4767-BB29-9BB0C1EB05C2}" srcOrd="0" destOrd="0" presId="urn:microsoft.com/office/officeart/2005/8/layout/orgChart1"/>
    <dgm:cxn modelId="{C0CF823B-DE1E-414F-B07A-025D3F917EC3}" srcId="{517F3169-7195-4F45-8130-AE32BDE914F8}" destId="{1AE608B3-881D-4205-B231-C365EE2C9048}" srcOrd="0" destOrd="0" parTransId="{C87FE20A-81BE-4D3E-8FB7-93D80E1347F3}" sibTransId="{A8349182-0833-4469-B657-07E691944F9B}"/>
    <dgm:cxn modelId="{2752ED1B-D79B-4854-BD4D-7515F3B8DE01}" type="presOf" srcId="{C87FE20A-81BE-4D3E-8FB7-93D80E1347F3}" destId="{C04BF11F-F699-48D5-95CB-BA806E011EB7}" srcOrd="0" destOrd="0" presId="urn:microsoft.com/office/officeart/2005/8/layout/orgChart1"/>
    <dgm:cxn modelId="{10CAFBC8-F6EA-45B8-BF07-31B38393B814}" type="presParOf" srcId="{649783F1-145C-4A5D-B852-C5FE3290EA83}" destId="{40C09E4F-1D5C-4331-8D9E-1F8F9BA634BD}" srcOrd="0" destOrd="0" presId="urn:microsoft.com/office/officeart/2005/8/layout/orgChart1"/>
    <dgm:cxn modelId="{92B6C8A0-D3CF-4EA0-B4A1-BA3719BEA66A}" type="presParOf" srcId="{40C09E4F-1D5C-4331-8D9E-1F8F9BA634BD}" destId="{8AADCD0A-7643-4841-B3FC-08B1E9C3F7E2}" srcOrd="0" destOrd="0" presId="urn:microsoft.com/office/officeart/2005/8/layout/orgChart1"/>
    <dgm:cxn modelId="{14ECBB1A-EFEA-402A-B622-09D6C15992D7}" type="presParOf" srcId="{8AADCD0A-7643-4841-B3FC-08B1E9C3F7E2}" destId="{F0EAEDF7-7AD1-4D8F-BB94-79F5866DEBCD}" srcOrd="0" destOrd="0" presId="urn:microsoft.com/office/officeart/2005/8/layout/orgChart1"/>
    <dgm:cxn modelId="{DE0AE3E9-E01F-4D28-AE06-265FE9A158CD}" type="presParOf" srcId="{8AADCD0A-7643-4841-B3FC-08B1E9C3F7E2}" destId="{7B2449E2-2B55-441F-A6FD-57E2E766B2D9}" srcOrd="1" destOrd="0" presId="urn:microsoft.com/office/officeart/2005/8/layout/orgChart1"/>
    <dgm:cxn modelId="{2EE21BDA-235A-4248-8200-5E7A9EE976AA}" type="presParOf" srcId="{40C09E4F-1D5C-4331-8D9E-1F8F9BA634BD}" destId="{7DF1735A-1568-459C-8EDC-0594FF23560B}" srcOrd="1" destOrd="0" presId="urn:microsoft.com/office/officeart/2005/8/layout/orgChart1"/>
    <dgm:cxn modelId="{C21CF919-EFEC-44E6-BDC3-1767D96BF786}" type="presParOf" srcId="{40C09E4F-1D5C-4331-8D9E-1F8F9BA634BD}" destId="{BB7CA338-1C78-4108-9D5B-90412A931666}" srcOrd="2" destOrd="0" presId="urn:microsoft.com/office/officeart/2005/8/layout/orgChart1"/>
    <dgm:cxn modelId="{E2D78577-0D06-4792-9D7E-E3BDBE6C933A}" type="presParOf" srcId="{649783F1-145C-4A5D-B852-C5FE3290EA83}" destId="{74C96322-70A3-4866-B11B-38942C16BB87}" srcOrd="1" destOrd="0" presId="urn:microsoft.com/office/officeart/2005/8/layout/orgChart1"/>
    <dgm:cxn modelId="{06523A29-9E8C-461A-A5CB-A8582643C0D5}" type="presParOf" srcId="{74C96322-70A3-4866-B11B-38942C16BB87}" destId="{40BAC52B-1DA2-4537-BF3B-1A8549AFC3C0}" srcOrd="0" destOrd="0" presId="urn:microsoft.com/office/officeart/2005/8/layout/orgChart1"/>
    <dgm:cxn modelId="{3366B27F-2318-4504-926A-E4BA5816D33F}" type="presParOf" srcId="{40BAC52B-1DA2-4537-BF3B-1A8549AFC3C0}" destId="{93E1EDBA-C103-4B2C-8FE0-97823618B2A4}" srcOrd="0" destOrd="0" presId="urn:microsoft.com/office/officeart/2005/8/layout/orgChart1"/>
    <dgm:cxn modelId="{3A0B1313-6408-4F67-94A1-F7E0FDA6EF5E}" type="presParOf" srcId="{40BAC52B-1DA2-4537-BF3B-1A8549AFC3C0}" destId="{18A8DC19-B9D9-4523-8E7E-A4C342D0651E}" srcOrd="1" destOrd="0" presId="urn:microsoft.com/office/officeart/2005/8/layout/orgChart1"/>
    <dgm:cxn modelId="{C8220843-CFF6-4752-8C97-FA791BE4C2D4}" type="presParOf" srcId="{74C96322-70A3-4866-B11B-38942C16BB87}" destId="{8804036D-BB60-4DDC-B210-FA397A849B2B}" srcOrd="1" destOrd="0" presId="urn:microsoft.com/office/officeart/2005/8/layout/orgChart1"/>
    <dgm:cxn modelId="{307D7555-3C61-42D2-8D77-8CB98CC74A14}" type="presParOf" srcId="{8804036D-BB60-4DDC-B210-FA397A849B2B}" destId="{C04BF11F-F699-48D5-95CB-BA806E011EB7}" srcOrd="0" destOrd="0" presId="urn:microsoft.com/office/officeart/2005/8/layout/orgChart1"/>
    <dgm:cxn modelId="{5872DE20-AD76-4957-9339-B6F38A0D62FE}" type="presParOf" srcId="{8804036D-BB60-4DDC-B210-FA397A849B2B}" destId="{901F8E87-66B7-4670-A85D-67CF0B31E982}" srcOrd="1" destOrd="0" presId="urn:microsoft.com/office/officeart/2005/8/layout/orgChart1"/>
    <dgm:cxn modelId="{8B8248B4-6FE5-40B8-940C-29420EAC1140}" type="presParOf" srcId="{901F8E87-66B7-4670-A85D-67CF0B31E982}" destId="{2E561778-4F72-4E1E-872C-646D29C1D1E6}" srcOrd="0" destOrd="0" presId="urn:microsoft.com/office/officeart/2005/8/layout/orgChart1"/>
    <dgm:cxn modelId="{EAEF7E58-C60E-489F-A868-27F49D59EC72}" type="presParOf" srcId="{2E561778-4F72-4E1E-872C-646D29C1D1E6}" destId="{C109F107-3799-4A11-A31F-9A97A0AE0B28}" srcOrd="0" destOrd="0" presId="urn:microsoft.com/office/officeart/2005/8/layout/orgChart1"/>
    <dgm:cxn modelId="{5500A7E8-9F23-406E-A5E7-54FE4C38D239}" type="presParOf" srcId="{2E561778-4F72-4E1E-872C-646D29C1D1E6}" destId="{00614188-ECBA-479E-AF74-6DA3A2327933}" srcOrd="1" destOrd="0" presId="urn:microsoft.com/office/officeart/2005/8/layout/orgChart1"/>
    <dgm:cxn modelId="{2351ABE9-98DE-4129-BCB0-2F98E5E5B8C8}" type="presParOf" srcId="{901F8E87-66B7-4670-A85D-67CF0B31E982}" destId="{B8FFDE27-CA9D-4EDA-B8D1-7D55D77019EF}" srcOrd="1" destOrd="0" presId="urn:microsoft.com/office/officeart/2005/8/layout/orgChart1"/>
    <dgm:cxn modelId="{95AD9577-9227-405F-B517-53C16991CD25}" type="presParOf" srcId="{901F8E87-66B7-4670-A85D-67CF0B31E982}" destId="{78FE57D7-ED5A-4F96-AA5E-5D2C6597962A}" srcOrd="2" destOrd="0" presId="urn:microsoft.com/office/officeart/2005/8/layout/orgChart1"/>
    <dgm:cxn modelId="{6CB48B9E-0BE7-428F-A480-EA594832CAE2}" type="presParOf" srcId="{8804036D-BB60-4DDC-B210-FA397A849B2B}" destId="{EE10F831-E3AC-4767-BB29-9BB0C1EB05C2}" srcOrd="2" destOrd="0" presId="urn:microsoft.com/office/officeart/2005/8/layout/orgChart1"/>
    <dgm:cxn modelId="{E07C5FA2-6D1B-4BD7-9CC3-DA785A47C044}" type="presParOf" srcId="{8804036D-BB60-4DDC-B210-FA397A849B2B}" destId="{B46AC86F-F3A9-41FB-B4BE-9DD307D827F2}" srcOrd="3" destOrd="0" presId="urn:microsoft.com/office/officeart/2005/8/layout/orgChart1"/>
    <dgm:cxn modelId="{DCC53290-06AF-41B9-A482-9101C406C353}" type="presParOf" srcId="{B46AC86F-F3A9-41FB-B4BE-9DD307D827F2}" destId="{7A740C38-9348-4817-A8EE-571516B7C894}" srcOrd="0" destOrd="0" presId="urn:microsoft.com/office/officeart/2005/8/layout/orgChart1"/>
    <dgm:cxn modelId="{C84A08D9-36BF-489F-9128-DBE38D54B326}" type="presParOf" srcId="{7A740C38-9348-4817-A8EE-571516B7C894}" destId="{7847046F-279F-44F5-A2BF-02A84A1F814B}" srcOrd="0" destOrd="0" presId="urn:microsoft.com/office/officeart/2005/8/layout/orgChart1"/>
    <dgm:cxn modelId="{CC3AF0CD-B312-4268-95B5-DE0BFF6D7C9E}" type="presParOf" srcId="{7A740C38-9348-4817-A8EE-571516B7C894}" destId="{8F888ACC-9998-498C-9EAB-583757C29C73}" srcOrd="1" destOrd="0" presId="urn:microsoft.com/office/officeart/2005/8/layout/orgChart1"/>
    <dgm:cxn modelId="{AADD73B0-CD1E-4ADB-B48E-E984D5AA4B91}" type="presParOf" srcId="{B46AC86F-F3A9-41FB-B4BE-9DD307D827F2}" destId="{ED1EBBA0-B58D-4F9B-B1CD-1FDFF358FA85}" srcOrd="1" destOrd="0" presId="urn:microsoft.com/office/officeart/2005/8/layout/orgChart1"/>
    <dgm:cxn modelId="{60EB89B8-CFE5-4EDC-9C17-9E4B37FCFAA3}" type="presParOf" srcId="{B46AC86F-F3A9-41FB-B4BE-9DD307D827F2}" destId="{9547DC97-EF27-4E6C-B119-9F7D8458FFEA}" srcOrd="2" destOrd="0" presId="urn:microsoft.com/office/officeart/2005/8/layout/orgChart1"/>
    <dgm:cxn modelId="{11859548-8E6B-4E98-8F4E-0FB720716217}" type="presParOf" srcId="{74C96322-70A3-4866-B11B-38942C16BB87}" destId="{106E18D8-EADC-471A-A8B0-CDA045507D6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0F831-E3AC-4767-BB29-9BB0C1EB05C2}">
      <dsp:nvSpPr>
        <dsp:cNvPr id="0" name=""/>
        <dsp:cNvSpPr/>
      </dsp:nvSpPr>
      <dsp:spPr>
        <a:xfrm>
          <a:off x="4280306" y="1805620"/>
          <a:ext cx="2212420" cy="1037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383"/>
              </a:lnTo>
              <a:lnTo>
                <a:pt x="2212420" y="663383"/>
              </a:lnTo>
              <a:lnTo>
                <a:pt x="2212420" y="103773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BF11F-F699-48D5-95CB-BA806E011EB7}">
      <dsp:nvSpPr>
        <dsp:cNvPr id="0" name=""/>
        <dsp:cNvSpPr/>
      </dsp:nvSpPr>
      <dsp:spPr>
        <a:xfrm>
          <a:off x="2158300" y="1805620"/>
          <a:ext cx="2122005" cy="1016597"/>
        </a:xfrm>
        <a:custGeom>
          <a:avLst/>
          <a:gdLst/>
          <a:ahLst/>
          <a:cxnLst/>
          <a:rect l="0" t="0" r="0" b="0"/>
          <a:pathLst>
            <a:path>
              <a:moveTo>
                <a:pt x="2122005" y="0"/>
              </a:moveTo>
              <a:lnTo>
                <a:pt x="2122005" y="642245"/>
              </a:lnTo>
              <a:lnTo>
                <a:pt x="0" y="642245"/>
              </a:lnTo>
              <a:lnTo>
                <a:pt x="0" y="101659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AEDF7-7AD1-4D8F-BB94-79F5866DEBCD}">
      <dsp:nvSpPr>
        <dsp:cNvPr id="0" name=""/>
        <dsp:cNvSpPr/>
      </dsp:nvSpPr>
      <dsp:spPr>
        <a:xfrm>
          <a:off x="2489013" y="43848"/>
          <a:ext cx="3565257" cy="745869"/>
        </a:xfrm>
        <a:prstGeom prst="rect">
          <a:avLst/>
        </a:prstGeom>
        <a:solidFill>
          <a:schemeClr val="accent3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b="0" kern="1200" dirty="0" smtClean="0"/>
            <a:t>Ha nem az </a:t>
          </a:r>
          <a:r>
            <a:rPr lang="en-GB" sz="2600" b="0" kern="1200" dirty="0" smtClean="0"/>
            <a:t>IOSS</a:t>
          </a:r>
          <a:r>
            <a:rPr lang="hu-HU" sz="2600" b="0" kern="1200" dirty="0" smtClean="0"/>
            <a:t>-</a:t>
          </a:r>
          <a:r>
            <a:rPr lang="en-GB" sz="2600" b="0" kern="1200" dirty="0" smtClean="0"/>
            <a:t>t </a:t>
          </a:r>
          <a:r>
            <a:rPr lang="hu-HU" sz="2600" b="0" kern="1200" dirty="0" smtClean="0"/>
            <a:t>használják</a:t>
          </a:r>
          <a:r>
            <a:rPr lang="hu-HU" sz="2600" b="0" kern="1200" dirty="0" smtClean="0">
              <a:solidFill>
                <a:srgbClr val="FF0000"/>
              </a:solidFill>
            </a:rPr>
            <a:t>:</a:t>
          </a:r>
          <a:endParaRPr lang="en-GB" sz="2600" kern="1200" dirty="0">
            <a:solidFill>
              <a:srgbClr val="FF0000"/>
            </a:solidFill>
          </a:endParaRPr>
        </a:p>
      </dsp:txBody>
      <dsp:txXfrm>
        <a:off x="2489013" y="43848"/>
        <a:ext cx="3565257" cy="745869"/>
      </dsp:txXfrm>
    </dsp:sp>
    <dsp:sp modelId="{93E1EDBA-C103-4B2C-8FE0-97823618B2A4}">
      <dsp:nvSpPr>
        <dsp:cNvPr id="0" name=""/>
        <dsp:cNvSpPr/>
      </dsp:nvSpPr>
      <dsp:spPr>
        <a:xfrm>
          <a:off x="2497677" y="762283"/>
          <a:ext cx="3565257" cy="1043336"/>
        </a:xfrm>
        <a:prstGeom prst="rect">
          <a:avLst/>
        </a:prstGeom>
        <a:solidFill>
          <a:schemeClr val="accent3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b="0" kern="1200" dirty="0" smtClean="0"/>
            <a:t>Különös szabályozás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b="0" kern="1200" dirty="0" smtClean="0"/>
            <a:t>vámjogi képviselőknek</a:t>
          </a:r>
          <a:endParaRPr lang="en-GB" sz="2600" kern="1200" dirty="0"/>
        </a:p>
      </dsp:txBody>
      <dsp:txXfrm>
        <a:off x="2497677" y="762283"/>
        <a:ext cx="3565257" cy="1043336"/>
      </dsp:txXfrm>
    </dsp:sp>
    <dsp:sp modelId="{C109F107-3799-4A11-A31F-9A97A0AE0B28}">
      <dsp:nvSpPr>
        <dsp:cNvPr id="0" name=""/>
        <dsp:cNvSpPr/>
      </dsp:nvSpPr>
      <dsp:spPr>
        <a:xfrm>
          <a:off x="375671" y="2822218"/>
          <a:ext cx="3565257" cy="2264972"/>
        </a:xfrm>
        <a:prstGeom prst="rect">
          <a:avLst/>
        </a:prstGeom>
        <a:solidFill>
          <a:schemeClr val="accent3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/>
            <a:t>Ténylegesen beszedett áfa összegek havi befizetése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/>
            <a:t>(a címzett az adós)</a:t>
          </a:r>
          <a:r>
            <a:rPr lang="hu-HU" sz="2400" kern="1200" dirty="0" smtClean="0">
              <a:solidFill>
                <a:srgbClr val="FF0000"/>
              </a:solidFill>
            </a:rPr>
            <a:t>.</a:t>
          </a:r>
          <a:endParaRPr lang="en-GB" sz="1800" kern="1200" dirty="0">
            <a:solidFill>
              <a:srgbClr val="FF0000"/>
            </a:solidFill>
          </a:endParaRPr>
        </a:p>
      </dsp:txBody>
      <dsp:txXfrm>
        <a:off x="375671" y="2822218"/>
        <a:ext cx="3565257" cy="2264972"/>
      </dsp:txXfrm>
    </dsp:sp>
    <dsp:sp modelId="{7847046F-279F-44F5-A2BF-02A84A1F814B}">
      <dsp:nvSpPr>
        <dsp:cNvPr id="0" name=""/>
        <dsp:cNvSpPr/>
      </dsp:nvSpPr>
      <dsp:spPr>
        <a:xfrm>
          <a:off x="4710097" y="2843356"/>
          <a:ext cx="3565257" cy="2266844"/>
        </a:xfrm>
        <a:prstGeom prst="rect">
          <a:avLst/>
        </a:prstGeom>
        <a:solidFill>
          <a:schemeClr val="accent3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/>
            <a:t>Nyilatkozattevőként eljáró (gyors)postáknak szánják</a:t>
          </a:r>
          <a:r>
            <a:rPr lang="hu-HU" sz="2400" kern="1200" dirty="0" smtClean="0">
              <a:solidFill>
                <a:srgbClr val="FF0000"/>
              </a:solidFill>
            </a:rPr>
            <a:t>.</a:t>
          </a:r>
          <a:endParaRPr lang="en-GB" sz="2400" kern="1200" dirty="0">
            <a:solidFill>
              <a:srgbClr val="FF0000"/>
            </a:solidFill>
          </a:endParaRPr>
        </a:p>
      </dsp:txBody>
      <dsp:txXfrm>
        <a:off x="4710097" y="2843356"/>
        <a:ext cx="3565257" cy="2266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8" y="3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CD37B-BA49-483E-BB14-7133D56AAD2F}" type="datetimeFigureOut">
              <a:rPr lang="hu-HU" smtClean="0"/>
              <a:t>2020.03.04.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4" y="9428584"/>
            <a:ext cx="2971800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8" y="9428584"/>
            <a:ext cx="2971800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07E5A-571E-4009-96C5-1BFA6EF5D5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6836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8" y="3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F1CA4-A618-4802-A05B-BDE0DB022757}" type="datetimeFigureOut">
              <a:rPr lang="hu-HU" smtClean="0"/>
              <a:t>2020.03.04.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50850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1" y="4777197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4" y="9428584"/>
            <a:ext cx="2971800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8" y="9428584"/>
            <a:ext cx="2971800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287D7-FCC8-47FF-8624-490E99FB011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7963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53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0768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266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1375D9-A63D-574C-B7BD-EFC8D296DEE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7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1831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3101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6510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287D7-FCC8-47FF-8624-490E99FB0113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3698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751114"/>
            <a:ext cx="7766936" cy="3299722"/>
          </a:xfrm>
        </p:spPr>
        <p:txBody>
          <a:bodyPr anchor="b">
            <a:no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5080" y="553039"/>
            <a:ext cx="8204854" cy="619125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0350" y="609600"/>
            <a:ext cx="6473652" cy="5619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18" name="Csoportba foglalás 19"/>
          <p:cNvGrpSpPr>
            <a:grpSpLocks/>
          </p:cNvGrpSpPr>
          <p:nvPr userDrawn="1"/>
        </p:nvGrpSpPr>
        <p:grpSpPr bwMode="auto">
          <a:xfrm>
            <a:off x="174625" y="282402"/>
            <a:ext cx="2229314" cy="1060797"/>
            <a:chOff x="827584" y="980728"/>
            <a:chExt cx="6865279" cy="3240360"/>
          </a:xfrm>
        </p:grpSpPr>
        <p:sp>
          <p:nvSpPr>
            <p:cNvPr id="19" name="Ellipszis 18"/>
            <p:cNvSpPr/>
            <p:nvPr/>
          </p:nvSpPr>
          <p:spPr>
            <a:xfrm>
              <a:off x="827584" y="980728"/>
              <a:ext cx="2235543" cy="32403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hu-HU"/>
            </a:p>
          </p:txBody>
        </p:sp>
        <p:pic>
          <p:nvPicPr>
            <p:cNvPr id="30" name="Kép 21" descr="NAV_hosszu_logo_RGB2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052736"/>
              <a:ext cx="6793271" cy="3140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4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jp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47304" y="1684776"/>
            <a:ext cx="11272604" cy="1877007"/>
          </a:xfrm>
        </p:spPr>
        <p:txBody>
          <a:bodyPr/>
          <a:lstStyle/>
          <a:p>
            <a:r>
              <a:rPr lang="hu-HU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Az </a:t>
            </a:r>
            <a:r>
              <a:rPr lang="hu-HU" dirty="0" err="1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</a:t>
            </a:r>
            <a:r>
              <a:rPr lang="hu-HU" b="1" dirty="0" err="1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-VÁM</a:t>
            </a:r>
            <a:r>
              <a:rPr lang="hu-HU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kihívásai</a:t>
            </a:r>
            <a:endParaRPr lang="hu-HU" sz="8000" b="1" dirty="0">
              <a:solidFill>
                <a:schemeClr val="accent2">
                  <a:lumMod val="50000"/>
                </a:schemeClr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935740" y="5430325"/>
            <a:ext cx="4392118" cy="79059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Vincenti-Somogyi Éva pénzügyőr őrnagy</a:t>
            </a:r>
          </a:p>
          <a:p>
            <a:pPr>
              <a:spcBef>
                <a:spcPts val="0"/>
              </a:spcBef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osztályvezető – Munkacsoport vámszakmai helyettes</a:t>
            </a:r>
          </a:p>
          <a:p>
            <a:pPr>
              <a:spcBef>
                <a:spcPts val="0"/>
              </a:spcBef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2020. február 12.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7" t="7373" r="9910"/>
          <a:stretch/>
        </p:blipFill>
        <p:spPr>
          <a:xfrm>
            <a:off x="499730" y="4008474"/>
            <a:ext cx="1733108" cy="2714162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214" y="4015220"/>
            <a:ext cx="2336827" cy="2336827"/>
          </a:xfrm>
          <a:prstGeom prst="rect">
            <a:avLst/>
          </a:prstGeom>
        </p:spPr>
      </p:pic>
      <p:sp>
        <p:nvSpPr>
          <p:cNvPr id="7" name="Balra-jobbra nyíl 6"/>
          <p:cNvSpPr/>
          <p:nvPr/>
        </p:nvSpPr>
        <p:spPr>
          <a:xfrm>
            <a:off x="2381693" y="5039833"/>
            <a:ext cx="1318437" cy="390492"/>
          </a:xfrm>
          <a:prstGeom prst="leftRigh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6967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15079" y="553039"/>
            <a:ext cx="8553135" cy="619125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/>
              <a:t>A 22 eurós </a:t>
            </a:r>
            <a:r>
              <a:rPr lang="hu-HU" dirty="0" smtClean="0"/>
              <a:t>küszöb megszűnése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9103" y="1357367"/>
            <a:ext cx="11257806" cy="3316458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hu-HU" sz="2600" dirty="0" smtClean="0"/>
              <a:t>2021. </a:t>
            </a:r>
            <a:r>
              <a:rPr lang="hu-HU" sz="2600" dirty="0"/>
              <a:t>január </a:t>
            </a:r>
            <a:r>
              <a:rPr lang="hu-HU" sz="2600" dirty="0" smtClean="0"/>
              <a:t>1-jétől megszűnik a 22 </a:t>
            </a:r>
            <a:r>
              <a:rPr lang="hu-HU" sz="2600" dirty="0"/>
              <a:t>eurós</a:t>
            </a:r>
            <a:r>
              <a:rPr lang="hu-HU" sz="2600" dirty="0" smtClean="0">
                <a:solidFill>
                  <a:srgbClr val="FF0000"/>
                </a:solidFill>
              </a:rPr>
              <a:t> </a:t>
            </a:r>
            <a:r>
              <a:rPr lang="hu-HU" sz="2600" dirty="0" err="1" smtClean="0"/>
              <a:t>áfamentes</a:t>
            </a:r>
            <a:r>
              <a:rPr lang="hu-HU" sz="2600" dirty="0" smtClean="0"/>
              <a:t> küszöb</a:t>
            </a:r>
            <a:r>
              <a:rPr lang="hu-HU" sz="2600" dirty="0"/>
              <a:t>.</a:t>
            </a:r>
            <a:endParaRPr lang="hu-HU" sz="2600" dirty="0"/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hu-HU" sz="2600" dirty="0"/>
              <a:t>A v</a:t>
            </a:r>
            <a:r>
              <a:rPr lang="hu-HU" sz="2600" dirty="0" smtClean="0"/>
              <a:t>ámmentességi szabályok nem módosulnak</a:t>
            </a:r>
            <a:r>
              <a:rPr lang="hu-HU" sz="2600" dirty="0"/>
              <a:t>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hu-HU" sz="2600" dirty="0" smtClean="0"/>
              <a:t>Új  </a:t>
            </a:r>
            <a:r>
              <a:rPr lang="hu-HU" sz="2600" dirty="0" err="1"/>
              <a:t>áfabevallási</a:t>
            </a:r>
            <a:r>
              <a:rPr lang="hu-HU" sz="2600" dirty="0"/>
              <a:t> </a:t>
            </a:r>
            <a:r>
              <a:rPr lang="hu-HU" sz="2600" dirty="0"/>
              <a:t>és befizetési </a:t>
            </a:r>
            <a:r>
              <a:rPr lang="hu-HU" sz="2600" dirty="0" smtClean="0"/>
              <a:t>módok: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400" dirty="0"/>
              <a:t>IOSS,</a:t>
            </a:r>
            <a:endParaRPr lang="hu-HU" sz="2400" dirty="0"/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400" dirty="0"/>
              <a:t>Különös szabályozás (</a:t>
            </a:r>
            <a:r>
              <a:rPr lang="hu-HU" sz="2400" dirty="0" err="1"/>
              <a:t>special</a:t>
            </a:r>
            <a:r>
              <a:rPr lang="hu-HU" sz="2400" dirty="0"/>
              <a:t> </a:t>
            </a:r>
            <a:r>
              <a:rPr lang="hu-HU" sz="2400" dirty="0" err="1"/>
              <a:t>arrangement</a:t>
            </a:r>
            <a:r>
              <a:rPr lang="hu-HU" sz="2400" dirty="0"/>
              <a:t>),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400" dirty="0"/>
              <a:t>jelenlegi szabályok (ide értve az </a:t>
            </a:r>
            <a:r>
              <a:rPr lang="hu-HU" sz="2400" dirty="0" err="1"/>
              <a:t>áfaönadózást</a:t>
            </a:r>
            <a:r>
              <a:rPr lang="hu-HU" sz="2400" dirty="0"/>
              <a:t> is, közvetett képviselőként).</a:t>
            </a:r>
            <a:endParaRPr lang="hu-HU" sz="2400" dirty="0"/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2292565" y="4183342"/>
            <a:ext cx="8553135" cy="619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u-HU" smtClean="0"/>
              <a:t>OSS (One Stop Shop) </a:t>
            </a:r>
            <a:endParaRPr lang="hu-HU" dirty="0"/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569103" y="4802467"/>
            <a:ext cx="11257806" cy="2183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600" dirty="0" smtClean="0"/>
              <a:t>2021. január </a:t>
            </a:r>
            <a:r>
              <a:rPr lang="hu-HU" sz="2600" dirty="0"/>
              <a:t>1-jével a </a:t>
            </a:r>
            <a:r>
              <a:rPr lang="hu-HU" sz="2600" dirty="0" smtClean="0"/>
              <a:t>MOSS helyébe az OSS rendszer lép</a:t>
            </a:r>
            <a:r>
              <a:rPr lang="hu-HU" sz="2600" dirty="0"/>
              <a:t>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600" dirty="0"/>
              <a:t>kibővíti </a:t>
            </a:r>
            <a:r>
              <a:rPr lang="hu-HU" sz="2600" dirty="0"/>
              <a:t>az</a:t>
            </a:r>
            <a:r>
              <a:rPr lang="hu-HU" sz="2600" dirty="0"/>
              <a:t> uniós és nem uniós sémát, illetve bevezeti az import sémát,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600" dirty="0" err="1"/>
              <a:t>NAV-regisztráció</a:t>
            </a:r>
            <a:r>
              <a:rPr lang="hu-HU" sz="2600" dirty="0"/>
              <a:t> </a:t>
            </a:r>
            <a:r>
              <a:rPr lang="hu-HU" sz="2600" dirty="0"/>
              <a:t>szükséges (IOSS azonosító szám),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hu-HU" sz="2600" dirty="0"/>
              <a:t>150 </a:t>
            </a:r>
            <a:r>
              <a:rPr lang="hu-HU" sz="2600" dirty="0"/>
              <a:t>euró</a:t>
            </a:r>
            <a:r>
              <a:rPr lang="hu-HU" sz="2600" dirty="0"/>
              <a:t> feletti érték esetén nem alkalmazható. </a:t>
            </a:r>
          </a:p>
        </p:txBody>
      </p:sp>
    </p:spTree>
    <p:extLst>
      <p:ext uri="{BB962C8B-B14F-4D97-AF65-F5344CB8AC3E}">
        <p14:creationId xmlns:p14="http://schemas.microsoft.com/office/powerpoint/2010/main" val="1663079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69038" y="2814271"/>
            <a:ext cx="8553135" cy="619125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Vámhatóság feladata </a:t>
            </a:r>
            <a:r>
              <a:rPr lang="hu-HU" dirty="0"/>
              <a:t>az I</a:t>
            </a:r>
            <a:r>
              <a:rPr lang="hu-HU" dirty="0" smtClean="0"/>
              <a:t>OSS kapcsán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16703" y="3433396"/>
            <a:ext cx="11257806" cy="2872154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hu-HU" sz="2600" dirty="0"/>
              <a:t>A</a:t>
            </a:r>
            <a:r>
              <a:rPr lang="hu-HU" sz="2600" dirty="0"/>
              <a:t> </a:t>
            </a:r>
            <a:r>
              <a:rPr lang="hu-HU" sz="2600" dirty="0"/>
              <a:t>vámeljárás folyamatában a </a:t>
            </a:r>
            <a:r>
              <a:rPr lang="hu-HU" sz="2600" dirty="0" smtClean="0"/>
              <a:t>vámhatóság </a:t>
            </a:r>
            <a:r>
              <a:rPr lang="hu-HU" sz="2600" dirty="0"/>
              <a:t>az </a:t>
            </a:r>
            <a:r>
              <a:rPr lang="hu-HU" sz="2600" dirty="0" err="1" smtClean="0"/>
              <a:t>IOSS</a:t>
            </a:r>
            <a:r>
              <a:rPr lang="hu-HU" sz="2600" dirty="0" err="1"/>
              <a:t>-</a:t>
            </a:r>
            <a:r>
              <a:rPr lang="hu-HU" sz="2600" dirty="0" err="1" smtClean="0"/>
              <a:t>azonosító</a:t>
            </a:r>
            <a:r>
              <a:rPr lang="hu-HU" sz="2600" dirty="0" smtClean="0"/>
              <a:t> </a:t>
            </a:r>
            <a:r>
              <a:rPr lang="hu-HU" sz="2600" dirty="0"/>
              <a:t>szám érvényességét </a:t>
            </a:r>
            <a:r>
              <a:rPr lang="hu-HU" sz="2600" dirty="0"/>
              <a:t>ellenőzi.</a:t>
            </a:r>
            <a:endParaRPr lang="hu-HU" sz="2600" dirty="0"/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hu-HU" sz="2600" dirty="0"/>
              <a:t>A</a:t>
            </a:r>
            <a:r>
              <a:rPr lang="hu-HU" sz="2600" dirty="0"/>
              <a:t> </a:t>
            </a:r>
            <a:r>
              <a:rPr lang="hu-HU" sz="2600" dirty="0"/>
              <a:t>vámhatóságnak nem kell </a:t>
            </a:r>
            <a:r>
              <a:rPr lang="hu-HU" sz="2600" dirty="0" smtClean="0"/>
              <a:t>kiszabnia/beszednie </a:t>
            </a:r>
            <a:r>
              <a:rPr lang="hu-HU" sz="2600" dirty="0"/>
              <a:t>az áfát az import </a:t>
            </a:r>
            <a:r>
              <a:rPr lang="hu-HU" sz="2600" dirty="0" smtClean="0"/>
              <a:t>során, ha az </a:t>
            </a:r>
            <a:r>
              <a:rPr lang="hu-HU" sz="2600" dirty="0" err="1"/>
              <a:t>IOSS-azonosító</a:t>
            </a:r>
            <a:r>
              <a:rPr lang="hu-HU" sz="2600" dirty="0"/>
              <a:t> </a:t>
            </a:r>
            <a:r>
              <a:rPr lang="hu-HU" sz="2600" dirty="0"/>
              <a:t>érvényes.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hu-HU" sz="2600" dirty="0"/>
              <a:t>Jel</a:t>
            </a:r>
            <a:r>
              <a:rPr lang="hu-HU" sz="2600" dirty="0"/>
              <a:t>enteni </a:t>
            </a:r>
            <a:r>
              <a:rPr lang="hu-HU" sz="2600" dirty="0"/>
              <a:t>kell havonta az adott tagállamba </a:t>
            </a:r>
            <a:r>
              <a:rPr lang="hu-HU" sz="2600" dirty="0" err="1"/>
              <a:t>IO</a:t>
            </a:r>
            <a:r>
              <a:rPr lang="hu-HU" sz="2600" dirty="0" err="1"/>
              <a:t>SS-s</a:t>
            </a:r>
            <a:r>
              <a:rPr lang="hu-HU" sz="2600" dirty="0" err="1"/>
              <a:t>zámonként</a:t>
            </a:r>
            <a:r>
              <a:rPr lang="hu-HU" sz="2600" dirty="0"/>
              <a:t> importált </a:t>
            </a:r>
            <a:r>
              <a:rPr lang="hu-HU" sz="2600" dirty="0"/>
              <a:t>áruk </a:t>
            </a:r>
            <a:r>
              <a:rPr lang="hu-HU" sz="2600" dirty="0"/>
              <a:t>összértékét.</a:t>
            </a:r>
            <a:endParaRPr lang="hu-HU" sz="2600" dirty="0"/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1921438" y="692777"/>
            <a:ext cx="8553135" cy="619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hu-HU" dirty="0" smtClean="0"/>
              <a:t>IOSS 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569103" y="1478223"/>
            <a:ext cx="11257806" cy="1169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u-HU" sz="2600" dirty="0"/>
              <a:t>Egyszerűsíti az </a:t>
            </a:r>
            <a:r>
              <a:rPr lang="hu-HU" sz="2600" dirty="0" err="1"/>
              <a:t>áfaregisztrációs</a:t>
            </a:r>
            <a:r>
              <a:rPr lang="hu-HU" sz="2600" dirty="0"/>
              <a:t>, </a:t>
            </a:r>
            <a:r>
              <a:rPr lang="hu-HU" sz="2600" dirty="0" err="1"/>
              <a:t>-bevallási</a:t>
            </a:r>
            <a:r>
              <a:rPr lang="hu-HU" sz="2600" dirty="0"/>
              <a:t> és </a:t>
            </a:r>
            <a:r>
              <a:rPr lang="hu-HU" sz="2600" dirty="0" err="1"/>
              <a:t>-</a:t>
            </a:r>
            <a:r>
              <a:rPr lang="hu-HU" sz="2600" dirty="0" err="1"/>
              <a:t>fizetési</a:t>
            </a:r>
            <a:r>
              <a:rPr lang="hu-HU" sz="2600" dirty="0"/>
              <a:t> folyamatot.</a:t>
            </a:r>
          </a:p>
          <a:p>
            <a:pPr marL="0" indent="0" algn="just">
              <a:buFont typeface="Wingdings 3" charset="2"/>
              <a:buNone/>
            </a:pPr>
            <a:endParaRPr lang="hu-HU" sz="2600" dirty="0" smtClean="0"/>
          </a:p>
        </p:txBody>
      </p:sp>
    </p:spTree>
    <p:extLst>
      <p:ext uri="{BB962C8B-B14F-4D97-AF65-F5344CB8AC3E}">
        <p14:creationId xmlns:p14="http://schemas.microsoft.com/office/powerpoint/2010/main" val="41785582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2420888"/>
            <a:ext cx="8712968" cy="4104456"/>
          </a:xfrm>
        </p:spPr>
        <p:txBody>
          <a:bodyPr/>
          <a:lstStyle/>
          <a:p>
            <a:pPr marL="466725"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800" dirty="0">
              <a:solidFill>
                <a:srgbClr val="00B050"/>
              </a:solidFill>
            </a:endParaRPr>
          </a:p>
          <a:p>
            <a:pPr marL="466725"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GB" sz="1800" dirty="0"/>
          </a:p>
          <a:p>
            <a:pPr lvl="1" eaLnBrk="1" hangingPunct="1">
              <a:defRPr/>
            </a:pPr>
            <a:endParaRPr lang="en-US" sz="1800" dirty="0"/>
          </a:p>
          <a:p>
            <a:pPr lvl="1" eaLnBrk="1" hangingPunct="1">
              <a:defRPr/>
            </a:pPr>
            <a:endParaRPr lang="en-US" sz="18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12121753"/>
              </p:ext>
            </p:extLst>
          </p:nvPr>
        </p:nvGraphicFramePr>
        <p:xfrm>
          <a:off x="1132113" y="1415143"/>
          <a:ext cx="10036629" cy="5110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cxnSp>
        <p:nvCxnSpPr>
          <p:cNvPr id="7" name="Straight Arrow Connector 6"/>
          <p:cNvCxnSpPr/>
          <p:nvPr/>
        </p:nvCxnSpPr>
        <p:spPr bwMode="auto">
          <a:xfrm>
            <a:off x="4367808" y="3645024"/>
            <a:ext cx="432048" cy="0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ight Arrow 7"/>
          <p:cNvSpPr/>
          <p:nvPr/>
        </p:nvSpPr>
        <p:spPr bwMode="auto">
          <a:xfrm>
            <a:off x="4583832" y="3861048"/>
            <a:ext cx="978408" cy="484632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4439816" y="3645025"/>
            <a:ext cx="288032" cy="45719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defTabSz="914400" fontAlgn="base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1981200" y="18864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4000" b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Különös szabályozás</a:t>
            </a:r>
          </a:p>
          <a:p>
            <a:r>
              <a:rPr lang="hu-HU" sz="4000" b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4000" b="1" dirty="0" err="1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hu-HU" sz="4000" b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4000" b="1" dirty="0" err="1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arrangement</a:t>
            </a:r>
            <a:r>
              <a:rPr lang="hu-HU" sz="4000" b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4000" b="1" dirty="0">
              <a:solidFill>
                <a:srgbClr val="9BBB59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7943056" y="2420888"/>
            <a:ext cx="2267744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hu-HU" dirty="0" smtClean="0">
                <a:solidFill>
                  <a:srgbClr val="FFFF00"/>
                </a:solidFill>
              </a:rPr>
              <a:t>Az import</a:t>
            </a:r>
            <a:r>
              <a:rPr lang="hu-HU" dirty="0" smtClean="0">
                <a:solidFill>
                  <a:srgbClr val="FF0000"/>
                </a:solidFill>
              </a:rPr>
              <a:t>-</a:t>
            </a:r>
            <a:r>
              <a:rPr lang="hu-HU" dirty="0" smtClean="0">
                <a:solidFill>
                  <a:srgbClr val="FFFF00"/>
                </a:solidFill>
              </a:rPr>
              <a:t> és a rendeltetési tagállam azonos!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  <a:p>
            <a:pPr defTabSz="914400"/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379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15079" y="553039"/>
            <a:ext cx="8553135" cy="619125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Vám-árunyilatkozatok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9103" y="1757093"/>
            <a:ext cx="11257806" cy="47667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Vám-árunyilatkozatok formái: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postai 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csökkentett EV (H6 adatoszlop),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csökkentett EV 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(H7 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adatoszlop),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normál árunyilatkozat,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egyszerűsített árunyilatkozat (közvetett képviselőként, EBEJ használatával),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egyszerűsített árunyilatkozat (magánszemély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) I1 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adatoszlop. 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26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15079" y="553039"/>
            <a:ext cx="8553135" cy="619125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Vám-árunyilatkozatok benyújtása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9103" y="1757093"/>
            <a:ext cx="11257806" cy="47667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KKK2: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CSEV (H7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),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PCSEV (H6).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Új</a:t>
            </a: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hu-HU" sz="2800" dirty="0" err="1">
                <a:solidFill>
                  <a:schemeClr val="accent2">
                    <a:lumMod val="50000"/>
                  </a:schemeClr>
                </a:solidFill>
              </a:rPr>
              <a:t>bejelentőfelület</a:t>
            </a: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(„E-VÁM”) természetes személyeknek: 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CSEV (H7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),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egyszerűsített árunyilatkozat (I1).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33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15079" y="553039"/>
            <a:ext cx="8553135" cy="619125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Konkrét kérdések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9103" y="1757093"/>
            <a:ext cx="11257806" cy="47667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 smtClean="0">
                <a:solidFill>
                  <a:schemeClr val="accent2">
                    <a:lumMod val="50000"/>
                  </a:schemeClr>
                </a:solidFill>
              </a:rPr>
              <a:t>Ki az adós SA esetén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?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akit a </a:t>
            </a:r>
            <a:r>
              <a:rPr lang="hu-HU" sz="2800" dirty="0" err="1">
                <a:solidFill>
                  <a:schemeClr val="accent2">
                    <a:lumMod val="50000"/>
                  </a:schemeClr>
                </a:solidFill>
              </a:rPr>
              <a:t>HÉA-irányelv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 meghatároz,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nem feltétlenül a vámjogi adós.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Új </a:t>
            </a:r>
            <a:r>
              <a:rPr lang="hu-HU" sz="2800" dirty="0" err="1">
                <a:solidFill>
                  <a:schemeClr val="accent2">
                    <a:lumMod val="50000"/>
                  </a:schemeClr>
                </a:solidFill>
              </a:rPr>
              <a:t>bejelentőfelület</a:t>
            </a: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CSEV,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800" dirty="0">
                <a:solidFill>
                  <a:schemeClr val="accent2">
                    <a:lumMod val="50000"/>
                  </a:schemeClr>
                </a:solidFill>
              </a:rPr>
              <a:t>egyszerűsített árunyilatkozat.</a:t>
            </a: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hu-H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42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42635" y="855608"/>
            <a:ext cx="11664779" cy="2226827"/>
          </a:xfrm>
        </p:spPr>
        <p:txBody>
          <a:bodyPr/>
          <a:lstStyle/>
          <a:p>
            <a:r>
              <a:rPr lang="hu-HU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Köszönöm a figyelmet!</a:t>
            </a:r>
            <a:endParaRPr lang="hu-HU" sz="6600" b="1" dirty="0">
              <a:solidFill>
                <a:schemeClr val="accent2">
                  <a:lumMod val="50000"/>
                </a:schemeClr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41" y="3212937"/>
            <a:ext cx="6972565" cy="352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0917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247E548CAF21FC46AD29BB6142D85D53" ma:contentTypeVersion="0" ma:contentTypeDescription="Új dokumentum létrehozása." ma:contentTypeScope="" ma:versionID="1a73c9b5f374e4eab8887021eb3898a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920dcb64d2ed5d117dbbe35e692bc3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F9BAA6-C245-4466-8625-03F9182F03D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25831F2-653D-401E-BC7A-AA45AEEC7D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09552A-5B43-47C2-A3D4-B18506CA6D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4059</TotalTime>
  <Words>320</Words>
  <Application>Microsoft Office PowerPoint</Application>
  <PresentationFormat>Szélesvásznú</PresentationFormat>
  <Paragraphs>65</Paragraphs>
  <Slides>8</Slides>
  <Notes>8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Verdana</vt:lpstr>
      <vt:lpstr>Wingdings</vt:lpstr>
      <vt:lpstr>Wingdings 3</vt:lpstr>
      <vt:lpstr>Fazetta</vt:lpstr>
      <vt:lpstr>Az e-VÁM kihívásai</vt:lpstr>
      <vt:lpstr>A 22 eurós küszöb megszűnése</vt:lpstr>
      <vt:lpstr>Vámhatóság feladata az IOSS kapcsán</vt:lpstr>
      <vt:lpstr>PowerPoint bemutató</vt:lpstr>
      <vt:lpstr>Vám-árunyilatkozatok</vt:lpstr>
      <vt:lpstr>Vám-árunyilatkozatok benyújtása </vt:lpstr>
      <vt:lpstr>Konkrét kérdések </vt:lpstr>
      <vt:lpstr>Köszönöm a figyelmet!</vt:lpstr>
    </vt:vector>
  </TitlesOfParts>
  <Company>Nemzeti Adó- és Vámhivatal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eKerCDPSalakuloUles</dc:title>
  <dc:creator>torda.csaba@nav.gov.hu</dc:creator>
  <cp:lastModifiedBy>Dr. Somogyi Éva</cp:lastModifiedBy>
  <cp:revision>266</cp:revision>
  <cp:lastPrinted>2020-02-12T11:53:10Z</cp:lastPrinted>
  <dcterms:created xsi:type="dcterms:W3CDTF">2019-02-12T11:58:06Z</dcterms:created>
  <dcterms:modified xsi:type="dcterms:W3CDTF">2020-03-04T07:40:06Z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0x010100247E548CAF21FC46AD29BB6142D85D53</vt:lpwstr>
  </property>
</Properties>
</file>