
<file path=[Content_Types].xml><?xml version="1.0" encoding="utf-8"?>
<Types xmlns="http://schemas.openxmlformats.org/package/2006/content-types">
  <Default Extension="png" ContentType="image/png"/>
  <Default Extension="tmp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263" r:id="rId2"/>
    <p:sldId id="718" r:id="rId3"/>
    <p:sldId id="754" r:id="rId4"/>
    <p:sldId id="747" r:id="rId5"/>
    <p:sldId id="717" r:id="rId6"/>
    <p:sldId id="755" r:id="rId7"/>
    <p:sldId id="756" r:id="rId8"/>
  </p:sldIdLst>
  <p:sldSz cx="9144000" cy="6858000" type="screen4x3"/>
  <p:notesSz cx="6669088" cy="9872663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6pPr>
    <a:lvl7pPr marL="2743200" algn="l" defTabSz="914400" rtl="0" eaLnBrk="1" latinLnBrk="0" hangingPunct="1"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7pPr>
    <a:lvl8pPr marL="3200400" algn="l" defTabSz="914400" rtl="0" eaLnBrk="1" latinLnBrk="0" hangingPunct="1"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8pPr>
    <a:lvl9pPr marL="3657600" algn="l" defTabSz="914400" rtl="0" eaLnBrk="1" latinLnBrk="0" hangingPunct="1"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09" userDrawn="1">
          <p15:clr>
            <a:srgbClr val="A4A3A4"/>
          </p15:clr>
        </p15:guide>
        <p15:guide id="2" pos="210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Informatikai Intézet" initials="INIT" lastIdx="2" clrIdx="0">
    <p:extLst>
      <p:ext uri="{19B8F6BF-5375-455C-9EA6-DF929625EA0E}">
        <p15:presenceInfo xmlns:p15="http://schemas.microsoft.com/office/powerpoint/2012/main" userId="Informatikai Intézet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B050"/>
    <a:srgbClr val="99DFB9"/>
    <a:srgbClr val="9FBBD4"/>
    <a:srgbClr val="FFE699"/>
    <a:srgbClr val="0F5494"/>
    <a:srgbClr val="2D5EC1"/>
    <a:srgbClr val="FFC000"/>
    <a:srgbClr val="FF6E00"/>
    <a:srgbClr val="E6302D"/>
    <a:srgbClr val="99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205" autoAdjust="0"/>
    <p:restoredTop sz="60759" autoAdjust="0"/>
  </p:normalViewPr>
  <p:slideViewPr>
    <p:cSldViewPr>
      <p:cViewPr varScale="1">
        <p:scale>
          <a:sx n="46" d="100"/>
          <a:sy n="46" d="100"/>
        </p:scale>
        <p:origin x="1974" y="4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4" d="100"/>
          <a:sy n="74" d="100"/>
        </p:scale>
        <p:origin x="-2172" y="-90"/>
      </p:cViewPr>
      <p:guideLst>
        <p:guide orient="horz" pos="3109"/>
        <p:guide pos="210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90665" cy="494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434" tIns="45217" rIns="90434" bIns="45217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776866" y="0"/>
            <a:ext cx="2890665" cy="494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434" tIns="45217" rIns="90434" bIns="45217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78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76899"/>
            <a:ext cx="2890665" cy="4941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434" tIns="45217" rIns="90434" bIns="45217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78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776866" y="9376899"/>
            <a:ext cx="2890665" cy="4941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434" tIns="45217" rIns="90434" bIns="45217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fld id="{5EC7A9CE-B5D3-4830-AA57-DD8049CE9F2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3676622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90665" cy="494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434" tIns="45217" rIns="90434" bIns="45217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776866" y="0"/>
            <a:ext cx="2890665" cy="494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434" tIns="45217" rIns="90434" bIns="45217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1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66775" y="739775"/>
            <a:ext cx="4937125" cy="370363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66598" y="4689239"/>
            <a:ext cx="5335893" cy="44429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434" tIns="45217" rIns="90434" bIns="4521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368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76899"/>
            <a:ext cx="2890665" cy="4941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434" tIns="45217" rIns="90434" bIns="45217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68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776866" y="9376899"/>
            <a:ext cx="2890665" cy="4941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434" tIns="45217" rIns="90434" bIns="45217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fld id="{36441B25-C4D1-47DB-817D-B9C4FC5392F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992382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6441B25-C4D1-47DB-817D-B9C4FC5392FB}" type="slidenum">
              <a:rPr lang="en-GB" smtClean="0"/>
              <a:pPr>
                <a:defRPr/>
              </a:pPr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1001297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6441B25-C4D1-47DB-817D-B9C4FC5392FB}" type="slidenum">
              <a:rPr lang="en-GB" smtClean="0"/>
              <a:pPr>
                <a:defRPr/>
              </a:pPr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7156411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6441B25-C4D1-47DB-817D-B9C4FC5392FB}" type="slidenum">
              <a:rPr lang="en-GB" smtClean="0"/>
              <a:pPr>
                <a:defRPr/>
              </a:pPr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827585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en-GB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6441B25-C4D1-47DB-817D-B9C4FC5392FB}" type="slidenum">
              <a:rPr lang="en-GB" smtClean="0"/>
              <a:pPr>
                <a:defRPr/>
              </a:pPr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704359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6441B25-C4D1-47DB-817D-B9C4FC5392FB}" type="slidenum">
              <a:rPr lang="en-GB" smtClean="0"/>
              <a:pPr>
                <a:defRPr/>
              </a:pPr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704359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baseline="0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6441B25-C4D1-47DB-817D-B9C4FC5392FB}" type="slidenum">
              <a:rPr lang="en-GB" smtClean="0"/>
              <a:pPr>
                <a:defRPr/>
              </a:pPr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5595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6441B25-C4D1-47DB-817D-B9C4FC5392FB}" type="slidenum">
              <a:rPr lang="en-GB" smtClean="0"/>
              <a:pPr>
                <a:defRPr/>
              </a:pPr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796006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 userDrawn="1"/>
        </p:nvSpPr>
        <p:spPr bwMode="auto">
          <a:xfrm>
            <a:off x="0" y="1125538"/>
            <a:ext cx="9144000" cy="5732462"/>
          </a:xfrm>
          <a:prstGeom prst="rect">
            <a:avLst/>
          </a:prstGeom>
          <a:solidFill>
            <a:srgbClr val="0F5494"/>
          </a:solidFill>
          <a:ln w="73025" algn="ctr">
            <a:solidFill>
              <a:srgbClr val="0F5494"/>
            </a:solidFill>
            <a:miter lim="800000"/>
            <a:headEnd/>
            <a:tailEnd/>
          </a:ln>
          <a:effectLst>
            <a:outerShdw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b="0">
              <a:solidFill>
                <a:schemeClr val="lt1"/>
              </a:solidFill>
              <a:latin typeface="+mn-lt"/>
            </a:endParaRPr>
          </a:p>
        </p:txBody>
      </p:sp>
      <p:pic>
        <p:nvPicPr>
          <p:cNvPr id="5" name="Picture 6" descr="LOGO CE-EN-quadri.eps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06000" y="309600"/>
            <a:ext cx="1584325" cy="1100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 userDrawn="1"/>
        </p:nvSpPr>
        <p:spPr>
          <a:xfrm>
            <a:off x="4230000" y="6669360"/>
            <a:ext cx="684213" cy="215900"/>
          </a:xfrm>
          <a:prstGeom prst="rect">
            <a:avLst/>
          </a:prstGeom>
          <a:solidFill>
            <a:srgbClr val="133176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b="0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139952" y="1700808"/>
            <a:ext cx="4536504" cy="2016224"/>
          </a:xfrm>
        </p:spPr>
        <p:txBody>
          <a:bodyPr/>
          <a:lstStyle>
            <a:lvl1pPr indent="0">
              <a:defRPr sz="4800">
                <a:solidFill>
                  <a:srgbClr val="FFD624"/>
                </a:solidFill>
              </a:defRPr>
            </a:lvl1pPr>
          </a:lstStyle>
          <a:p>
            <a:r>
              <a:rPr lang="en-GB" dirty="0"/>
              <a:t>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467544" y="3933056"/>
            <a:ext cx="3744416" cy="1872208"/>
          </a:xfrm>
        </p:spPr>
        <p:txBody>
          <a:bodyPr/>
          <a:lstStyle>
            <a:lvl1pPr marL="0" indent="0">
              <a:buNone/>
              <a:defRPr sz="3000" b="1" i="0">
                <a:solidFill>
                  <a:schemeClr val="bg1"/>
                </a:solidFill>
              </a:defRPr>
            </a:lvl1pPr>
            <a:lvl3pPr marL="228600" indent="-228600" algn="l">
              <a:defRPr sz="3000" b="1">
                <a:solidFill>
                  <a:schemeClr val="bg1"/>
                </a:solidFill>
              </a:defRPr>
            </a:lvl3pPr>
          </a:lstStyle>
          <a:p>
            <a:pPr lvl="0"/>
            <a:r>
              <a:rPr lang="en-US" dirty="0"/>
              <a:t>Subtitle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hu-HU"/>
              <a:t>2019.09.23.</a:t>
            </a:r>
            <a:endParaRPr lang="en-GB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2BB59E6E-B967-488E-B209-8B7FA0D7AF99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  <p:transition>
    <p:pull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hu-HU"/>
              <a:t>2019.09.23.</a:t>
            </a: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E98375-5C84-4176-84A5-B6A3E0825F0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  <p:transition>
    <p:pull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38925" y="1123950"/>
            <a:ext cx="2058988" cy="48974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123950"/>
            <a:ext cx="6029325" cy="48974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hu-HU"/>
              <a:t>2019.09.23.</a:t>
            </a: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7C7773-6390-40B5-8F3A-46FD9E5B709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  <p:transition>
    <p:pull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13" y="980728"/>
            <a:ext cx="8229600" cy="936625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577013" y="116632"/>
            <a:ext cx="2133600" cy="476250"/>
          </a:xfrm>
        </p:spPr>
        <p:txBody>
          <a:bodyPr/>
          <a:lstStyle>
            <a:lvl1pPr>
              <a:defRPr sz="1200"/>
            </a:lvl1pPr>
          </a:lstStyle>
          <a:p>
            <a:pPr>
              <a:defRPr/>
            </a:pPr>
            <a:r>
              <a:rPr lang="hu-HU"/>
              <a:t>2019.09.23.</a:t>
            </a:r>
            <a:endParaRPr lang="en-GB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337126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467544" y="6297439"/>
            <a:ext cx="2133600" cy="476250"/>
          </a:xfrm>
        </p:spPr>
        <p:txBody>
          <a:bodyPr/>
          <a:lstStyle>
            <a:lvl1pPr algn="l">
              <a:defRPr/>
            </a:lvl1pPr>
          </a:lstStyle>
          <a:p>
            <a:pPr>
              <a:defRPr/>
            </a:pPr>
            <a:fld id="{37EC8A20-BA03-4FF7-8742-03D8AD4CA4F4}" type="slidenum">
              <a:rPr lang="en-GB" smtClean="0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457200" y="2276872"/>
            <a:ext cx="8229600" cy="3633788"/>
          </a:xfrm>
        </p:spPr>
        <p:txBody>
          <a:bodyPr/>
          <a:lstStyle>
            <a:lvl1pPr marL="342900" indent="-342900">
              <a:buClr>
                <a:srgbClr val="0F5494"/>
              </a:buClr>
              <a:buFont typeface="Arial" pitchFamily="34" charset="0"/>
              <a:buChar char="•"/>
              <a:defRPr/>
            </a:lvl1pPr>
            <a:lvl2pPr>
              <a:buClr>
                <a:srgbClr val="0F5494"/>
              </a:buClr>
              <a:defRPr/>
            </a:lvl2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</p:spTree>
  </p:cSld>
  <p:clrMapOvr>
    <a:masterClrMapping/>
  </p:clrMapOvr>
  <p:transition>
    <p:pull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hu-HU"/>
              <a:t>2019.09.23.</a:t>
            </a: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E88F9B-71EE-4D5C-B44E-012EF44E925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  <p:transition>
    <p:pull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387600"/>
            <a:ext cx="4038600" cy="36337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387600"/>
            <a:ext cx="4038600" cy="36337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hu-HU"/>
              <a:t>2019.09.23.</a:t>
            </a: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6CDD1B-50E0-44E8-82B7-F85F69F6D40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  <p:transition>
    <p:pull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hu-HU"/>
              <a:t>2019.09.23.</a:t>
            </a:r>
            <a:endParaRPr lang="en-GB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E8177A-0CE3-43B6-B11B-ED2E8AEAD8D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  <p:transition>
    <p:pull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hu-HU"/>
              <a:t>2019.09.23.</a:t>
            </a: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855DDF-6655-40F2-8D9E-CA15739A7EC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  <p:transition>
    <p:pull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hu-HU"/>
              <a:t>2019.09.23.</a:t>
            </a: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EBFC62-E3CF-4012-8A8B-ABF1C18EA02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  <p:transition>
    <p:pull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hu-HU"/>
              <a:t>2019.09.23.</a:t>
            </a: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8800BF-55FD-4017-8F82-94A8DE4F575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  <p:transition>
    <p:pull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hu-HU"/>
              <a:t>2019.09.23.</a:t>
            </a: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747253-C9BC-4251-8AE3-8910CE9253F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  <p:transition>
    <p:pull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68313" y="1123950"/>
            <a:ext cx="8229600" cy="93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Lorem ipsum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2387600"/>
            <a:ext cx="8229600" cy="3633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BE" dirty="0"/>
              <a:t>Et dolor fragum</a:t>
            </a:r>
            <a:endParaRPr lang="en-GB" dirty="0"/>
          </a:p>
          <a:p>
            <a:pPr lvl="1"/>
            <a:r>
              <a:rPr lang="en-GB" dirty="0"/>
              <a:t>Et </a:t>
            </a:r>
            <a:r>
              <a:rPr lang="en-GB" dirty="0" err="1"/>
              <a:t>dolor</a:t>
            </a:r>
            <a:r>
              <a:rPr lang="en-GB" dirty="0"/>
              <a:t> </a:t>
            </a:r>
            <a:r>
              <a:rPr lang="en-GB" dirty="0" err="1"/>
              <a:t>fragum</a:t>
            </a:r>
            <a:endParaRPr lang="en-GB" dirty="0"/>
          </a:p>
          <a:p>
            <a:pPr lvl="2"/>
            <a:r>
              <a:rPr lang="en-GB" dirty="0"/>
              <a:t>- Et </a:t>
            </a:r>
            <a:r>
              <a:rPr lang="en-GB" dirty="0" err="1"/>
              <a:t>dolor</a:t>
            </a:r>
            <a:r>
              <a:rPr lang="en-GB" dirty="0"/>
              <a:t> </a:t>
            </a:r>
            <a:r>
              <a:rPr lang="en-GB" dirty="0" err="1"/>
              <a:t>fragum</a:t>
            </a:r>
            <a:endParaRPr lang="en-GB" dirty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>
                <a:solidFill>
                  <a:schemeClr val="tx1"/>
                </a:solidFill>
                <a:latin typeface="+mj-lt"/>
              </a:defRPr>
            </a:lvl1pPr>
          </a:lstStyle>
          <a:p>
            <a:pPr>
              <a:defRPr/>
            </a:pPr>
            <a:r>
              <a:rPr lang="hu-HU"/>
              <a:t>2019.09.23.</a:t>
            </a:r>
            <a:endParaRPr lang="en-GB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lang="en-GB" sz="1400" b="0" kern="1200" dirty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fld id="{9C8D21B7-B314-438C-91E9-7FF9087DC078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3" r:id="rId1"/>
    <p:sldLayoutId id="2147483752" r:id="rId2"/>
    <p:sldLayoutId id="2147483741" r:id="rId3"/>
    <p:sldLayoutId id="2147483742" r:id="rId4"/>
    <p:sldLayoutId id="2147483743" r:id="rId5"/>
    <p:sldLayoutId id="2147483744" r:id="rId6"/>
    <p:sldLayoutId id="2147483745" r:id="rId7"/>
    <p:sldLayoutId id="2147483746" r:id="rId8"/>
    <p:sldLayoutId id="2147483747" r:id="rId9"/>
    <p:sldLayoutId id="2147483748" r:id="rId10"/>
    <p:sldLayoutId id="2147483749" r:id="rId11"/>
  </p:sldLayoutIdLst>
  <p:transition>
    <p:pull dir="d"/>
  </p:transition>
  <p:hf hdr="0" ftr="0"/>
  <p:txStyles>
    <p:titleStyle>
      <a:lvl1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+mj-lt"/>
          <a:ea typeface="+mj-ea"/>
          <a:cs typeface="+mj-cs"/>
        </a:defRPr>
      </a:lvl1pPr>
      <a:lvl2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2pPr>
      <a:lvl3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3pPr>
      <a:lvl4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4pPr>
      <a:lvl5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5pPr>
      <a:lvl6pPr marL="8159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6pPr>
      <a:lvl7pPr marL="12731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7pPr>
      <a:lvl8pPr marL="17303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8pPr>
      <a:lvl9pPr marL="21875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1"/>
        </a:buClr>
        <a:buChar char="•"/>
        <a:defRPr sz="2400" i="1">
          <a:solidFill>
            <a:srgbClr val="0F5494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9FBA"/>
        </a:buClr>
        <a:buChar char="•"/>
        <a:defRPr sz="2000" b="1">
          <a:solidFill>
            <a:srgbClr val="0F5494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defRPr sz="1400">
          <a:solidFill>
            <a:srgbClr val="0F5494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customs.ec.europa.eu/tpui-cdms-web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hyperlink" Target="https://conformance.customs.ec.europa.eu/gtp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tmp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hyperlink" Target="https://customs.ec.europa.eu/gtp/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tmp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tmp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5" Type="http://schemas.openxmlformats.org/officeDocument/2006/relationships/hyperlink" Target="https://nav.gov.hu/nav/vam/vaminformaciok/aruosztalyozsa/EBTI3/EBTI320190919.html" TargetMode="External"/><Relationship Id="rId4" Type="http://schemas.openxmlformats.org/officeDocument/2006/relationships/hyperlink" Target="mailto:IT.Helpdesk@nav.gov.hu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68313" y="1700213"/>
            <a:ext cx="7920037" cy="2089150"/>
          </a:xfrm>
        </p:spPr>
        <p:txBody>
          <a:bodyPr/>
          <a:lstStyle/>
          <a:p>
            <a:pPr marL="3175" indent="-3175" algn="ctr" eaLnBrk="1" hangingPunct="1"/>
            <a:r>
              <a:rPr lang="fr-BE" sz="3600" dirty="0"/>
              <a:t>Uniform User Management &amp; Digital Signatures</a:t>
            </a:r>
            <a:r>
              <a:rPr lang="hu-HU" sz="3600" dirty="0"/>
              <a:t> Access </a:t>
            </a:r>
            <a:r>
              <a:rPr lang="hu-HU" sz="3600" dirty="0" err="1"/>
              <a:t>to</a:t>
            </a:r>
            <a:r>
              <a:rPr lang="hu-HU" sz="3600" dirty="0"/>
              <a:t> </a:t>
            </a:r>
            <a:br>
              <a:rPr lang="hu-HU" sz="3600" dirty="0"/>
            </a:br>
            <a:r>
              <a:rPr lang="hu-HU" sz="3600" dirty="0" err="1"/>
              <a:t>eAEO</a:t>
            </a:r>
            <a:r>
              <a:rPr lang="hu-HU" sz="3600" dirty="0"/>
              <a:t> and </a:t>
            </a:r>
            <a:r>
              <a:rPr lang="hu-HU" sz="3600" dirty="0" err="1"/>
              <a:t>eBTI</a:t>
            </a:r>
            <a:br>
              <a:rPr lang="hu-HU" sz="3600" dirty="0"/>
            </a:br>
            <a:endParaRPr lang="en-GB" sz="3600" dirty="0"/>
          </a:p>
        </p:txBody>
      </p:sp>
      <p:sp>
        <p:nvSpPr>
          <p:cNvPr id="2" name="Szövegdoboz 1"/>
          <p:cNvSpPr txBox="1"/>
          <p:nvPr/>
        </p:nvSpPr>
        <p:spPr>
          <a:xfrm>
            <a:off x="468313" y="3933056"/>
            <a:ext cx="8064127" cy="20467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hu-HU" sz="1100" b="0" dirty="0">
              <a:solidFill>
                <a:srgbClr val="000000"/>
              </a:solidFill>
            </a:endParaRPr>
          </a:p>
          <a:p>
            <a:pPr algn="ctr"/>
            <a:r>
              <a:rPr lang="hu-HU" sz="1100" b="0" dirty="0">
                <a:solidFill>
                  <a:srgbClr val="000000"/>
                </a:solidFill>
              </a:rPr>
              <a:t> </a:t>
            </a:r>
            <a:r>
              <a:rPr lang="hu-HU" sz="2400" dirty="0">
                <a:solidFill>
                  <a:schemeClr val="bg1"/>
                </a:solidFill>
              </a:rPr>
              <a:t>Hozzáférés-kezelés az UUM&amp;DS rendszeren </a:t>
            </a:r>
            <a:endParaRPr lang="hu-HU" sz="2400" b="0" dirty="0">
              <a:solidFill>
                <a:schemeClr val="bg1"/>
              </a:solidFill>
            </a:endParaRPr>
          </a:p>
          <a:p>
            <a:pPr algn="ctr"/>
            <a:r>
              <a:rPr lang="hu-HU" sz="2400" dirty="0">
                <a:solidFill>
                  <a:schemeClr val="bg1"/>
                </a:solidFill>
              </a:rPr>
              <a:t>keresztül </a:t>
            </a:r>
          </a:p>
          <a:p>
            <a:pPr algn="ctr"/>
            <a:endParaRPr lang="hu-HU" sz="2400" b="0" dirty="0">
              <a:solidFill>
                <a:schemeClr val="bg1"/>
              </a:solidFill>
            </a:endParaRPr>
          </a:p>
          <a:p>
            <a:pPr algn="ctr"/>
            <a:r>
              <a:rPr lang="hu-HU" sz="4400" b="0" dirty="0" err="1">
                <a:solidFill>
                  <a:schemeClr val="bg1"/>
                </a:solidFill>
              </a:rPr>
              <a:t>eAEO</a:t>
            </a:r>
            <a:r>
              <a:rPr lang="hu-HU" sz="4400" b="0" dirty="0">
                <a:solidFill>
                  <a:schemeClr val="bg1"/>
                </a:solidFill>
              </a:rPr>
              <a:t> – </a:t>
            </a:r>
            <a:r>
              <a:rPr lang="hu-HU" sz="4400" b="0" dirty="0" err="1">
                <a:solidFill>
                  <a:schemeClr val="bg1"/>
                </a:solidFill>
              </a:rPr>
              <a:t>eBTI</a:t>
            </a:r>
            <a:r>
              <a:rPr lang="hu-HU" sz="4400" b="0" dirty="0">
                <a:solidFill>
                  <a:schemeClr val="bg1"/>
                </a:solidFill>
              </a:rPr>
              <a:t> - CDMS</a:t>
            </a:r>
          </a:p>
        </p:txBody>
      </p:sp>
    </p:spTree>
  </p:cSld>
  <p:clrMapOvr>
    <a:masterClrMapping/>
  </p:clrMapOvr>
  <p:transition>
    <p:pull dir="d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ím 4"/>
          <p:cNvSpPr>
            <a:spLocks noGrp="1"/>
          </p:cNvSpPr>
          <p:nvPr>
            <p:ph type="title"/>
          </p:nvPr>
        </p:nvSpPr>
        <p:spPr>
          <a:xfrm>
            <a:off x="107504" y="260648"/>
            <a:ext cx="8590409" cy="2952328"/>
          </a:xfrm>
        </p:spPr>
        <p:txBody>
          <a:bodyPr/>
          <a:lstStyle/>
          <a:p>
            <a:pPr algn="ctr"/>
            <a:r>
              <a:rPr lang="hu-HU" dirty="0"/>
              <a:t>TP &amp; GTP = EU Ügyfél Portál</a:t>
            </a:r>
            <a:br>
              <a:rPr lang="hu-HU" dirty="0"/>
            </a:br>
            <a:r>
              <a:rPr lang="hu-HU" dirty="0"/>
              <a:t>mely lehetőséget biztosít a tagállami Gazdálkodók számára az Uniós Vámkódex szerinti elektronikus ügyintézésre</a:t>
            </a:r>
          </a:p>
        </p:txBody>
      </p:sp>
      <p:sp>
        <p:nvSpPr>
          <p:cNvPr id="7" name="Szövegdoboz 6"/>
          <p:cNvSpPr txBox="1"/>
          <p:nvPr/>
        </p:nvSpPr>
        <p:spPr>
          <a:xfrm>
            <a:off x="251520" y="3212976"/>
            <a:ext cx="828092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2400" b="0" dirty="0">
                <a:solidFill>
                  <a:srgbClr val="0F5494"/>
                </a:solidFill>
              </a:rPr>
              <a:t>TP = </a:t>
            </a:r>
            <a:r>
              <a:rPr lang="hu-HU" sz="2400" b="0" dirty="0" err="1">
                <a:solidFill>
                  <a:srgbClr val="0F5494"/>
                </a:solidFill>
              </a:rPr>
              <a:t>Trader</a:t>
            </a:r>
            <a:r>
              <a:rPr lang="hu-HU" sz="2400" b="0" dirty="0">
                <a:solidFill>
                  <a:srgbClr val="0F5494"/>
                </a:solidFill>
              </a:rPr>
              <a:t> </a:t>
            </a:r>
            <a:r>
              <a:rPr lang="hu-HU" sz="2400" b="0" dirty="0" err="1">
                <a:solidFill>
                  <a:srgbClr val="0F5494"/>
                </a:solidFill>
              </a:rPr>
              <a:t>Portal</a:t>
            </a:r>
            <a:r>
              <a:rPr lang="hu-HU" sz="2400" b="0" dirty="0">
                <a:solidFill>
                  <a:srgbClr val="0F5494"/>
                </a:solidFill>
              </a:rPr>
              <a:t> </a:t>
            </a:r>
            <a:r>
              <a:rPr lang="hu-HU" sz="2400" b="0" dirty="0" err="1">
                <a:solidFill>
                  <a:srgbClr val="0F5494"/>
                </a:solidFill>
              </a:rPr>
              <a:t>access</a:t>
            </a:r>
            <a:r>
              <a:rPr lang="hu-HU" sz="2400" b="0" dirty="0">
                <a:solidFill>
                  <a:srgbClr val="0F5494"/>
                </a:solidFill>
              </a:rPr>
              <a:t> </a:t>
            </a:r>
            <a:r>
              <a:rPr lang="hu-HU" sz="2400" b="0" dirty="0" err="1">
                <a:solidFill>
                  <a:srgbClr val="0F5494"/>
                </a:solidFill>
              </a:rPr>
              <a:t>to</a:t>
            </a:r>
            <a:r>
              <a:rPr lang="hu-HU" sz="2400" b="0" dirty="0">
                <a:solidFill>
                  <a:srgbClr val="0F5494"/>
                </a:solidFill>
              </a:rPr>
              <a:t> CDMS</a:t>
            </a:r>
          </a:p>
          <a:p>
            <a:r>
              <a:rPr lang="hu-HU" sz="2400" b="0" dirty="0">
                <a:solidFill>
                  <a:srgbClr val="0F5494"/>
                </a:solidFill>
                <a:hlinkClick r:id="rId3"/>
              </a:rPr>
              <a:t>https://customs.ec.europa.eu/tpui-cdms-web/</a:t>
            </a:r>
            <a:r>
              <a:rPr lang="hu-HU" sz="2400" b="0" dirty="0">
                <a:solidFill>
                  <a:srgbClr val="0F5494"/>
                </a:solidFill>
              </a:rPr>
              <a:t> </a:t>
            </a:r>
          </a:p>
        </p:txBody>
      </p:sp>
      <p:sp>
        <p:nvSpPr>
          <p:cNvPr id="8" name="Szövegdoboz 7"/>
          <p:cNvSpPr txBox="1"/>
          <p:nvPr/>
        </p:nvSpPr>
        <p:spPr>
          <a:xfrm>
            <a:off x="251520" y="4653136"/>
            <a:ext cx="86409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2400" b="0" dirty="0">
                <a:solidFill>
                  <a:srgbClr val="0F5494"/>
                </a:solidFill>
              </a:rPr>
              <a:t>GTP = General Trade </a:t>
            </a:r>
            <a:r>
              <a:rPr lang="hu-HU" sz="2400" b="0" dirty="0" err="1">
                <a:solidFill>
                  <a:srgbClr val="0F5494"/>
                </a:solidFill>
              </a:rPr>
              <a:t>Portal</a:t>
            </a:r>
            <a:r>
              <a:rPr lang="hu-HU" sz="2400" b="0" dirty="0">
                <a:solidFill>
                  <a:srgbClr val="0F5494"/>
                </a:solidFill>
              </a:rPr>
              <a:t> </a:t>
            </a:r>
            <a:r>
              <a:rPr lang="hu-HU" sz="2400" b="0" dirty="0" err="1">
                <a:solidFill>
                  <a:srgbClr val="0F5494"/>
                </a:solidFill>
              </a:rPr>
              <a:t>access</a:t>
            </a:r>
            <a:r>
              <a:rPr lang="hu-HU" sz="2400" b="0" dirty="0">
                <a:solidFill>
                  <a:srgbClr val="0F5494"/>
                </a:solidFill>
              </a:rPr>
              <a:t> </a:t>
            </a:r>
            <a:r>
              <a:rPr lang="hu-HU" sz="2400" b="0" dirty="0" err="1">
                <a:solidFill>
                  <a:srgbClr val="0F5494"/>
                </a:solidFill>
              </a:rPr>
              <a:t>to</a:t>
            </a:r>
            <a:r>
              <a:rPr lang="hu-HU" sz="2400" b="0" dirty="0">
                <a:solidFill>
                  <a:srgbClr val="0F5494"/>
                </a:solidFill>
              </a:rPr>
              <a:t> </a:t>
            </a:r>
            <a:r>
              <a:rPr lang="hu-HU" sz="2400" b="0" dirty="0" err="1">
                <a:solidFill>
                  <a:srgbClr val="0F5494"/>
                </a:solidFill>
              </a:rPr>
              <a:t>eAEO</a:t>
            </a:r>
            <a:r>
              <a:rPr lang="hu-HU" sz="2400" b="0" dirty="0">
                <a:solidFill>
                  <a:srgbClr val="0F5494"/>
                </a:solidFill>
              </a:rPr>
              <a:t> and </a:t>
            </a:r>
            <a:r>
              <a:rPr lang="hu-HU" sz="2400" b="0" dirty="0" err="1">
                <a:solidFill>
                  <a:srgbClr val="0F5494"/>
                </a:solidFill>
              </a:rPr>
              <a:t>eBTI</a:t>
            </a:r>
            <a:endParaRPr lang="hu-HU" sz="2400" b="0" dirty="0">
              <a:solidFill>
                <a:srgbClr val="0F5494"/>
              </a:solidFill>
            </a:endParaRPr>
          </a:p>
          <a:p>
            <a:r>
              <a:rPr lang="hu-HU" sz="2400" b="0" dirty="0">
                <a:solidFill>
                  <a:srgbClr val="0F5494"/>
                </a:solidFill>
                <a:hlinkClick r:id="rId4"/>
              </a:rPr>
              <a:t>https://customs.ec.europa.eu/gtp/</a:t>
            </a:r>
            <a:r>
              <a:rPr lang="hu-HU" sz="2400" b="0" dirty="0">
                <a:solidFill>
                  <a:srgbClr val="0F5494"/>
                </a:solidFill>
              </a:rPr>
              <a:t> </a:t>
            </a:r>
          </a:p>
        </p:txBody>
      </p:sp>
      <p:sp>
        <p:nvSpPr>
          <p:cNvPr id="10" name="Dia számának helye 9"/>
          <p:cNvSpPr>
            <a:spLocks noGrp="1"/>
          </p:cNvSpPr>
          <p:nvPr>
            <p:ph type="sldNum" sz="quarter" idx="12"/>
          </p:nvPr>
        </p:nvSpPr>
        <p:spPr>
          <a:xfrm>
            <a:off x="0" y="6297439"/>
            <a:ext cx="8892480" cy="476250"/>
          </a:xfrm>
        </p:spPr>
        <p:txBody>
          <a:bodyPr/>
          <a:lstStyle/>
          <a:p>
            <a:pPr algn="ctr">
              <a:defRPr/>
            </a:pPr>
            <a:fld id="{37EC8A20-BA03-4FF7-8742-03D8AD4CA4F4}" type="slidenum">
              <a:rPr lang="en-GB" smtClean="0"/>
              <a:pPr algn="ctr">
                <a:defRPr/>
              </a:pPr>
              <a:t>2</a:t>
            </a:fld>
            <a:endParaRPr lang="en-GB" dirty="0"/>
          </a:p>
        </p:txBody>
      </p:sp>
      <p:pic>
        <p:nvPicPr>
          <p:cNvPr id="12" name="Kép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491841" y="6021587"/>
            <a:ext cx="1652159" cy="829128"/>
          </a:xfrm>
          <a:prstGeom prst="rect">
            <a:avLst/>
          </a:prstGeom>
        </p:spPr>
      </p:pic>
      <p:sp>
        <p:nvSpPr>
          <p:cNvPr id="2" name="Dátum helye 1"/>
          <p:cNvSpPr>
            <a:spLocks noGrp="1"/>
          </p:cNvSpPr>
          <p:nvPr>
            <p:ph type="dt" sz="half" idx="10"/>
          </p:nvPr>
        </p:nvSpPr>
        <p:spPr>
          <a:xfrm>
            <a:off x="0" y="6374465"/>
            <a:ext cx="2133600" cy="476250"/>
          </a:xfrm>
        </p:spPr>
        <p:txBody>
          <a:bodyPr/>
          <a:lstStyle/>
          <a:p>
            <a:pPr>
              <a:defRPr/>
            </a:pPr>
            <a:r>
              <a:rPr lang="hu-HU"/>
              <a:t>2019.09.23.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20361643"/>
      </p:ext>
    </p:extLst>
  </p:cSld>
  <p:clrMapOvr>
    <a:masterClrMapping/>
  </p:clrMapOvr>
  <p:transition>
    <p:pull dir="d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Kép 1" descr="Képernyőrész kivágása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85875"/>
            <a:ext cx="9144000" cy="4286250"/>
          </a:xfrm>
          <a:prstGeom prst="rect">
            <a:avLst/>
          </a:prstGeom>
        </p:spPr>
      </p:pic>
      <p:sp>
        <p:nvSpPr>
          <p:cNvPr id="4" name="Szövegdoboz 3"/>
          <p:cNvSpPr txBox="1"/>
          <p:nvPr/>
        </p:nvSpPr>
        <p:spPr>
          <a:xfrm>
            <a:off x="323528" y="188640"/>
            <a:ext cx="849694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2400" b="0" dirty="0">
                <a:solidFill>
                  <a:srgbClr val="0F5494"/>
                </a:solidFill>
              </a:rPr>
              <a:t>AEAO és EBTI belépés</a:t>
            </a:r>
          </a:p>
          <a:p>
            <a:pPr algn="ctr"/>
            <a:r>
              <a:rPr lang="hu-HU" sz="2400" b="0" dirty="0">
                <a:solidFill>
                  <a:srgbClr val="0F5494"/>
                </a:solidFill>
                <a:hlinkClick r:id="rId4"/>
              </a:rPr>
              <a:t>https://customs.ec.europa.eu/gtp/</a:t>
            </a:r>
            <a:r>
              <a:rPr lang="hu-HU" sz="2400" b="0" dirty="0">
                <a:solidFill>
                  <a:srgbClr val="0F5494"/>
                </a:solidFill>
              </a:rPr>
              <a:t>  </a:t>
            </a:r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>
          <a:xfrm>
            <a:off x="0" y="6297439"/>
            <a:ext cx="9144000" cy="476250"/>
          </a:xfrm>
        </p:spPr>
        <p:txBody>
          <a:bodyPr/>
          <a:lstStyle/>
          <a:p>
            <a:pPr algn="ctr">
              <a:defRPr/>
            </a:pPr>
            <a:fld id="{37EC8A20-BA03-4FF7-8742-03D8AD4CA4F4}" type="slidenum">
              <a:rPr lang="en-GB" smtClean="0"/>
              <a:pPr algn="ctr">
                <a:defRPr/>
              </a:pPr>
              <a:t>3</a:t>
            </a:fld>
            <a:endParaRPr lang="en-GB" dirty="0"/>
          </a:p>
        </p:txBody>
      </p:sp>
      <p:pic>
        <p:nvPicPr>
          <p:cNvPr id="7" name="Kép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491841" y="6028872"/>
            <a:ext cx="1652159" cy="829128"/>
          </a:xfrm>
          <a:prstGeom prst="rect">
            <a:avLst/>
          </a:prstGeom>
        </p:spPr>
      </p:pic>
      <p:sp>
        <p:nvSpPr>
          <p:cNvPr id="3" name="Dátum helye 2"/>
          <p:cNvSpPr>
            <a:spLocks noGrp="1"/>
          </p:cNvSpPr>
          <p:nvPr>
            <p:ph type="dt" sz="half" idx="10"/>
          </p:nvPr>
        </p:nvSpPr>
        <p:spPr>
          <a:xfrm>
            <a:off x="0" y="6381750"/>
            <a:ext cx="2133600" cy="476250"/>
          </a:xfrm>
        </p:spPr>
        <p:txBody>
          <a:bodyPr/>
          <a:lstStyle/>
          <a:p>
            <a:pPr>
              <a:defRPr/>
            </a:pPr>
            <a:r>
              <a:rPr lang="hu-HU" dirty="0"/>
              <a:t>2019.09.23.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08195599"/>
      </p:ext>
    </p:extLst>
  </p:cSld>
  <p:clrMapOvr>
    <a:masterClrMapping/>
  </p:clrMapOvr>
  <p:transition>
    <p:pull dir="d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zövegdoboz 3"/>
          <p:cNvSpPr txBox="1"/>
          <p:nvPr/>
        </p:nvSpPr>
        <p:spPr>
          <a:xfrm>
            <a:off x="395536" y="332656"/>
            <a:ext cx="82089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2400" b="0" u="sng" dirty="0">
                <a:solidFill>
                  <a:srgbClr val="0F5494"/>
                </a:solidFill>
              </a:rPr>
              <a:t>Tagállami azonosítás</a:t>
            </a:r>
          </a:p>
        </p:txBody>
      </p:sp>
      <p:pic>
        <p:nvPicPr>
          <p:cNvPr id="7" name="Kép 6" descr="Képernyőrész kivágása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00" y="794321"/>
            <a:ext cx="3769409" cy="3076447"/>
          </a:xfrm>
          <a:prstGeom prst="rect">
            <a:avLst/>
          </a:prstGeom>
        </p:spPr>
      </p:pic>
      <p:sp>
        <p:nvSpPr>
          <p:cNvPr id="9" name="Dia számának helye 8"/>
          <p:cNvSpPr>
            <a:spLocks noGrp="1"/>
          </p:cNvSpPr>
          <p:nvPr>
            <p:ph type="sldNum" sz="quarter" idx="12"/>
          </p:nvPr>
        </p:nvSpPr>
        <p:spPr>
          <a:xfrm>
            <a:off x="0" y="6297439"/>
            <a:ext cx="9144000" cy="476250"/>
          </a:xfrm>
        </p:spPr>
        <p:txBody>
          <a:bodyPr/>
          <a:lstStyle/>
          <a:p>
            <a:pPr algn="ctr">
              <a:defRPr/>
            </a:pPr>
            <a:fld id="{37EC8A20-BA03-4FF7-8742-03D8AD4CA4F4}" type="slidenum">
              <a:rPr lang="en-GB" smtClean="0"/>
              <a:pPr algn="ctr">
                <a:defRPr/>
              </a:pPr>
              <a:t>4</a:t>
            </a:fld>
            <a:endParaRPr lang="en-GB" dirty="0"/>
          </a:p>
        </p:txBody>
      </p:sp>
      <p:pic>
        <p:nvPicPr>
          <p:cNvPr id="10" name="Kép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91841" y="6013042"/>
            <a:ext cx="1652159" cy="829128"/>
          </a:xfrm>
          <a:prstGeom prst="rect">
            <a:avLst/>
          </a:prstGeom>
        </p:spPr>
      </p:pic>
      <p:pic>
        <p:nvPicPr>
          <p:cNvPr id="11" name="Kép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95936" y="3017726"/>
            <a:ext cx="4897648" cy="2926835"/>
          </a:xfrm>
          <a:prstGeom prst="rect">
            <a:avLst/>
          </a:prstGeom>
        </p:spPr>
      </p:pic>
      <p:sp>
        <p:nvSpPr>
          <p:cNvPr id="12" name="Szövegdoboz 11"/>
          <p:cNvSpPr txBox="1"/>
          <p:nvPr/>
        </p:nvSpPr>
        <p:spPr>
          <a:xfrm>
            <a:off x="3923928" y="2275600"/>
            <a:ext cx="468052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2000" b="0" dirty="0">
                <a:solidFill>
                  <a:srgbClr val="0F5494"/>
                </a:solidFill>
              </a:rPr>
              <a:t>Első bejelentkezéskor az adóazonosító jel bekérése</a:t>
            </a:r>
          </a:p>
        </p:txBody>
      </p:sp>
      <p:sp>
        <p:nvSpPr>
          <p:cNvPr id="2" name="Dátum helye 1"/>
          <p:cNvSpPr>
            <a:spLocks noGrp="1"/>
          </p:cNvSpPr>
          <p:nvPr>
            <p:ph type="dt" sz="half" idx="10"/>
          </p:nvPr>
        </p:nvSpPr>
        <p:spPr>
          <a:xfrm>
            <a:off x="0" y="6365920"/>
            <a:ext cx="2133600" cy="476250"/>
          </a:xfrm>
        </p:spPr>
        <p:txBody>
          <a:bodyPr/>
          <a:lstStyle/>
          <a:p>
            <a:pPr>
              <a:defRPr/>
            </a:pPr>
            <a:r>
              <a:rPr lang="hu-HU" dirty="0"/>
              <a:t>2019.09.23.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32890403"/>
      </p:ext>
    </p:extLst>
  </p:cSld>
  <p:clrMapOvr>
    <a:masterClrMapping/>
  </p:clrMapOvr>
  <p:transition>
    <p:pull dir="d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47664" y="332656"/>
            <a:ext cx="60486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2400" b="0" u="sng" dirty="0">
                <a:solidFill>
                  <a:srgbClr val="0F5494"/>
                </a:solidFill>
              </a:rPr>
              <a:t>Eljárás kiválasztása</a:t>
            </a:r>
            <a:endParaRPr lang="en-GB" sz="2400" b="0" u="sng" dirty="0" err="1">
              <a:solidFill>
                <a:srgbClr val="0F5494"/>
              </a:solidFill>
            </a:endParaRPr>
          </a:p>
        </p:txBody>
      </p:sp>
      <p:pic>
        <p:nvPicPr>
          <p:cNvPr id="4" name="Kép 3" descr="Képernyőrész kivágása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03567"/>
            <a:ext cx="9144000" cy="3650866"/>
          </a:xfrm>
          <a:prstGeom prst="rect">
            <a:avLst/>
          </a:prstGeom>
        </p:spPr>
      </p:pic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>
          <a:xfrm>
            <a:off x="0" y="6297439"/>
            <a:ext cx="9144000" cy="476250"/>
          </a:xfrm>
        </p:spPr>
        <p:txBody>
          <a:bodyPr/>
          <a:lstStyle/>
          <a:p>
            <a:pPr algn="ctr">
              <a:defRPr/>
            </a:pPr>
            <a:fld id="{37EC8A20-BA03-4FF7-8742-03D8AD4CA4F4}" type="slidenum">
              <a:rPr lang="en-GB" smtClean="0"/>
              <a:pPr algn="ctr">
                <a:defRPr/>
              </a:pPr>
              <a:t>5</a:t>
            </a:fld>
            <a:endParaRPr lang="en-GB" dirty="0"/>
          </a:p>
        </p:txBody>
      </p:sp>
      <p:pic>
        <p:nvPicPr>
          <p:cNvPr id="7" name="Kép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87816" y="6000628"/>
            <a:ext cx="1656184" cy="828092"/>
          </a:xfrm>
          <a:prstGeom prst="rect">
            <a:avLst/>
          </a:prstGeom>
        </p:spPr>
      </p:pic>
      <p:sp>
        <p:nvSpPr>
          <p:cNvPr id="3" name="Dátum helye 2"/>
          <p:cNvSpPr>
            <a:spLocks noGrp="1"/>
          </p:cNvSpPr>
          <p:nvPr>
            <p:ph type="dt" sz="half" idx="10"/>
          </p:nvPr>
        </p:nvSpPr>
        <p:spPr>
          <a:xfrm>
            <a:off x="0" y="6352470"/>
            <a:ext cx="2133600" cy="476250"/>
          </a:xfrm>
        </p:spPr>
        <p:txBody>
          <a:bodyPr/>
          <a:lstStyle/>
          <a:p>
            <a:pPr>
              <a:defRPr/>
            </a:pPr>
            <a:r>
              <a:rPr lang="hu-HU" dirty="0"/>
              <a:t>2019.09.23.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86876277"/>
      </p:ext>
    </p:extLst>
  </p:cSld>
  <p:clrMapOvr>
    <a:masterClrMapping/>
  </p:clrMapOvr>
  <p:transition>
    <p:pull dir="d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 számának helye 1"/>
          <p:cNvSpPr>
            <a:spLocks noGrp="1"/>
          </p:cNvSpPr>
          <p:nvPr>
            <p:ph type="sldNum" sz="quarter" idx="12"/>
          </p:nvPr>
        </p:nvSpPr>
        <p:spPr>
          <a:xfrm>
            <a:off x="0" y="6245225"/>
            <a:ext cx="9144000" cy="476250"/>
          </a:xfrm>
        </p:spPr>
        <p:txBody>
          <a:bodyPr/>
          <a:lstStyle/>
          <a:p>
            <a:pPr algn="ctr">
              <a:defRPr/>
            </a:pPr>
            <a:fld id="{1DEBFC62-E3CF-4012-8A8B-ABF1C18EA022}" type="slidenum">
              <a:rPr lang="en-GB" smtClean="0"/>
              <a:pPr algn="ctr">
                <a:defRPr/>
              </a:pPr>
              <a:t>6</a:t>
            </a:fld>
            <a:endParaRPr lang="en-GB" dirty="0"/>
          </a:p>
        </p:txBody>
      </p:sp>
      <p:sp>
        <p:nvSpPr>
          <p:cNvPr id="3" name="Szövegdoboz 2"/>
          <p:cNvSpPr txBox="1"/>
          <p:nvPr/>
        </p:nvSpPr>
        <p:spPr>
          <a:xfrm>
            <a:off x="0" y="260648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2800" b="0" u="sng" dirty="0" err="1">
                <a:solidFill>
                  <a:srgbClr val="0F5494"/>
                </a:solidFill>
              </a:rPr>
              <a:t>eAEO</a:t>
            </a:r>
            <a:r>
              <a:rPr lang="hu-HU" sz="2800" b="0" u="sng" dirty="0">
                <a:solidFill>
                  <a:srgbClr val="0F5494"/>
                </a:solidFill>
              </a:rPr>
              <a:t> és </a:t>
            </a:r>
            <a:r>
              <a:rPr lang="hu-HU" sz="2800" b="0" u="sng" dirty="0" err="1">
                <a:solidFill>
                  <a:srgbClr val="0F5494"/>
                </a:solidFill>
              </a:rPr>
              <a:t>eBTI</a:t>
            </a:r>
            <a:r>
              <a:rPr lang="hu-HU" sz="2800" b="0" u="sng" dirty="0">
                <a:solidFill>
                  <a:srgbClr val="0F5494"/>
                </a:solidFill>
              </a:rPr>
              <a:t> jogosultságok kezelése</a:t>
            </a:r>
          </a:p>
        </p:txBody>
      </p:sp>
      <p:sp>
        <p:nvSpPr>
          <p:cNvPr id="4" name="Szövegdoboz 3"/>
          <p:cNvSpPr txBox="1"/>
          <p:nvPr/>
        </p:nvSpPr>
        <p:spPr>
          <a:xfrm>
            <a:off x="251520" y="1052736"/>
            <a:ext cx="8640960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hu-HU" sz="2400" b="0" dirty="0">
                <a:solidFill>
                  <a:srgbClr val="0F5494"/>
                </a:solidFill>
              </a:rPr>
              <a:t>Érvényes EORI azonosító</a:t>
            </a:r>
          </a:p>
          <a:p>
            <a:pPr marL="342900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hu-HU" sz="2400" b="0" dirty="0">
                <a:solidFill>
                  <a:srgbClr val="0F5494"/>
                </a:solidFill>
              </a:rPr>
              <a:t>Érvényes ügyfélkapus hozzáférés</a:t>
            </a:r>
          </a:p>
          <a:p>
            <a:pPr marL="342900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hu-HU" sz="2400" b="0" dirty="0">
                <a:solidFill>
                  <a:srgbClr val="0F5494"/>
                </a:solidFill>
              </a:rPr>
              <a:t>Eseti (</a:t>
            </a:r>
            <a:r>
              <a:rPr lang="hu-HU" sz="2400" b="0" dirty="0" err="1">
                <a:solidFill>
                  <a:srgbClr val="0F5494"/>
                </a:solidFill>
              </a:rPr>
              <a:t>ePapír</a:t>
            </a:r>
            <a:r>
              <a:rPr lang="hu-HU" sz="2400" b="0" dirty="0">
                <a:solidFill>
                  <a:srgbClr val="0F5494"/>
                </a:solidFill>
              </a:rPr>
              <a:t>) vagy állandó (EGYKE) meghatalmazás</a:t>
            </a:r>
          </a:p>
          <a:p>
            <a:pPr marL="800100" lvl="1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hu-HU" sz="2400" b="0" dirty="0">
                <a:solidFill>
                  <a:srgbClr val="0F5494"/>
                </a:solidFill>
              </a:rPr>
              <a:t>EGYKE Előlapon – szervezeti képviseleten alapuló képviseleti jogosultság – megjelölése (2. pont)</a:t>
            </a:r>
          </a:p>
          <a:p>
            <a:pPr marL="800100" lvl="1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hu-HU" sz="2400" b="0" dirty="0">
                <a:solidFill>
                  <a:srgbClr val="0F5494"/>
                </a:solidFill>
              </a:rPr>
              <a:t>EGYKE Főlapon a képviseleti jogosultság és a megfelelő jogcímkód feltüntetése </a:t>
            </a:r>
          </a:p>
          <a:p>
            <a:pPr marL="800100" lvl="1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hu-HU" sz="2400" b="0" dirty="0">
                <a:solidFill>
                  <a:srgbClr val="0F5494"/>
                </a:solidFill>
              </a:rPr>
              <a:t>EGYKE 5. lapon az alábbi jogosultság valamelyikének kiválasztása: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hu-HU" sz="2400" b="0" dirty="0">
                <a:solidFill>
                  <a:srgbClr val="0F5494"/>
                </a:solidFill>
              </a:rPr>
              <a:t>Valamennyi vámügy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hu-HU" sz="2400" b="0" dirty="0">
                <a:solidFill>
                  <a:srgbClr val="0F5494"/>
                </a:solidFill>
              </a:rPr>
              <a:t>Valamennyi vámigazgatási engedélyezéshez kapcsolódó ügy</a:t>
            </a:r>
          </a:p>
          <a:p>
            <a:endParaRPr lang="hu-HU" sz="2400" b="0" dirty="0">
              <a:solidFill>
                <a:srgbClr val="0F5494"/>
              </a:solidFill>
            </a:endParaRPr>
          </a:p>
          <a:p>
            <a:endParaRPr lang="hu-HU" sz="2400" b="0" dirty="0" err="1">
              <a:solidFill>
                <a:srgbClr val="0F5494"/>
              </a:solidFill>
            </a:endParaRPr>
          </a:p>
        </p:txBody>
      </p:sp>
      <p:pic>
        <p:nvPicPr>
          <p:cNvPr id="6" name="Kép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77198" y="6028872"/>
            <a:ext cx="1658256" cy="829128"/>
          </a:xfrm>
          <a:prstGeom prst="rect">
            <a:avLst/>
          </a:prstGeom>
        </p:spPr>
      </p:pic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>
          <a:xfrm>
            <a:off x="0" y="6367888"/>
            <a:ext cx="2133600" cy="476250"/>
          </a:xfrm>
        </p:spPr>
        <p:txBody>
          <a:bodyPr/>
          <a:lstStyle/>
          <a:p>
            <a:pPr>
              <a:defRPr/>
            </a:pPr>
            <a:r>
              <a:rPr lang="hu-HU" dirty="0"/>
              <a:t>2019.09.23.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80225048"/>
      </p:ext>
    </p:extLst>
  </p:cSld>
  <p:clrMapOvr>
    <a:masterClrMapping/>
  </p:clrMapOvr>
  <p:transition>
    <p:pull dir="d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 számának helye 1"/>
          <p:cNvSpPr>
            <a:spLocks noGrp="1"/>
          </p:cNvSpPr>
          <p:nvPr>
            <p:ph type="sldNum" sz="quarter" idx="12"/>
          </p:nvPr>
        </p:nvSpPr>
        <p:spPr>
          <a:xfrm>
            <a:off x="0" y="6245225"/>
            <a:ext cx="9144000" cy="476250"/>
          </a:xfrm>
        </p:spPr>
        <p:txBody>
          <a:bodyPr/>
          <a:lstStyle/>
          <a:p>
            <a:pPr algn="ctr">
              <a:defRPr/>
            </a:pPr>
            <a:fld id="{1DEBFC62-E3CF-4012-8A8B-ABF1C18EA022}" type="slidenum">
              <a:rPr lang="en-GB" smtClean="0"/>
              <a:pPr algn="ctr">
                <a:defRPr/>
              </a:pPr>
              <a:t>7</a:t>
            </a:fld>
            <a:endParaRPr lang="en-GB" dirty="0"/>
          </a:p>
        </p:txBody>
      </p:sp>
      <p:pic>
        <p:nvPicPr>
          <p:cNvPr id="4" name="Kép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52320" y="6028872"/>
            <a:ext cx="1658256" cy="829128"/>
          </a:xfrm>
          <a:prstGeom prst="rect">
            <a:avLst/>
          </a:prstGeom>
        </p:spPr>
      </p:pic>
      <p:sp>
        <p:nvSpPr>
          <p:cNvPr id="5" name="Szövegdoboz 4"/>
          <p:cNvSpPr txBox="1"/>
          <p:nvPr/>
        </p:nvSpPr>
        <p:spPr>
          <a:xfrm>
            <a:off x="350931" y="932538"/>
            <a:ext cx="806489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4400" b="0" u="sng" dirty="0">
                <a:solidFill>
                  <a:srgbClr val="0F5494"/>
                </a:solidFill>
              </a:rPr>
              <a:t>Köszönöm a figyelmet!</a:t>
            </a:r>
          </a:p>
        </p:txBody>
      </p:sp>
      <p:sp>
        <p:nvSpPr>
          <p:cNvPr id="6" name="Szövegdoboz 5"/>
          <p:cNvSpPr txBox="1"/>
          <p:nvPr/>
        </p:nvSpPr>
        <p:spPr>
          <a:xfrm>
            <a:off x="395536" y="3933056"/>
            <a:ext cx="835292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2400" b="0" dirty="0">
                <a:solidFill>
                  <a:srgbClr val="0F5494"/>
                </a:solidFill>
              </a:rPr>
              <a:t>A témával kapcsolatos kérdéseiket, észrevételeiket és a kapcsolódó hibajelentéseket az alábbi e-mail címre küldeni szíveskedjenek: </a:t>
            </a:r>
            <a:r>
              <a:rPr lang="hu-HU" sz="2400" b="0" dirty="0">
                <a:solidFill>
                  <a:srgbClr val="0F5494"/>
                </a:solidFill>
                <a:hlinkClick r:id="rId4"/>
              </a:rPr>
              <a:t>IT.Helpdesk@</a:t>
            </a:r>
            <a:r>
              <a:rPr lang="hu-HU" sz="2400" b="0" dirty="0" err="1">
                <a:solidFill>
                  <a:srgbClr val="0F5494"/>
                </a:solidFill>
                <a:hlinkClick r:id="rId4"/>
              </a:rPr>
              <a:t>nav.gov.hu</a:t>
            </a:r>
            <a:r>
              <a:rPr lang="hu-HU" sz="2400" b="0" dirty="0">
                <a:solidFill>
                  <a:srgbClr val="0F5494"/>
                </a:solidFill>
              </a:rPr>
              <a:t> </a:t>
            </a:r>
          </a:p>
        </p:txBody>
      </p:sp>
      <p:sp>
        <p:nvSpPr>
          <p:cNvPr id="3" name="Dátum helye 2"/>
          <p:cNvSpPr>
            <a:spLocks noGrp="1"/>
          </p:cNvSpPr>
          <p:nvPr>
            <p:ph type="dt" sz="half" idx="10"/>
          </p:nvPr>
        </p:nvSpPr>
        <p:spPr>
          <a:xfrm>
            <a:off x="0" y="6379040"/>
            <a:ext cx="2133600" cy="476250"/>
          </a:xfrm>
        </p:spPr>
        <p:txBody>
          <a:bodyPr/>
          <a:lstStyle/>
          <a:p>
            <a:pPr>
              <a:defRPr/>
            </a:pPr>
            <a:r>
              <a:rPr lang="hu-HU" dirty="0"/>
              <a:t>2019.09.23.</a:t>
            </a:r>
            <a:endParaRPr lang="en-GB" dirty="0"/>
          </a:p>
        </p:txBody>
      </p:sp>
      <p:sp>
        <p:nvSpPr>
          <p:cNvPr id="7" name="Szövegdoboz 6"/>
          <p:cNvSpPr txBox="1"/>
          <p:nvPr/>
        </p:nvSpPr>
        <p:spPr>
          <a:xfrm>
            <a:off x="395536" y="2732727"/>
            <a:ext cx="799288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2400" b="0" u="sng" dirty="0">
                <a:solidFill>
                  <a:srgbClr val="0F5494"/>
                </a:solidFill>
              </a:rPr>
              <a:t>Infó</a:t>
            </a:r>
            <a:r>
              <a:rPr lang="hu-HU" sz="2400" b="0" dirty="0">
                <a:solidFill>
                  <a:srgbClr val="0F5494"/>
                </a:solidFill>
              </a:rPr>
              <a:t>:</a:t>
            </a:r>
            <a:r>
              <a:rPr lang="hu-HU" sz="2400" b="0" dirty="0" err="1">
                <a:solidFill>
                  <a:srgbClr val="0F5494"/>
                </a:solidFill>
                <a:hlinkClick r:id="rId5"/>
              </a:rPr>
              <a:t>https</a:t>
            </a:r>
            <a:r>
              <a:rPr lang="hu-HU" sz="2400" b="0" dirty="0">
                <a:solidFill>
                  <a:srgbClr val="0F5494"/>
                </a:solidFill>
                <a:hlinkClick r:id="rId5"/>
              </a:rPr>
              <a:t>://</a:t>
            </a:r>
            <a:r>
              <a:rPr lang="hu-HU" sz="2400" b="0" dirty="0" err="1">
                <a:solidFill>
                  <a:srgbClr val="0F5494"/>
                </a:solidFill>
                <a:hlinkClick r:id="rId5"/>
              </a:rPr>
              <a:t>nav.gov.hu</a:t>
            </a:r>
            <a:r>
              <a:rPr lang="hu-HU" sz="2400" b="0" dirty="0">
                <a:solidFill>
                  <a:srgbClr val="0F5494"/>
                </a:solidFill>
                <a:hlinkClick r:id="rId5"/>
              </a:rPr>
              <a:t>/</a:t>
            </a:r>
            <a:r>
              <a:rPr lang="hu-HU" sz="2400" b="0" dirty="0" err="1">
                <a:solidFill>
                  <a:srgbClr val="0F5494"/>
                </a:solidFill>
                <a:hlinkClick r:id="rId5"/>
              </a:rPr>
              <a:t>nav</a:t>
            </a:r>
            <a:r>
              <a:rPr lang="hu-HU" sz="2400" b="0" dirty="0">
                <a:solidFill>
                  <a:srgbClr val="0F5494"/>
                </a:solidFill>
                <a:hlinkClick r:id="rId5"/>
              </a:rPr>
              <a:t>/</a:t>
            </a:r>
            <a:r>
              <a:rPr lang="hu-HU" sz="2400" b="0" dirty="0" err="1">
                <a:solidFill>
                  <a:srgbClr val="0F5494"/>
                </a:solidFill>
                <a:hlinkClick r:id="rId5"/>
              </a:rPr>
              <a:t>vam</a:t>
            </a:r>
            <a:r>
              <a:rPr lang="hu-HU" sz="2400" b="0" dirty="0">
                <a:solidFill>
                  <a:srgbClr val="0F5494"/>
                </a:solidFill>
                <a:hlinkClick r:id="rId5"/>
              </a:rPr>
              <a:t>/</a:t>
            </a:r>
            <a:r>
              <a:rPr lang="hu-HU" sz="2400" b="0" dirty="0" err="1">
                <a:solidFill>
                  <a:srgbClr val="0F5494"/>
                </a:solidFill>
                <a:hlinkClick r:id="rId5"/>
              </a:rPr>
              <a:t>vaminformaciok</a:t>
            </a:r>
            <a:r>
              <a:rPr lang="hu-HU" sz="2400" b="0" dirty="0">
                <a:solidFill>
                  <a:srgbClr val="0F5494"/>
                </a:solidFill>
                <a:hlinkClick r:id="rId5"/>
              </a:rPr>
              <a:t>/</a:t>
            </a:r>
            <a:r>
              <a:rPr lang="hu-HU" sz="2400" b="0" dirty="0" err="1">
                <a:solidFill>
                  <a:srgbClr val="0F5494"/>
                </a:solidFill>
                <a:hlinkClick r:id="rId5"/>
              </a:rPr>
              <a:t>aruosztalyozsa</a:t>
            </a:r>
            <a:r>
              <a:rPr lang="hu-HU" sz="2400" b="0" dirty="0">
                <a:solidFill>
                  <a:srgbClr val="0F5494"/>
                </a:solidFill>
                <a:hlinkClick r:id="rId5"/>
              </a:rPr>
              <a:t>/EBTI3/EBTI320190919.html</a:t>
            </a:r>
            <a:endParaRPr lang="hu-HU" sz="2400" b="0" dirty="0">
              <a:solidFill>
                <a:srgbClr val="0F5494"/>
              </a:solidFill>
            </a:endParaRPr>
          </a:p>
          <a:p>
            <a:endParaRPr lang="hu-HU" sz="2400" b="0" dirty="0">
              <a:solidFill>
                <a:srgbClr val="0F5494"/>
              </a:solidFill>
            </a:endParaRPr>
          </a:p>
          <a:p>
            <a:endParaRPr lang="hu-HU" sz="2400" b="0" dirty="0">
              <a:solidFill>
                <a:srgbClr val="0F5494"/>
              </a:solidFill>
            </a:endParaRPr>
          </a:p>
          <a:p>
            <a:endParaRPr lang="hu-HU" sz="2400" b="0" dirty="0">
              <a:solidFill>
                <a:srgbClr val="0F5494"/>
              </a:solidFill>
            </a:endParaRPr>
          </a:p>
          <a:p>
            <a:r>
              <a:rPr lang="hu-HU" sz="2400" b="0" dirty="0">
                <a:solidFill>
                  <a:srgbClr val="0F5494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588857761"/>
      </p:ext>
    </p:extLst>
  </p:cSld>
  <p:clrMapOvr>
    <a:masterClrMapping/>
  </p:clrMapOvr>
  <p:transition>
    <p:pull dir="d"/>
  </p:transition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 w="63500">
          <a:solidFill>
            <a:srgbClr val="0F5494"/>
          </a:solidFill>
        </a:ln>
        <a:effectLst/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 bwMode="auto">
        <a:noFill/>
        <a:ln w="38100" cap="flat" cmpd="sng" algn="ctr">
          <a:solidFill>
            <a:srgbClr val="0F5494"/>
          </a:solidFill>
          <a:prstDash val="solid"/>
          <a:round/>
          <a:headEnd type="none" w="med" len="med"/>
          <a:tailEnd type="none" w="med" len="med"/>
        </a:ln>
        <a:effectLst/>
      </a:spPr>
      <a:bodyPr/>
      <a:lstStyle/>
    </a:lnDef>
    <a:txDef>
      <a:spPr>
        <a:noFill/>
      </a:spPr>
      <a:bodyPr wrap="none" rtlCol="0">
        <a:spAutoFit/>
      </a:bodyPr>
      <a:lstStyle>
        <a:defPPr>
          <a:defRPr sz="2400" b="0" dirty="0" err="1" smtClean="0">
            <a:solidFill>
              <a:srgbClr val="0F5494"/>
            </a:solidFill>
          </a:defRPr>
        </a:defPPr>
      </a:lstStyle>
    </a:tx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24149</TotalTime>
  <Words>237</Words>
  <Application>Microsoft Office PowerPoint</Application>
  <PresentationFormat>Diavetítés a képernyőre (4:3 oldalarány)</PresentationFormat>
  <Paragraphs>51</Paragraphs>
  <Slides>7</Slides>
  <Notes>7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2</vt:i4>
      </vt:variant>
      <vt:variant>
        <vt:lpstr>Téma</vt:lpstr>
      </vt:variant>
      <vt:variant>
        <vt:i4>1</vt:i4>
      </vt:variant>
      <vt:variant>
        <vt:lpstr>Diacímek</vt:lpstr>
      </vt:variant>
      <vt:variant>
        <vt:i4>7</vt:i4>
      </vt:variant>
    </vt:vector>
  </HeadingPairs>
  <TitlesOfParts>
    <vt:vector size="10" baseType="lpstr">
      <vt:lpstr>Arial</vt:lpstr>
      <vt:lpstr>Verdana</vt:lpstr>
      <vt:lpstr>Default Design</vt:lpstr>
      <vt:lpstr>Uniform User Management &amp; Digital Signatures Access to  eAEO and eBTI </vt:lpstr>
      <vt:lpstr>TP &amp; GTP = EU Ügyfél Portál mely lehetőséget biztosít a tagállami Gazdálkodók számára az Uniós Vámkódex szerinti elektronikus ügyintézésre</vt:lpstr>
      <vt:lpstr>PowerPoint-bemutató</vt:lpstr>
      <vt:lpstr>PowerPoint-bemutató</vt:lpstr>
      <vt:lpstr>PowerPoint-bemutató</vt:lpstr>
      <vt:lpstr>PowerPoint-bemutató</vt:lpstr>
      <vt:lpstr>PowerPoint-bemutató</vt:lpstr>
    </vt:vector>
  </TitlesOfParts>
  <Company>European Commission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turneem</dc:creator>
  <cp:lastModifiedBy>Tóta Gábor</cp:lastModifiedBy>
  <cp:revision>969</cp:revision>
  <cp:lastPrinted>2019-09-19T12:38:10Z</cp:lastPrinted>
  <dcterms:created xsi:type="dcterms:W3CDTF">2011-10-28T10:25:18Z</dcterms:created>
  <dcterms:modified xsi:type="dcterms:W3CDTF">2019-10-01T13:33:11Z</dcterms:modified>
</cp:coreProperties>
</file>