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6" r:id="rId3"/>
    <p:sldId id="282" r:id="rId4"/>
    <p:sldId id="259" r:id="rId5"/>
    <p:sldId id="283" r:id="rId6"/>
    <p:sldId id="277" r:id="rId7"/>
    <p:sldId id="263" r:id="rId8"/>
    <p:sldId id="271" r:id="rId9"/>
    <p:sldId id="280" r:id="rId10"/>
    <p:sldId id="274" r:id="rId11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2A47"/>
    <a:srgbClr val="2A69B2"/>
    <a:srgbClr val="5E8BBE"/>
    <a:srgbClr val="3B3838"/>
    <a:srgbClr val="2D10DA"/>
    <a:srgbClr val="2A0FCF"/>
    <a:srgbClr val="0E0543"/>
    <a:srgbClr val="22998E"/>
    <a:srgbClr val="38726E"/>
    <a:srgbClr val="2D54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57" autoAdjust="0"/>
  </p:normalViewPr>
  <p:slideViewPr>
    <p:cSldViewPr snapToGrid="0">
      <p:cViewPr varScale="1">
        <p:scale>
          <a:sx n="82" d="100"/>
          <a:sy n="82" d="100"/>
        </p:scale>
        <p:origin x="69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B694F-8B76-4635-8D69-780F16011539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1F958-7A96-4C63-AA0D-AD9C9FFE4AF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7387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E1F958-7A96-4C63-AA0D-AD9C9FFE4AFC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9025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33252-D85C-1900-7F94-5750541CB3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16959572-3B53-2C96-A8DA-A61B8294E2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5B2B76B8-E260-0141-A6B2-D9C93E5BE2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9FCBE0A7-734A-0A5C-2F5B-D386100010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E1F958-7A96-4C63-AA0D-AD9C9FFE4AFC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4341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85A2C9-036E-E2F2-0D0E-D429784A27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FB695C8B-7465-B843-C9A7-6D3D223D66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FB47E57A-44B8-0107-D5FC-E79E09E19D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5205DBF-9B36-7742-C2C4-546EB48304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E1F958-7A96-4C63-AA0D-AD9C9FFE4AFC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82816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22316C-8908-B472-E680-EDE0E539D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0CC47A3A-F213-FF73-8641-A1AD3C4ADC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BF7D20DC-38FD-ECA0-3194-E4FC050954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05BA64B9-7B2D-64E6-06DF-DF135F6FB0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E1F958-7A96-4C63-AA0D-AD9C9FFE4AFC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90018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44BCBD3-4A28-62D6-F618-34A0FFCC74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F12A8952-75FE-6C34-EFF7-62BC51F7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2A154C3-EAF7-255D-63F7-DCF248C80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BDAA-F933-4237-A76A-4BA771174BC7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AC27565-1AAA-6ABF-ABE2-3DD305BAD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FA3B155-3403-8634-AEFD-949311E2E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3204-9C10-4D7B-954B-C2E1CBEE332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9877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EDB9199-5A58-7F83-1945-5ABF22EA2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A67E6EDE-ABC5-B7C9-8A11-ABEA1CBAA1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4BE695A-C95C-EF33-BD5A-3847976A3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BDAA-F933-4237-A76A-4BA771174BC7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4EDAEA6-7F41-5019-0241-26B54050E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916A414-6873-2010-F183-8D65BF9C9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3204-9C10-4D7B-954B-C2E1CBEE332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286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B3C7E2FC-7455-0CD4-9A3E-3F8CFE181C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443EDAA-EC07-8D56-802C-3D84B6CF87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A0AE1B9-AE13-6AE9-0B59-8382D0639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BDAA-F933-4237-A76A-4BA771174BC7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ABDA735-BEEA-430D-303F-5E291D2FC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ECE471B-C453-5586-1BF6-EE3713B22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3204-9C10-4D7B-954B-C2E1CBEE332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5485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25C3D40-8BEC-8A72-124F-996FE9F0F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CCE845F-07D4-2532-CD1B-7DE4400F6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CCB2E57-91BD-F3CD-7DE2-F6B45BE15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BDAA-F933-4237-A76A-4BA771174BC7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90767C5-1E80-997E-4C31-1264779C5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A099DE7-3383-F5E1-8838-42687DD57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3204-9C10-4D7B-954B-C2E1CBEE332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1977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029476E-D512-B4D3-79E5-91F130EF5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1D87681-A058-768E-6EDF-D7DBDF56F0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2B5309C-40DE-07DB-60F9-B0AE50943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BDAA-F933-4237-A76A-4BA771174BC7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93893A5-30C3-DA76-26DA-F05254F0A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B559A93-E1E9-A11C-B501-9E78B7D1E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3204-9C10-4D7B-954B-C2E1CBEE332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13754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C527ECF-D45C-9E87-AE50-7EAC44662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8F86E71-F1A9-A69C-2BE2-9FF97B463D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158BC531-E12D-21A9-CF51-168D2FB92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4B308249-4F21-AA60-3CEE-17FBBF6FF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BDAA-F933-4237-A76A-4BA771174BC7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7B3F498B-84C7-2E2D-8E01-B0CDFD91E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C2AC673-9BA1-0975-E025-BCD3E9E05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3204-9C10-4D7B-954B-C2E1CBEE332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8594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555E746-A7D0-4008-C542-AAB73D05B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46F7A1DC-6278-09EF-C074-EAB169FDC1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D00CC280-D91C-AAD3-1911-6A9FB6986F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795F3C69-C205-A065-7C68-C33326E059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5A7A9CF6-FA2A-A3E0-915B-D207C89F87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4F133B1-E9F5-2A13-46CD-A25BBD11E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BDAA-F933-4237-A76A-4BA771174BC7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B30A09C7-203F-A838-F207-3951BFBC6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350B46E3-C615-4FFE-85DF-7AAF0A153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3204-9C10-4D7B-954B-C2E1CBEE332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84427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13C8AF3-CDFA-19D3-CECA-4EB435125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B3CD2ED2-E042-400B-D517-962100C46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BDAA-F933-4237-A76A-4BA771174BC7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BCAD98B7-88AF-D6D0-424C-D4A666448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C42C6C93-C62E-EB3F-405F-D89803DD4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3204-9C10-4D7B-954B-C2E1CBEE332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4277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A6510B95-1CBF-A720-DD5C-A253D508C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BDAA-F933-4237-A76A-4BA771174BC7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EADD5FB0-C257-A862-E1B8-A1FC5A5A8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73723F69-3814-DF8F-54C0-B6A2834E9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3204-9C10-4D7B-954B-C2E1CBEE332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975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E806851-0D14-2DB4-C794-F8B3E4566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0BF8A4D-110C-C289-7759-40F6977A4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B63A225-9BDB-B906-CD50-A3225AB73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2E58EE6-9488-8E4C-7BD0-7233B1743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BDAA-F933-4237-A76A-4BA771174BC7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C2CF5B08-2715-64C0-75AA-D3DF46F48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99F50FE2-D5B3-9A32-F73B-9852865C8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3204-9C10-4D7B-954B-C2E1CBEE332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47314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70C65C8-00EB-CD96-8282-666B56518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A1ABBDA0-A86A-1CCA-3B85-DFCF336C45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827C874F-BA13-F842-80F0-8356167D63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5EAA3363-0C2D-5B29-30F2-6ADF6F258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BDAA-F933-4237-A76A-4BA771174BC7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F75DC2B4-1E52-7116-E26E-3E8B80407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0AAB7159-41E6-B834-9518-0878BCC16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3204-9C10-4D7B-954B-C2E1CBEE332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55592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E6B6B235-35FC-D056-67A9-8C344ED8E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E6747D36-C2CE-9BAC-BA42-68D4428B85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BC3F06E-54C2-3DD1-57E1-CF13824EAD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DBDAA-F933-4237-A76A-4BA771174BC7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AAB398C-EA37-0B4D-710E-FC226E9553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3C132AB-E02F-C329-F882-B7D044A76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73204-9C10-4D7B-954B-C2E1CBEE332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1076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nav.gov.hu/nyomtatvanyok/letoltesek_egyeb/onya-segedletek" TargetMode="External"/><Relationship Id="rId7" Type="http://schemas.openxmlformats.org/officeDocument/2006/relationships/hyperlink" Target="mailto:anykkivaltas@nav.gov.hu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pp.swaggerhub.com/apis/NAVGOVHU/m2m_common/1.0" TargetMode="External"/><Relationship Id="rId5" Type="http://schemas.openxmlformats.org/officeDocument/2006/relationships/hyperlink" Target="https://github.com/nav-gov-hu/M2M/wiki" TargetMode="External"/><Relationship Id="rId4" Type="http://schemas.openxmlformats.org/officeDocument/2006/relationships/hyperlink" Target="https://github.com/nav-gov-hu/M2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nav-gov-hu/M2M/wiki/M2M-kliensprogram-regisztr%C3%A1ci%C3%B3-r%C3%A9szletesen" TargetMode="External"/><Relationship Id="rId13" Type="http://schemas.openxmlformats.org/officeDocument/2006/relationships/hyperlink" Target="https://github.com/nav-gov-hu/M2M/wiki/%C3%81NYK-kivezet%C3%A9shez-kapcsol%C3%B3d%C3%B3-M2M-fejleszt%C3%A9sek" TargetMode="External"/><Relationship Id="rId18" Type="http://schemas.openxmlformats.org/officeDocument/2006/relationships/hyperlink" Target="https://github.com/nav-gov-hu/M2M/wiki/Tech-Tips:-GitHub,-SwaggerHub,-Postman" TargetMode="External"/><Relationship Id="rId3" Type="http://schemas.openxmlformats.org/officeDocument/2006/relationships/image" Target="../media/image6.png"/><Relationship Id="rId21" Type="http://schemas.openxmlformats.org/officeDocument/2006/relationships/hyperlink" Target="https://github.com/nav-gov-hu/M2M/wiki/Tech-Tips:-%C3%9Aj-bizonylat-API-haszn%C3%A1lata" TargetMode="External"/><Relationship Id="rId7" Type="http://schemas.openxmlformats.org/officeDocument/2006/relationships/hyperlink" Target="https://github.com/nav-gov-hu/M2M/wiki/M2M-felhaszn%C3%A1l%C3%B3-regisztr%C3%A1ci%C3%B3-r%C3%A9szletesen" TargetMode="External"/><Relationship Id="rId12" Type="http://schemas.openxmlformats.org/officeDocument/2006/relationships/hyperlink" Target="https://github.com/nav-gov-hu/M2M/wiki/Tech-Tips:-RESTful-kliens-k%C3%B3d-gener%C3%A1l%C3%A1s" TargetMode="External"/><Relationship Id="rId17" Type="http://schemas.openxmlformats.org/officeDocument/2006/relationships/hyperlink" Target="https://github.com/nav-gov-hu/M2M/wiki/%C3%9Aj-bizonylat-API:-XML-valid%C3%A1ci%C3%B3" TargetMode="External"/><Relationship Id="rId2" Type="http://schemas.openxmlformats.org/officeDocument/2006/relationships/notesSlide" Target="../notesSlides/notesSlide4.xml"/><Relationship Id="rId16" Type="http://schemas.openxmlformats.org/officeDocument/2006/relationships/hyperlink" Target="https://github.com/nav-gov-hu/M2M/wiki/%C3%9Aj-bizonylat-API:-XML-form%C3%A1tum" TargetMode="External"/><Relationship Id="rId20" Type="http://schemas.openxmlformats.org/officeDocument/2006/relationships/hyperlink" Target="https://github.com/nav-gov-hu/M2M/wiki/Tech-Tips:-Token-k%C3%A9r%C3%A9s-%C3%A9s-nonce-bev%C3%A1lt%C3%A1s-a-SwaggerHub%E2%80%90on-kereszt%C3%BC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ithub.com/nav-gov-hu/M2M/wiki" TargetMode="External"/><Relationship Id="rId11" Type="http://schemas.openxmlformats.org/officeDocument/2006/relationships/hyperlink" Target="https://github.com/nav-gov-hu/M2M/wiki/Kliensprogram-m%C5%B1k%C3%B6d%C3%A9si-elv%C3%A1r%C3%A1sok" TargetMode="External"/><Relationship Id="rId5" Type="http://schemas.openxmlformats.org/officeDocument/2006/relationships/image" Target="../media/image8.png"/><Relationship Id="rId15" Type="http://schemas.openxmlformats.org/officeDocument/2006/relationships/hyperlink" Target="https://github.com/nav-gov-hu/M2M/wiki/%C3%9Aj-bizonylat-API" TargetMode="External"/><Relationship Id="rId10" Type="http://schemas.openxmlformats.org/officeDocument/2006/relationships/hyperlink" Target="https://github.com/nav-gov-hu/M2M/wiki/Bizonylathoz-csatolt-f%C3%A1jlok-felt%C3%B6lt%C3%A9se" TargetMode="External"/><Relationship Id="rId19" Type="http://schemas.openxmlformats.org/officeDocument/2006/relationships/hyperlink" Target="https://github.com/nav-gov-hu/M2M/wiki/Tech-Tips:-Regisztr%C3%A1ci%C3%B3-aktiv%C3%A1l%C3%A1s-%C3%A9s-token-kezel%C3%A9s" TargetMode="External"/><Relationship Id="rId4" Type="http://schemas.openxmlformats.org/officeDocument/2006/relationships/image" Target="../media/image7.png"/><Relationship Id="rId9" Type="http://schemas.openxmlformats.org/officeDocument/2006/relationships/hyperlink" Target="https://github.com/nav-gov-hu/M2M/wiki/Regisztr%C3%A1ci%C3%B3-aktiv%C3%A1l%C3%A1si-folyamat" TargetMode="External"/><Relationship Id="rId14" Type="http://schemas.openxmlformats.org/officeDocument/2006/relationships/hyperlink" Target="https://github.com/nav-gov-hu/M2M/wiki/Kliensprogramok-fejleszt%C3%A9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A képen képernyőkép, szöveg, Téglalap, tervezés látható&#10;&#10;Automatikusan generált leírás">
            <a:extLst>
              <a:ext uri="{FF2B5EF4-FFF2-40B4-BE49-F238E27FC236}">
                <a16:creationId xmlns:a16="http://schemas.microsoft.com/office/drawing/2014/main" id="{AB28BCF1-B1DB-FF1B-4DCB-3072D98183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E8EDB351-8FC7-830B-2793-3B270E464D6F}"/>
              </a:ext>
            </a:extLst>
          </p:cNvPr>
          <p:cNvSpPr txBox="1"/>
          <p:nvPr/>
        </p:nvSpPr>
        <p:spPr>
          <a:xfrm>
            <a:off x="2200095" y="1637761"/>
            <a:ext cx="8286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b="1" dirty="0"/>
              <a:t>TÁJÉKOZTATÓ AZ ÁNYK ÁTÁLLÁSRÓL</a:t>
            </a:r>
          </a:p>
        </p:txBody>
      </p:sp>
    </p:spTree>
    <p:extLst>
      <p:ext uri="{BB962C8B-B14F-4D97-AF65-F5344CB8AC3E}">
        <p14:creationId xmlns:p14="http://schemas.microsoft.com/office/powerpoint/2010/main" val="3967830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F2A6F1-C3A8-6A9C-F76C-A6E28DA3F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>
            <a:extLst>
              <a:ext uri="{FF2B5EF4-FFF2-40B4-BE49-F238E27FC236}">
                <a16:creationId xmlns:a16="http://schemas.microsoft.com/office/drawing/2014/main" id="{F352A6A3-AA01-05B3-3A43-17A4D44BD40A}"/>
              </a:ext>
            </a:extLst>
          </p:cNvPr>
          <p:cNvSpPr/>
          <p:nvPr/>
        </p:nvSpPr>
        <p:spPr>
          <a:xfrm>
            <a:off x="0" y="0"/>
            <a:ext cx="467139" cy="685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E9E89A96-8F66-8A2B-27A1-B85C8C270D0F}"/>
              </a:ext>
            </a:extLst>
          </p:cNvPr>
          <p:cNvSpPr/>
          <p:nvPr/>
        </p:nvSpPr>
        <p:spPr>
          <a:xfrm>
            <a:off x="0" y="563849"/>
            <a:ext cx="933450" cy="371475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5819A67F-028F-F869-7976-FF08BDFF0C66}"/>
              </a:ext>
            </a:extLst>
          </p:cNvPr>
          <p:cNvSpPr txBox="1"/>
          <p:nvPr/>
        </p:nvSpPr>
        <p:spPr>
          <a:xfrm>
            <a:off x="1174984" y="415978"/>
            <a:ext cx="6981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800" b="1" dirty="0">
                <a:solidFill>
                  <a:srgbClr val="2A69B2"/>
                </a:solidFill>
              </a:rPr>
              <a:t>További információk, segédanyagok</a:t>
            </a:r>
          </a:p>
        </p:txBody>
      </p:sp>
      <p:pic>
        <p:nvPicPr>
          <p:cNvPr id="9" name="Kép 8" descr="A képen szöveg, képernyőkép, Betűtípus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2C009916-E96D-A5B9-9CCA-3A5971A8EF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564" y="1256194"/>
            <a:ext cx="3162300" cy="2563571"/>
          </a:xfrm>
          <a:prstGeom prst="rect">
            <a:avLst/>
          </a:prstGeom>
        </p:spPr>
      </p:pic>
      <p:sp>
        <p:nvSpPr>
          <p:cNvPr id="13" name="Szövegdoboz 12">
            <a:extLst>
              <a:ext uri="{FF2B5EF4-FFF2-40B4-BE49-F238E27FC236}">
                <a16:creationId xmlns:a16="http://schemas.microsoft.com/office/drawing/2014/main" id="{FB17250C-15DE-7A24-A5D7-619DA12D014A}"/>
              </a:ext>
            </a:extLst>
          </p:cNvPr>
          <p:cNvSpPr txBox="1"/>
          <p:nvPr/>
        </p:nvSpPr>
        <p:spPr>
          <a:xfrm>
            <a:off x="582821" y="1332849"/>
            <a:ext cx="1599661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hu-HU" sz="2000" b="0" i="0" dirty="0">
                <a:effectLst/>
              </a:rPr>
              <a:t>ONYA segédletek – </a:t>
            </a:r>
            <a:r>
              <a:rPr lang="hu-HU" b="0" i="1" dirty="0">
                <a:solidFill>
                  <a:srgbClr val="2A0FCF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NAV honlapon</a:t>
            </a:r>
            <a:endParaRPr lang="hu-HU" b="0" i="1" dirty="0">
              <a:solidFill>
                <a:srgbClr val="2A0FCF"/>
              </a:solidFill>
              <a:effectLst/>
            </a:endParaRPr>
          </a:p>
        </p:txBody>
      </p:sp>
      <p:graphicFrame>
        <p:nvGraphicFramePr>
          <p:cNvPr id="14" name="Táblázat 13">
            <a:extLst>
              <a:ext uri="{FF2B5EF4-FFF2-40B4-BE49-F238E27FC236}">
                <a16:creationId xmlns:a16="http://schemas.microsoft.com/office/drawing/2014/main" id="{699B47F4-F344-0EA8-D658-BE7DACDDA0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043072"/>
              </p:ext>
            </p:extLst>
          </p:nvPr>
        </p:nvGraphicFramePr>
        <p:xfrm>
          <a:off x="2443089" y="4299293"/>
          <a:ext cx="6348048" cy="2079224"/>
        </p:xfrm>
        <a:graphic>
          <a:graphicData uri="http://schemas.openxmlformats.org/drawingml/2006/table">
            <a:tbl>
              <a:tblPr/>
              <a:tblGrid>
                <a:gridCol w="2136763">
                  <a:extLst>
                    <a:ext uri="{9D8B030D-6E8A-4147-A177-3AD203B41FA5}">
                      <a16:colId xmlns:a16="http://schemas.microsoft.com/office/drawing/2014/main" val="3388163216"/>
                    </a:ext>
                  </a:extLst>
                </a:gridCol>
                <a:gridCol w="4211285">
                  <a:extLst>
                    <a:ext uri="{9D8B030D-6E8A-4147-A177-3AD203B41FA5}">
                      <a16:colId xmlns:a16="http://schemas.microsoft.com/office/drawing/2014/main" val="1535688355"/>
                    </a:ext>
                  </a:extLst>
                </a:gridCol>
              </a:tblGrid>
              <a:tr h="509479"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0" dirty="0">
                          <a:solidFill>
                            <a:schemeClr val="tx1"/>
                          </a:solidFill>
                          <a:effectLst/>
                        </a:rPr>
                        <a:t>NAV M2M </a:t>
                      </a:r>
                      <a:r>
                        <a:rPr lang="hu-HU" sz="1400" b="0" dirty="0" err="1">
                          <a:solidFill>
                            <a:schemeClr val="tx1"/>
                          </a:solidFill>
                          <a:effectLst/>
                        </a:rPr>
                        <a:t>Github</a:t>
                      </a:r>
                      <a:endParaRPr lang="hu-HU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4759" marR="94759" marT="66331" marB="66331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1" dirty="0">
                          <a:solidFill>
                            <a:srgbClr val="2D10DA"/>
                          </a:solidFill>
                          <a:effectLst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https://github.com/nav-gov-hu/M2M</a:t>
                      </a:r>
                      <a:endParaRPr lang="hu-HU" sz="1400" dirty="0">
                        <a:solidFill>
                          <a:srgbClr val="2D10DA"/>
                        </a:solidFill>
                        <a:effectLst/>
                      </a:endParaRPr>
                    </a:p>
                  </a:txBody>
                  <a:tcPr marL="94759" marR="94759" marT="66331" marB="66331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163592"/>
                  </a:ext>
                </a:extLst>
              </a:tr>
              <a:tr h="525455"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0" dirty="0">
                          <a:solidFill>
                            <a:schemeClr val="tx1"/>
                          </a:solidFill>
                          <a:effectLst/>
                        </a:rPr>
                        <a:t>NAV M2M GitHub Wiki</a:t>
                      </a:r>
                    </a:p>
                  </a:txBody>
                  <a:tcPr marL="94759" marR="94759" marT="66331" marB="66331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1" dirty="0">
                          <a:solidFill>
                            <a:srgbClr val="0000FF"/>
                          </a:solidFill>
                          <a:effectLst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https://github.com/nav-gov-hu/M2M/wiki</a:t>
                      </a:r>
                      <a:endParaRPr lang="hu-HU" sz="140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94759" marR="94759" marT="66331" marB="66331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2429339"/>
                  </a:ext>
                </a:extLst>
              </a:tr>
              <a:tr h="6622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0" dirty="0">
                          <a:solidFill>
                            <a:schemeClr val="tx1"/>
                          </a:solidFill>
                          <a:effectLst/>
                        </a:rPr>
                        <a:t>NAV M2M </a:t>
                      </a:r>
                      <a:r>
                        <a:rPr lang="hu-HU" sz="1400" b="0" dirty="0" err="1">
                          <a:solidFill>
                            <a:schemeClr val="tx1"/>
                          </a:solidFill>
                          <a:effectLst/>
                        </a:rPr>
                        <a:t>SwaggerHub</a:t>
                      </a:r>
                      <a:endParaRPr lang="hu-HU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4759" marR="94759" marT="66331" marB="66331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1" dirty="0">
                          <a:solidFill>
                            <a:srgbClr val="0000FF"/>
                          </a:solidFill>
                          <a:effectLst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https://app.swaggerhub.com/apis/</a:t>
                      </a:r>
                      <a:br>
                        <a:rPr lang="hu-HU" sz="1400" b="1" dirty="0">
                          <a:solidFill>
                            <a:srgbClr val="0000FF"/>
                          </a:solidFill>
                          <a:effectLst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</a:br>
                      <a:r>
                        <a:rPr lang="hu-HU" sz="1400" b="1" dirty="0">
                          <a:solidFill>
                            <a:srgbClr val="0000FF"/>
                          </a:solidFill>
                          <a:effectLst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NAVGOVHU/m2m_common/1.0</a:t>
                      </a:r>
                      <a:endParaRPr lang="hu-HU" sz="140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94759" marR="94759" marT="66331" marB="66331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6029768"/>
                  </a:ext>
                </a:extLst>
              </a:tr>
              <a:tr h="38209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0" dirty="0">
                          <a:solidFill>
                            <a:schemeClr val="tx1"/>
                          </a:solidFill>
                          <a:effectLst/>
                        </a:rPr>
                        <a:t>ÁNYK átállás postafiók</a:t>
                      </a:r>
                    </a:p>
                  </a:txBody>
                  <a:tcPr marL="94759" marR="94759" marT="66331" marB="66331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1" dirty="0">
                          <a:solidFill>
                            <a:srgbClr val="0000FF"/>
                          </a:solidFill>
                          <a:effectLst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anykkivaltas@nav.gov.hu</a:t>
                      </a:r>
                      <a:endParaRPr lang="hu-HU" sz="140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94759" marR="94759" marT="66331" marB="66331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431195"/>
                  </a:ext>
                </a:extLst>
              </a:tr>
            </a:tbl>
          </a:graphicData>
        </a:graphic>
      </p:graphicFrame>
      <p:sp>
        <p:nvSpPr>
          <p:cNvPr id="15" name="Szövegdoboz 14">
            <a:extLst>
              <a:ext uri="{FF2B5EF4-FFF2-40B4-BE49-F238E27FC236}">
                <a16:creationId xmlns:a16="http://schemas.microsoft.com/office/drawing/2014/main" id="{91ED8A3C-C41D-B82D-A1FF-88BC44F7E744}"/>
              </a:ext>
            </a:extLst>
          </p:cNvPr>
          <p:cNvSpPr txBox="1"/>
          <p:nvPr/>
        </p:nvSpPr>
        <p:spPr>
          <a:xfrm>
            <a:off x="668313" y="3899183"/>
            <a:ext cx="18669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hu-HU" sz="2000" i="1" dirty="0">
                <a:effectLst/>
              </a:rPr>
              <a:t>Elérhetőségek</a:t>
            </a:r>
          </a:p>
        </p:txBody>
      </p:sp>
    </p:spTree>
    <p:extLst>
      <p:ext uri="{BB962C8B-B14F-4D97-AF65-F5344CB8AC3E}">
        <p14:creationId xmlns:p14="http://schemas.microsoft.com/office/powerpoint/2010/main" val="2883338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>
            <a:extLst>
              <a:ext uri="{FF2B5EF4-FFF2-40B4-BE49-F238E27FC236}">
                <a16:creationId xmlns:a16="http://schemas.microsoft.com/office/drawing/2014/main" id="{1981ECD1-29C1-B68E-BD89-08846E3394FC}"/>
              </a:ext>
            </a:extLst>
          </p:cNvPr>
          <p:cNvSpPr/>
          <p:nvPr/>
        </p:nvSpPr>
        <p:spPr>
          <a:xfrm>
            <a:off x="0" y="0"/>
            <a:ext cx="3441940" cy="685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/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F4E612F0-54C6-BAEA-D352-AB94472C8BDA}"/>
              </a:ext>
            </a:extLst>
          </p:cNvPr>
          <p:cNvSpPr txBox="1"/>
          <p:nvPr/>
        </p:nvSpPr>
        <p:spPr>
          <a:xfrm>
            <a:off x="381001" y="457200"/>
            <a:ext cx="23190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600" b="1" dirty="0">
                <a:solidFill>
                  <a:schemeClr val="bg1"/>
                </a:solidFill>
              </a:rPr>
              <a:t>ÁNYK átállás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C16D3C0F-6932-A500-5E67-A153D979CE09}"/>
              </a:ext>
            </a:extLst>
          </p:cNvPr>
          <p:cNvSpPr txBox="1"/>
          <p:nvPr/>
        </p:nvSpPr>
        <p:spPr>
          <a:xfrm>
            <a:off x="257175" y="1762393"/>
            <a:ext cx="2693059" cy="1310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hu-HU" sz="2000" b="1" dirty="0">
                <a:solidFill>
                  <a:schemeClr val="bg1"/>
                </a:solidFill>
                <a:latin typeface="+mj-lt"/>
              </a:rPr>
              <a:t>Jogszabályi kötelezettség</a:t>
            </a:r>
          </a:p>
          <a:p>
            <a:pPr algn="just">
              <a:spcBef>
                <a:spcPts val="300"/>
              </a:spcBef>
            </a:pPr>
            <a:r>
              <a:rPr lang="hu-HU" sz="1100" i="1" dirty="0">
                <a:solidFill>
                  <a:schemeClr val="bg1"/>
                </a:solidFill>
                <a:latin typeface="+mj-lt"/>
              </a:rPr>
              <a:t>A digitális szolgáltatások, a digitális állampolgárság szolgáltatások és támogató szolgáltatások részletes műszaki követelményeiről szóló 322/2024. (XI. 6.) Korm. rendelet 152. § (13) bekezdés</a:t>
            </a:r>
            <a:endParaRPr lang="hu-HU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4" name="Egyenes összekötő 13">
            <a:extLst>
              <a:ext uri="{FF2B5EF4-FFF2-40B4-BE49-F238E27FC236}">
                <a16:creationId xmlns:a16="http://schemas.microsoft.com/office/drawing/2014/main" id="{8A31637C-725F-0EDE-ECAE-7F9E997CA3E4}"/>
              </a:ext>
            </a:extLst>
          </p:cNvPr>
          <p:cNvCxnSpPr/>
          <p:nvPr/>
        </p:nvCxnSpPr>
        <p:spPr>
          <a:xfrm>
            <a:off x="457200" y="1685925"/>
            <a:ext cx="923925" cy="0"/>
          </a:xfrm>
          <a:prstGeom prst="line">
            <a:avLst/>
          </a:prstGeom>
          <a:ln w="19050">
            <a:solidFill>
              <a:srgbClr val="2A69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C09FB416-B892-103D-895C-CAFC6679B7F8}"/>
              </a:ext>
            </a:extLst>
          </p:cNvPr>
          <p:cNvSpPr txBox="1"/>
          <p:nvPr/>
        </p:nvSpPr>
        <p:spPr>
          <a:xfrm>
            <a:off x="400050" y="3662660"/>
            <a:ext cx="2762250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hu-HU" sz="2000" dirty="0">
                <a:solidFill>
                  <a:schemeClr val="bg1"/>
                </a:solidFill>
              </a:rPr>
              <a:t>Modernizáció</a:t>
            </a:r>
          </a:p>
        </p:txBody>
      </p:sp>
      <p:sp>
        <p:nvSpPr>
          <p:cNvPr id="16" name="Szövegdoboz 15">
            <a:extLst>
              <a:ext uri="{FF2B5EF4-FFF2-40B4-BE49-F238E27FC236}">
                <a16:creationId xmlns:a16="http://schemas.microsoft.com/office/drawing/2014/main" id="{3E7AB171-1F34-8083-64D8-9A3F791570F8}"/>
              </a:ext>
            </a:extLst>
          </p:cNvPr>
          <p:cNvSpPr txBox="1"/>
          <p:nvPr/>
        </p:nvSpPr>
        <p:spPr>
          <a:xfrm>
            <a:off x="400050" y="4247374"/>
            <a:ext cx="2762250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hu-HU" sz="2000" dirty="0">
                <a:solidFill>
                  <a:schemeClr val="bg1"/>
                </a:solidFill>
              </a:rPr>
              <a:t>Adatminőség</a:t>
            </a: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055EC4FB-046E-135E-F659-8AFCE41AE54B}"/>
              </a:ext>
            </a:extLst>
          </p:cNvPr>
          <p:cNvSpPr txBox="1"/>
          <p:nvPr/>
        </p:nvSpPr>
        <p:spPr>
          <a:xfrm>
            <a:off x="400050" y="4847347"/>
            <a:ext cx="2762250" cy="410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hu-HU" sz="2000" dirty="0">
                <a:solidFill>
                  <a:schemeClr val="bg1"/>
                </a:solidFill>
              </a:rPr>
              <a:t>Hatékonyság növelés </a:t>
            </a:r>
          </a:p>
        </p:txBody>
      </p:sp>
      <p:sp>
        <p:nvSpPr>
          <p:cNvPr id="18" name="Téglalap 17">
            <a:extLst>
              <a:ext uri="{FF2B5EF4-FFF2-40B4-BE49-F238E27FC236}">
                <a16:creationId xmlns:a16="http://schemas.microsoft.com/office/drawing/2014/main" id="{9C948482-8F84-A9C6-C795-99949FA0216D}"/>
              </a:ext>
            </a:extLst>
          </p:cNvPr>
          <p:cNvSpPr/>
          <p:nvPr/>
        </p:nvSpPr>
        <p:spPr>
          <a:xfrm>
            <a:off x="3162300" y="6222753"/>
            <a:ext cx="933450" cy="371475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/>
          </a:p>
        </p:txBody>
      </p:sp>
      <p:sp>
        <p:nvSpPr>
          <p:cNvPr id="19" name="Szövegdoboz 18">
            <a:extLst>
              <a:ext uri="{FF2B5EF4-FFF2-40B4-BE49-F238E27FC236}">
                <a16:creationId xmlns:a16="http://schemas.microsoft.com/office/drawing/2014/main" id="{AC27AB65-FC46-F5B4-7DD2-83AD00CAD192}"/>
              </a:ext>
            </a:extLst>
          </p:cNvPr>
          <p:cNvSpPr txBox="1"/>
          <p:nvPr/>
        </p:nvSpPr>
        <p:spPr>
          <a:xfrm>
            <a:off x="3629025" y="918865"/>
            <a:ext cx="8122085" cy="5629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hu-HU" sz="2200" dirty="0"/>
              <a:t>Az Általános Nyomtatványkitöltő keretprogramot (ÁNYK) piaci igényekre reagáló korszerű, valós idejű szolgáltatások váltják fel.</a:t>
            </a:r>
          </a:p>
          <a:p>
            <a:pPr marL="342900" indent="-342900" algn="just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hu-HU" sz="2200" b="1" dirty="0"/>
              <a:t>2027. január 01-től </a:t>
            </a:r>
            <a:r>
              <a:rPr lang="hu-HU" sz="2200" dirty="0"/>
              <a:t>nem lehet ÁNYK-n keresztül az eddig megszokott módon a NAV-hoz beküldeni a bevallásokat és bizonylatokat, űrlapokat.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hu-HU" sz="2200" b="1" i="1" dirty="0"/>
              <a:t>Alternatíva</a:t>
            </a:r>
            <a:r>
              <a:rPr lang="hu-HU" sz="2200" dirty="0"/>
              <a:t>ként a NAV </a:t>
            </a:r>
            <a:r>
              <a:rPr lang="hu-HU" sz="2200" i="1" dirty="0"/>
              <a:t>több, a különböző igényű felhasználói körökre szabott korszerű szolgáltatás</a:t>
            </a:r>
            <a:r>
              <a:rPr lang="hu-HU" sz="2200" dirty="0"/>
              <a:t>t kínál:</a:t>
            </a:r>
          </a:p>
          <a:p>
            <a:pPr marL="800100" lvl="1" indent="-34290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hu-HU" sz="2000" dirty="0"/>
              <a:t>Online Nyomtatványkitöltő Alkalmazás (</a:t>
            </a:r>
            <a:r>
              <a:rPr lang="hu-HU" sz="2000" b="1" dirty="0"/>
              <a:t>ONYA</a:t>
            </a:r>
            <a:r>
              <a:rPr lang="hu-HU" sz="2000" dirty="0"/>
              <a:t>)</a:t>
            </a:r>
          </a:p>
          <a:p>
            <a:pPr marL="800100" lvl="1" indent="-34290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hu-HU" sz="2000" b="1" dirty="0"/>
              <a:t>NAV M2M</a:t>
            </a:r>
            <a:r>
              <a:rPr lang="hu-HU" sz="2000" dirty="0"/>
              <a:t> (általános gépi interfész bizonylatbeküldési és </a:t>
            </a:r>
            <a:r>
              <a:rPr lang="hu-HU" sz="2000" dirty="0" err="1"/>
              <a:t>adatlekérdező</a:t>
            </a:r>
            <a:r>
              <a:rPr lang="hu-HU" sz="2000" dirty="0"/>
              <a:t> szolgáltatás)</a:t>
            </a:r>
          </a:p>
          <a:p>
            <a:pPr marL="800100" lvl="1" indent="-342900" algn="just"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hu-HU" sz="2000" b="1" dirty="0"/>
              <a:t>Specifikus rendszerek </a:t>
            </a:r>
            <a:r>
              <a:rPr lang="hu-HU" sz="2000" dirty="0"/>
              <a:t>(továbbiakban is alkalmazhatóak):</a:t>
            </a:r>
          </a:p>
          <a:p>
            <a:pPr marL="1257300" lvl="2" indent="-342900" algn="just"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hu-HU" dirty="0" err="1"/>
              <a:t>eSZJA</a:t>
            </a:r>
            <a:endParaRPr lang="hu-HU" dirty="0"/>
          </a:p>
          <a:p>
            <a:pPr marL="1257300" lvl="2" indent="-342900" algn="just"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hu-HU" dirty="0" err="1"/>
              <a:t>eÁFA</a:t>
            </a:r>
            <a:r>
              <a:rPr lang="hu-HU" dirty="0"/>
              <a:t>-rendszer</a:t>
            </a:r>
          </a:p>
          <a:p>
            <a:pPr marL="1257300" lvl="2" indent="-342900" algn="just"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hu-HU" dirty="0"/>
              <a:t>OSS-portál</a:t>
            </a:r>
          </a:p>
          <a:p>
            <a:pPr marL="1257300" lvl="2" indent="-342900" algn="just"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hu-HU" dirty="0"/>
              <a:t>KOBAK-portál</a:t>
            </a:r>
          </a:p>
          <a:p>
            <a:pPr marL="1257300" lvl="2" indent="-342900" algn="just"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hu-HU" dirty="0"/>
              <a:t>SME-portál</a:t>
            </a:r>
            <a:endParaRPr lang="hu-HU" sz="2000" dirty="0"/>
          </a:p>
        </p:txBody>
      </p: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AFD8A368-9E19-42B6-C4B9-D0FD0C4FD5A7}"/>
              </a:ext>
            </a:extLst>
          </p:cNvPr>
          <p:cNvSpPr txBox="1"/>
          <p:nvPr/>
        </p:nvSpPr>
        <p:spPr>
          <a:xfrm>
            <a:off x="3629025" y="254208"/>
            <a:ext cx="698182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600" b="1" i="1" dirty="0">
                <a:solidFill>
                  <a:srgbClr val="2A69B2"/>
                </a:solidFill>
              </a:rPr>
              <a:t>Mit jelent az ÁNYK átállás?</a:t>
            </a:r>
          </a:p>
        </p:txBody>
      </p:sp>
      <p:sp>
        <p:nvSpPr>
          <p:cNvPr id="21" name="Téglalap 20">
            <a:extLst>
              <a:ext uri="{FF2B5EF4-FFF2-40B4-BE49-F238E27FC236}">
                <a16:creationId xmlns:a16="http://schemas.microsoft.com/office/drawing/2014/main" id="{CB33026C-2E96-D50A-1977-B2ADF627EDFC}"/>
              </a:ext>
            </a:extLst>
          </p:cNvPr>
          <p:cNvSpPr/>
          <p:nvPr/>
        </p:nvSpPr>
        <p:spPr>
          <a:xfrm>
            <a:off x="11821200" y="271800"/>
            <a:ext cx="370800" cy="370800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/>
          </a:p>
        </p:txBody>
      </p:sp>
      <p:cxnSp>
        <p:nvCxnSpPr>
          <p:cNvPr id="2" name="Egyenes összekötő 1">
            <a:extLst>
              <a:ext uri="{FF2B5EF4-FFF2-40B4-BE49-F238E27FC236}">
                <a16:creationId xmlns:a16="http://schemas.microsoft.com/office/drawing/2014/main" id="{421AB56F-2B4E-DA61-D886-94F50EA90839}"/>
              </a:ext>
            </a:extLst>
          </p:cNvPr>
          <p:cNvCxnSpPr/>
          <p:nvPr/>
        </p:nvCxnSpPr>
        <p:spPr>
          <a:xfrm>
            <a:off x="457200" y="3349612"/>
            <a:ext cx="923925" cy="0"/>
          </a:xfrm>
          <a:prstGeom prst="line">
            <a:avLst/>
          </a:prstGeom>
          <a:ln w="19050">
            <a:solidFill>
              <a:srgbClr val="2A69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zövegdoboz 2">
            <a:extLst>
              <a:ext uri="{FF2B5EF4-FFF2-40B4-BE49-F238E27FC236}">
                <a16:creationId xmlns:a16="http://schemas.microsoft.com/office/drawing/2014/main" id="{93275E6E-1B4F-A034-60F8-8F01B5BA04CF}"/>
              </a:ext>
            </a:extLst>
          </p:cNvPr>
          <p:cNvSpPr txBox="1"/>
          <p:nvPr/>
        </p:nvSpPr>
        <p:spPr>
          <a:xfrm>
            <a:off x="400050" y="5442561"/>
            <a:ext cx="2762250" cy="410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hu-HU" sz="2000" dirty="0">
                <a:solidFill>
                  <a:schemeClr val="bg1"/>
                </a:solidFill>
              </a:rPr>
              <a:t>Adatbiztonság</a:t>
            </a:r>
          </a:p>
        </p:txBody>
      </p:sp>
    </p:spTree>
    <p:extLst>
      <p:ext uri="{BB962C8B-B14F-4D97-AF65-F5344CB8AC3E}">
        <p14:creationId xmlns:p14="http://schemas.microsoft.com/office/powerpoint/2010/main" val="776299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BA4455-FBF9-EE4A-DFA7-B82D258230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>
            <a:extLst>
              <a:ext uri="{FF2B5EF4-FFF2-40B4-BE49-F238E27FC236}">
                <a16:creationId xmlns:a16="http://schemas.microsoft.com/office/drawing/2014/main" id="{3193D144-69EB-4CBB-78E3-C224883FEEA6}"/>
              </a:ext>
            </a:extLst>
          </p:cNvPr>
          <p:cNvSpPr/>
          <p:nvPr/>
        </p:nvSpPr>
        <p:spPr>
          <a:xfrm>
            <a:off x="0" y="0"/>
            <a:ext cx="2800709" cy="685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/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2A950AA6-7E24-EB0F-4A59-C1E6C929C585}"/>
              </a:ext>
            </a:extLst>
          </p:cNvPr>
          <p:cNvSpPr txBox="1"/>
          <p:nvPr/>
        </p:nvSpPr>
        <p:spPr>
          <a:xfrm>
            <a:off x="216163" y="302710"/>
            <a:ext cx="232855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600" b="1" dirty="0">
                <a:solidFill>
                  <a:schemeClr val="bg1"/>
                </a:solidFill>
                <a:latin typeface="+mj-lt"/>
              </a:rPr>
              <a:t>ÁNYK átállás </a:t>
            </a:r>
          </a:p>
          <a:p>
            <a:r>
              <a:rPr lang="hu-HU" sz="2600" b="1" i="1" dirty="0">
                <a:solidFill>
                  <a:schemeClr val="bg1"/>
                </a:solidFill>
                <a:latin typeface="+mj-lt"/>
              </a:rPr>
              <a:t>főbb alternatívái</a:t>
            </a:r>
          </a:p>
        </p:txBody>
      </p:sp>
      <p:cxnSp>
        <p:nvCxnSpPr>
          <p:cNvPr id="14" name="Egyenes összekötő 13">
            <a:extLst>
              <a:ext uri="{FF2B5EF4-FFF2-40B4-BE49-F238E27FC236}">
                <a16:creationId xmlns:a16="http://schemas.microsoft.com/office/drawing/2014/main" id="{E7B3866E-6AE5-B6F5-882A-D22D62A27707}"/>
              </a:ext>
            </a:extLst>
          </p:cNvPr>
          <p:cNvCxnSpPr/>
          <p:nvPr/>
        </p:nvCxnSpPr>
        <p:spPr>
          <a:xfrm>
            <a:off x="457200" y="1685925"/>
            <a:ext cx="923925" cy="0"/>
          </a:xfrm>
          <a:prstGeom prst="line">
            <a:avLst/>
          </a:prstGeom>
          <a:ln w="19050">
            <a:solidFill>
              <a:srgbClr val="2A69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églalap 17">
            <a:extLst>
              <a:ext uri="{FF2B5EF4-FFF2-40B4-BE49-F238E27FC236}">
                <a16:creationId xmlns:a16="http://schemas.microsoft.com/office/drawing/2014/main" id="{A4EE49BD-290A-1454-1217-6EFA3FF23FE3}"/>
              </a:ext>
            </a:extLst>
          </p:cNvPr>
          <p:cNvSpPr/>
          <p:nvPr/>
        </p:nvSpPr>
        <p:spPr>
          <a:xfrm>
            <a:off x="2544713" y="6225620"/>
            <a:ext cx="933450" cy="371475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/>
          </a:p>
        </p:txBody>
      </p:sp>
      <p:cxnSp>
        <p:nvCxnSpPr>
          <p:cNvPr id="2" name="Egyenes összekötő 1">
            <a:extLst>
              <a:ext uri="{FF2B5EF4-FFF2-40B4-BE49-F238E27FC236}">
                <a16:creationId xmlns:a16="http://schemas.microsoft.com/office/drawing/2014/main" id="{3E8ABA59-4669-F423-974C-23FCF7ACCB01}"/>
              </a:ext>
            </a:extLst>
          </p:cNvPr>
          <p:cNvCxnSpPr/>
          <p:nvPr/>
        </p:nvCxnSpPr>
        <p:spPr>
          <a:xfrm>
            <a:off x="457200" y="4203627"/>
            <a:ext cx="923925" cy="0"/>
          </a:xfrm>
          <a:prstGeom prst="line">
            <a:avLst/>
          </a:prstGeom>
          <a:ln w="19050">
            <a:solidFill>
              <a:srgbClr val="2A69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D1BC5C43-7FAE-587E-7DBC-46C26CCA7CE6}"/>
              </a:ext>
            </a:extLst>
          </p:cNvPr>
          <p:cNvSpPr txBox="1"/>
          <p:nvPr/>
        </p:nvSpPr>
        <p:spPr>
          <a:xfrm>
            <a:off x="4021212" y="414990"/>
            <a:ext cx="760719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hu-HU" dirty="0"/>
              <a:t>Magánszemélyek, egyéni és </a:t>
            </a:r>
            <a:r>
              <a:rPr lang="hu-HU" dirty="0" err="1"/>
              <a:t>mikro</a:t>
            </a:r>
            <a:r>
              <a:rPr lang="hu-HU" dirty="0"/>
              <a:t>/kisvállalkozások számára</a:t>
            </a:r>
          </a:p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hu-HU" dirty="0"/>
              <a:t>Nem igényel telepítést, verziókövetést</a:t>
            </a:r>
          </a:p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hu-HU" dirty="0"/>
              <a:t>Bármely okos eszközről, mobileszközökről is használható</a:t>
            </a:r>
          </a:p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hu-HU" dirty="0"/>
              <a:t>KAÜ (DÁP/Ügyfélkapu+) azonosítással elérhető felület</a:t>
            </a:r>
          </a:p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hu-HU" dirty="0"/>
              <a:t>Publikus, azonosítás nélküli funkciókkal is rendelkezik</a:t>
            </a:r>
          </a:p>
        </p:txBody>
      </p:sp>
      <p:sp>
        <p:nvSpPr>
          <p:cNvPr id="23" name="Szövegdoboz 22">
            <a:extLst>
              <a:ext uri="{FF2B5EF4-FFF2-40B4-BE49-F238E27FC236}">
                <a16:creationId xmlns:a16="http://schemas.microsoft.com/office/drawing/2014/main" id="{A65A0379-8B3A-226B-E075-7698051BA8C5}"/>
              </a:ext>
            </a:extLst>
          </p:cNvPr>
          <p:cNvSpPr txBox="1"/>
          <p:nvPr/>
        </p:nvSpPr>
        <p:spPr>
          <a:xfrm>
            <a:off x="4064345" y="2268586"/>
            <a:ext cx="7520930" cy="1869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hu-HU" dirty="0"/>
              <a:t>Ügyviteli programokat, rendszereket használó vállalkozások, könyvelők, adótanácsadók, nagyvállalatok, nagy létszámú, széles spektrumban működő cégek, szervezetek részére</a:t>
            </a:r>
          </a:p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hu-HU" dirty="0"/>
              <a:t>Általános gép-gép kapcsolat a NAV szolgáltatásaihoz</a:t>
            </a:r>
          </a:p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hu-HU" dirty="0"/>
              <a:t>Automatizált, nagy mennyiségű, gyors adatbeküldés</a:t>
            </a:r>
          </a:p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hu-HU" dirty="0"/>
              <a:t>2024 ősze óta elérhető, 2025 ősze óta </a:t>
            </a:r>
            <a:r>
              <a:rPr lang="hu-HU" dirty="0" err="1"/>
              <a:t>adatlekérdezési</a:t>
            </a:r>
            <a:r>
              <a:rPr lang="hu-HU" dirty="0"/>
              <a:t> funkciók is</a:t>
            </a:r>
          </a:p>
        </p:txBody>
      </p:sp>
      <p:sp>
        <p:nvSpPr>
          <p:cNvPr id="26" name="Szövegdoboz 25">
            <a:extLst>
              <a:ext uri="{FF2B5EF4-FFF2-40B4-BE49-F238E27FC236}">
                <a16:creationId xmlns:a16="http://schemas.microsoft.com/office/drawing/2014/main" id="{D2BA7C3B-7316-CE48-1EF8-EE5B4A517831}"/>
              </a:ext>
            </a:extLst>
          </p:cNvPr>
          <p:cNvSpPr txBox="1"/>
          <p:nvPr/>
        </p:nvSpPr>
        <p:spPr>
          <a:xfrm>
            <a:off x="4223282" y="4385350"/>
            <a:ext cx="7361993" cy="19466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hu-HU" dirty="0" err="1"/>
              <a:t>eSZJA</a:t>
            </a:r>
            <a:r>
              <a:rPr lang="hu-HU" dirty="0"/>
              <a:t>: személyi jövedelemadó-bevallás</a:t>
            </a:r>
          </a:p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hu-HU" dirty="0" err="1"/>
              <a:t>eÁFA</a:t>
            </a:r>
            <a:r>
              <a:rPr lang="hu-HU" dirty="0"/>
              <a:t>-rendszer: áfabevallás</a:t>
            </a:r>
          </a:p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hu-HU" dirty="0"/>
              <a:t>OSS-portál: uniós előírásokon alapuló HÉA bevallás</a:t>
            </a:r>
          </a:p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hu-HU" dirty="0"/>
              <a:t>SME-portál: uniós előírásokon alapuló, NAV Ügyfélportálon (ÜPO)</a:t>
            </a:r>
          </a:p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hu-HU" dirty="0"/>
              <a:t>KOBAK-portál: online pénztárgépek, e-pénztárgépek adminisztrációja</a:t>
            </a:r>
          </a:p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hu-HU" dirty="0"/>
              <a:t>ÜPO-n szolgáltatás kiajánlás</a:t>
            </a:r>
          </a:p>
        </p:txBody>
      </p:sp>
      <p:sp>
        <p:nvSpPr>
          <p:cNvPr id="27" name="Téglalap 26">
            <a:extLst>
              <a:ext uri="{FF2B5EF4-FFF2-40B4-BE49-F238E27FC236}">
                <a16:creationId xmlns:a16="http://schemas.microsoft.com/office/drawing/2014/main" id="{23E3952C-3362-13A2-8566-0ED5771BCE5D}"/>
              </a:ext>
            </a:extLst>
          </p:cNvPr>
          <p:cNvSpPr/>
          <p:nvPr/>
        </p:nvSpPr>
        <p:spPr>
          <a:xfrm>
            <a:off x="3067325" y="375513"/>
            <a:ext cx="933450" cy="371475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>
                <a:latin typeface="+mj-lt"/>
              </a:rPr>
              <a:t>ONYA</a:t>
            </a:r>
          </a:p>
        </p:txBody>
      </p:sp>
      <p:sp>
        <p:nvSpPr>
          <p:cNvPr id="28" name="Téglalap 27">
            <a:extLst>
              <a:ext uri="{FF2B5EF4-FFF2-40B4-BE49-F238E27FC236}">
                <a16:creationId xmlns:a16="http://schemas.microsoft.com/office/drawing/2014/main" id="{41AF667E-B08E-6D08-6F63-D083FD158F72}"/>
              </a:ext>
            </a:extLst>
          </p:cNvPr>
          <p:cNvSpPr/>
          <p:nvPr/>
        </p:nvSpPr>
        <p:spPr>
          <a:xfrm>
            <a:off x="3045270" y="2241468"/>
            <a:ext cx="933450" cy="770880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>
                <a:latin typeface="+mj-lt"/>
              </a:rPr>
              <a:t>NAV M2M</a:t>
            </a:r>
          </a:p>
        </p:txBody>
      </p:sp>
      <p:sp>
        <p:nvSpPr>
          <p:cNvPr id="29" name="Téglalap 28">
            <a:extLst>
              <a:ext uri="{FF2B5EF4-FFF2-40B4-BE49-F238E27FC236}">
                <a16:creationId xmlns:a16="http://schemas.microsoft.com/office/drawing/2014/main" id="{3D243B85-84F7-40C0-7629-D4194DB959D2}"/>
              </a:ext>
            </a:extLst>
          </p:cNvPr>
          <p:cNvSpPr/>
          <p:nvPr/>
        </p:nvSpPr>
        <p:spPr>
          <a:xfrm>
            <a:off x="2977399" y="4360709"/>
            <a:ext cx="1245883" cy="371475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>
                <a:latin typeface="+mj-lt"/>
              </a:rPr>
              <a:t>Speciális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C7B0A3F1-838B-5FBE-DFD1-7F62477C577C}"/>
              </a:ext>
            </a:extLst>
          </p:cNvPr>
          <p:cNvSpPr txBox="1"/>
          <p:nvPr/>
        </p:nvSpPr>
        <p:spPr>
          <a:xfrm>
            <a:off x="407777" y="1927711"/>
            <a:ext cx="1459482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hu-HU" sz="2000" dirty="0">
                <a:solidFill>
                  <a:schemeClr val="bg1"/>
                </a:solidFill>
              </a:rPr>
              <a:t>Online</a:t>
            </a: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F16E489D-E126-E250-F379-A63FDEBD7E76}"/>
              </a:ext>
            </a:extLst>
          </p:cNvPr>
          <p:cNvSpPr txBox="1"/>
          <p:nvPr/>
        </p:nvSpPr>
        <p:spPr>
          <a:xfrm>
            <a:off x="407777" y="2626908"/>
            <a:ext cx="1860970" cy="410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hu-HU" sz="2000" dirty="0">
                <a:solidFill>
                  <a:schemeClr val="bg1"/>
                </a:solidFill>
              </a:rPr>
              <a:t>Integrálhatóság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79C923B6-B711-E672-5523-33803CDA9D61}"/>
              </a:ext>
            </a:extLst>
          </p:cNvPr>
          <p:cNvSpPr txBox="1"/>
          <p:nvPr/>
        </p:nvSpPr>
        <p:spPr>
          <a:xfrm>
            <a:off x="407777" y="3375003"/>
            <a:ext cx="1860970" cy="410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hu-HU" sz="2000" dirty="0" err="1">
                <a:solidFill>
                  <a:schemeClr val="bg1"/>
                </a:solidFill>
              </a:rPr>
              <a:t>Automatizáció</a:t>
            </a:r>
            <a:endParaRPr lang="hu-HU" sz="2000" dirty="0">
              <a:solidFill>
                <a:schemeClr val="bg1"/>
              </a:solidFill>
            </a:endParaRPr>
          </a:p>
        </p:txBody>
      </p:sp>
      <p:sp>
        <p:nvSpPr>
          <p:cNvPr id="4" name="Téglalap 3">
            <a:extLst>
              <a:ext uri="{FF2B5EF4-FFF2-40B4-BE49-F238E27FC236}">
                <a16:creationId xmlns:a16="http://schemas.microsoft.com/office/drawing/2014/main" id="{00FC3738-0202-358A-06F3-F3887694E5A9}"/>
              </a:ext>
            </a:extLst>
          </p:cNvPr>
          <p:cNvSpPr/>
          <p:nvPr/>
        </p:nvSpPr>
        <p:spPr>
          <a:xfrm>
            <a:off x="11821200" y="271800"/>
            <a:ext cx="370800" cy="370800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/>
          </a:p>
        </p:txBody>
      </p:sp>
    </p:spTree>
    <p:extLst>
      <p:ext uri="{BB962C8B-B14F-4D97-AF65-F5344CB8AC3E}">
        <p14:creationId xmlns:p14="http://schemas.microsoft.com/office/powerpoint/2010/main" val="993027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A képen fekete-fehér, felhő, ég, kültéri látható&#10;&#10;Automatikusan generált leírás">
            <a:extLst>
              <a:ext uri="{FF2B5EF4-FFF2-40B4-BE49-F238E27FC236}">
                <a16:creationId xmlns:a16="http://schemas.microsoft.com/office/drawing/2014/main" id="{EC8D2742-04D6-8C47-4464-2C70E81FEF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79" b="35010"/>
          <a:stretch/>
        </p:blipFill>
        <p:spPr>
          <a:xfrm>
            <a:off x="0" y="0"/>
            <a:ext cx="12208042" cy="1409213"/>
          </a:xfrm>
          <a:prstGeom prst="rect">
            <a:avLst/>
          </a:prstGeom>
        </p:spPr>
      </p:pic>
      <p:sp>
        <p:nvSpPr>
          <p:cNvPr id="3" name="Téglalap 2">
            <a:extLst>
              <a:ext uri="{FF2B5EF4-FFF2-40B4-BE49-F238E27FC236}">
                <a16:creationId xmlns:a16="http://schemas.microsoft.com/office/drawing/2014/main" id="{96A36BA4-2054-001B-66CC-E4FE452D692C}"/>
              </a:ext>
            </a:extLst>
          </p:cNvPr>
          <p:cNvSpPr/>
          <p:nvPr/>
        </p:nvSpPr>
        <p:spPr>
          <a:xfrm>
            <a:off x="0" y="1"/>
            <a:ext cx="12192000" cy="1404120"/>
          </a:xfrm>
          <a:prstGeom prst="rect">
            <a:avLst/>
          </a:prstGeom>
          <a:solidFill>
            <a:srgbClr val="062A47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ABA94FB5-5C03-EA32-8109-095DDBD0B398}"/>
              </a:ext>
            </a:extLst>
          </p:cNvPr>
          <p:cNvSpPr txBox="1"/>
          <p:nvPr/>
        </p:nvSpPr>
        <p:spPr>
          <a:xfrm>
            <a:off x="604837" y="411844"/>
            <a:ext cx="10982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solidFill>
                  <a:schemeClr val="bg1"/>
                </a:solidFill>
                <a:latin typeface="+mj-lt"/>
              </a:rPr>
              <a:t>ÁNYK átállás – </a:t>
            </a:r>
            <a:r>
              <a:rPr lang="hu-HU" sz="2800" i="1" dirty="0">
                <a:solidFill>
                  <a:schemeClr val="bg1"/>
                </a:solidFill>
                <a:latin typeface="+mj-lt"/>
              </a:rPr>
              <a:t>főbb</a:t>
            </a:r>
            <a:r>
              <a:rPr lang="hu-HU" sz="28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hu-HU" sz="2800" i="1" dirty="0">
                <a:solidFill>
                  <a:schemeClr val="bg1"/>
                </a:solidFill>
                <a:latin typeface="+mj-lt"/>
              </a:rPr>
              <a:t>tudnivalók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59BBADE5-22BA-DDF1-675C-84825A3351D9}"/>
              </a:ext>
            </a:extLst>
          </p:cNvPr>
          <p:cNvSpPr txBox="1"/>
          <p:nvPr/>
        </p:nvSpPr>
        <p:spPr>
          <a:xfrm>
            <a:off x="447670" y="2402934"/>
            <a:ext cx="3476626" cy="445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dirty="0">
                <a:latin typeface="+mj-lt"/>
              </a:rPr>
              <a:t>ONYA-ban intézhető ügyek köre folyamatosan bővül 2026-ban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dirty="0">
                <a:latin typeface="+mj-lt"/>
              </a:rPr>
              <a:t>A korábbi űrlapok néhány kivétellel ONYA-n is beadhatóak lesznek 2027-től.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750" dirty="0">
                <a:latin typeface="+mj-lt"/>
              </a:rPr>
              <a:t>Funkcionalitás továbbfejlesztése </a:t>
            </a:r>
            <a:r>
              <a:rPr lang="hu-HU" sz="1600" dirty="0">
                <a:latin typeface="+mj-lt"/>
              </a:rPr>
              <a:t>(beérkező ügyféli javaslatok figyelembe vételével),               </a:t>
            </a:r>
            <a:r>
              <a:rPr lang="hu-HU" b="1" i="1" dirty="0">
                <a:latin typeface="+mj-lt"/>
              </a:rPr>
              <a:t>2026. április 1-jétől új funkció</a:t>
            </a:r>
            <a:r>
              <a:rPr lang="hu-HU" dirty="0">
                <a:latin typeface="+mj-lt"/>
              </a:rPr>
              <a:t>: </a:t>
            </a:r>
            <a:r>
              <a:rPr lang="hu-HU" b="1" i="1" dirty="0">
                <a:latin typeface="+mj-lt"/>
              </a:rPr>
              <a:t>csoportos műveletek </a:t>
            </a:r>
            <a:r>
              <a:rPr lang="hu-HU" i="1" dirty="0">
                <a:latin typeface="+mj-lt"/>
              </a:rPr>
              <a:t>szolgáltatás </a:t>
            </a:r>
            <a:r>
              <a:rPr lang="hu-HU" sz="1600" dirty="0">
                <a:latin typeface="+mj-lt"/>
              </a:rPr>
              <a:t>(előkészített XML állományok importálása)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dirty="0">
                <a:latin typeface="+mj-lt"/>
              </a:rPr>
              <a:t>NAV honlapon publikált segédanyagok támogatják a használatot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FAF21D80-AF20-3C71-3C8B-8C59C3C2E7C0}"/>
              </a:ext>
            </a:extLst>
          </p:cNvPr>
          <p:cNvSpPr/>
          <p:nvPr/>
        </p:nvSpPr>
        <p:spPr>
          <a:xfrm>
            <a:off x="447671" y="1560321"/>
            <a:ext cx="3476625" cy="695857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4E4310C4-40C0-86FA-B21F-D14D84A74919}"/>
              </a:ext>
            </a:extLst>
          </p:cNvPr>
          <p:cNvSpPr/>
          <p:nvPr/>
        </p:nvSpPr>
        <p:spPr>
          <a:xfrm>
            <a:off x="447675" y="6750000"/>
            <a:ext cx="3476625" cy="10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8009D86D-6C3B-A6BD-9406-DBA1AE1ADE86}"/>
              </a:ext>
            </a:extLst>
          </p:cNvPr>
          <p:cNvSpPr txBox="1"/>
          <p:nvPr/>
        </p:nvSpPr>
        <p:spPr>
          <a:xfrm>
            <a:off x="447671" y="1695370"/>
            <a:ext cx="34766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200" b="1" dirty="0">
                <a:solidFill>
                  <a:schemeClr val="bg1"/>
                </a:solidFill>
                <a:latin typeface="+mj-lt"/>
              </a:rPr>
              <a:t>ONYA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D891ACD2-444F-0409-24E9-BD8B68D5B1AF}"/>
              </a:ext>
            </a:extLst>
          </p:cNvPr>
          <p:cNvSpPr txBox="1"/>
          <p:nvPr/>
        </p:nvSpPr>
        <p:spPr>
          <a:xfrm>
            <a:off x="4160800" y="2464889"/>
            <a:ext cx="3870389" cy="3885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dirty="0">
                <a:latin typeface="+mj-lt"/>
              </a:rPr>
              <a:t>Az ÁNYK XML struktúra nem szűnik meg azonnal – átmenetileg még tovább él régebbi űrlapok beadására (</a:t>
            </a:r>
            <a:r>
              <a:rPr lang="hu-HU" dirty="0" err="1">
                <a:latin typeface="+mj-lt"/>
              </a:rPr>
              <a:t>Document</a:t>
            </a:r>
            <a:r>
              <a:rPr lang="hu-HU" dirty="0">
                <a:latin typeface="+mj-lt"/>
              </a:rPr>
              <a:t> API).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hu-HU" b="1" i="1" dirty="0">
                <a:latin typeface="+mj-lt"/>
              </a:rPr>
              <a:t>Új formátumú XML 2027.01.01-től</a:t>
            </a:r>
            <a:endParaRPr lang="hu-HU" sz="1600" dirty="0">
              <a:latin typeface="+mj-lt"/>
            </a:endParaRPr>
          </a:p>
          <a:p>
            <a:pPr marL="800100" lvl="1" indent="-342900" algn="just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hu-HU" sz="1600" dirty="0">
                <a:latin typeface="+mj-lt"/>
              </a:rPr>
              <a:t>Egyedi, strukturáltabb séma leíró XSD-k, az űrlapok teljes, strukturált adatmodellje (Bizonylat API)</a:t>
            </a:r>
          </a:p>
          <a:p>
            <a:pPr marL="800100" lvl="1" indent="-342900" algn="just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hu-HU" sz="1600" dirty="0">
                <a:latin typeface="+mj-lt"/>
              </a:rPr>
              <a:t>Egységes, átlátható, szabványos technikai leírások, az információk közvetlenül az XSD-ben és a hozzá tartozó leíró állományokban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hu-HU" sz="1600" dirty="0">
                <a:latin typeface="+mj-lt"/>
              </a:rPr>
              <a:t>XSD-k publikálása NAV M2M GitHub felületén</a:t>
            </a:r>
          </a:p>
        </p:txBody>
      </p:sp>
      <p:sp>
        <p:nvSpPr>
          <p:cNvPr id="14" name="Téglalap 13">
            <a:extLst>
              <a:ext uri="{FF2B5EF4-FFF2-40B4-BE49-F238E27FC236}">
                <a16:creationId xmlns:a16="http://schemas.microsoft.com/office/drawing/2014/main" id="{45B38F24-CB4A-E147-6C6F-6DC6A75A3863}"/>
              </a:ext>
            </a:extLst>
          </p:cNvPr>
          <p:cNvSpPr/>
          <p:nvPr/>
        </p:nvSpPr>
        <p:spPr>
          <a:xfrm>
            <a:off x="4160800" y="1560320"/>
            <a:ext cx="3870389" cy="695857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3FFF2806-CC65-BDAA-6ED4-609BCED6F708}"/>
              </a:ext>
            </a:extLst>
          </p:cNvPr>
          <p:cNvSpPr/>
          <p:nvPr/>
        </p:nvSpPr>
        <p:spPr>
          <a:xfrm>
            <a:off x="4160800" y="6750000"/>
            <a:ext cx="3870389" cy="10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Szövegdoboz 15">
            <a:extLst>
              <a:ext uri="{FF2B5EF4-FFF2-40B4-BE49-F238E27FC236}">
                <a16:creationId xmlns:a16="http://schemas.microsoft.com/office/drawing/2014/main" id="{1D3C2203-8506-5A6C-9C4F-DEC6E7AA8ABA}"/>
              </a:ext>
            </a:extLst>
          </p:cNvPr>
          <p:cNvSpPr txBox="1"/>
          <p:nvPr/>
        </p:nvSpPr>
        <p:spPr>
          <a:xfrm>
            <a:off x="4222910" y="1534042"/>
            <a:ext cx="387038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200" b="1" dirty="0">
                <a:solidFill>
                  <a:schemeClr val="bg1"/>
                </a:solidFill>
                <a:latin typeface="+mj-lt"/>
              </a:rPr>
              <a:t>NAV M2M – </a:t>
            </a:r>
          </a:p>
          <a:p>
            <a:pPr algn="ctr">
              <a:lnSpc>
                <a:spcPts val="2600"/>
              </a:lnSpc>
            </a:pPr>
            <a:r>
              <a:rPr lang="hu-HU" sz="2200" b="1" i="1" dirty="0">
                <a:solidFill>
                  <a:schemeClr val="bg1"/>
                </a:solidFill>
                <a:latin typeface="+mj-lt"/>
              </a:rPr>
              <a:t>új bevallási struktúra</a:t>
            </a: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002CCEC8-31D1-075D-2A3A-E403143E6DDB}"/>
              </a:ext>
            </a:extLst>
          </p:cNvPr>
          <p:cNvSpPr txBox="1"/>
          <p:nvPr/>
        </p:nvSpPr>
        <p:spPr>
          <a:xfrm>
            <a:off x="8267693" y="2464889"/>
            <a:ext cx="347662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 algn="just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hu-HU" dirty="0">
                <a:latin typeface="+mj-lt"/>
              </a:rPr>
              <a:t>Az ONYA ellenőrzés szempontjából ugyanazt tudja mint az ÁNYK</a:t>
            </a:r>
          </a:p>
          <a:p>
            <a:pPr marL="180000" indent="-180000" algn="just">
              <a:spcAft>
                <a:spcPts val="3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hu-HU" b="1" i="1" dirty="0">
                <a:latin typeface="+mj-lt"/>
              </a:rPr>
              <a:t>M2M új szabályrendszer</a:t>
            </a:r>
            <a:r>
              <a:rPr lang="hu-HU" dirty="0">
                <a:latin typeface="+mj-lt"/>
              </a:rPr>
              <a:t> az új XML-hez</a:t>
            </a:r>
          </a:p>
          <a:p>
            <a:pPr marL="742950" lvl="1" indent="-285750" algn="just">
              <a:spcAft>
                <a:spcPts val="3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hu-HU" sz="1600" dirty="0">
                <a:latin typeface="+mj-lt"/>
              </a:rPr>
              <a:t>A szabály leírók szabványos technológiákkal (</a:t>
            </a:r>
            <a:r>
              <a:rPr lang="hu-HU" sz="1600" i="1" dirty="0">
                <a:latin typeface="+mj-lt"/>
              </a:rPr>
              <a:t>XML, </a:t>
            </a:r>
            <a:r>
              <a:rPr lang="hu-HU" sz="1600" i="1" dirty="0" err="1">
                <a:latin typeface="+mj-lt"/>
              </a:rPr>
              <a:t>xPath</a:t>
            </a:r>
            <a:r>
              <a:rPr lang="hu-HU" sz="1600" dirty="0">
                <a:latin typeface="+mj-lt"/>
              </a:rPr>
              <a:t>) készülnek</a:t>
            </a:r>
          </a:p>
          <a:p>
            <a:pPr marL="742950" lvl="1" indent="-285750" algn="just"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hu-HU" sz="1600" dirty="0">
                <a:latin typeface="+mj-lt"/>
              </a:rPr>
              <a:t>Új modell teljesen automatizált, integrálható, gépi feldolgozásra alkalmas ellenőrzés</a:t>
            </a:r>
          </a:p>
        </p:txBody>
      </p:sp>
      <p:sp>
        <p:nvSpPr>
          <p:cNvPr id="18" name="Téglalap 17">
            <a:extLst>
              <a:ext uri="{FF2B5EF4-FFF2-40B4-BE49-F238E27FC236}">
                <a16:creationId xmlns:a16="http://schemas.microsoft.com/office/drawing/2014/main" id="{E541FF3E-1790-A4A1-AC8B-35E92F2E0CA5}"/>
              </a:ext>
            </a:extLst>
          </p:cNvPr>
          <p:cNvSpPr/>
          <p:nvPr/>
        </p:nvSpPr>
        <p:spPr>
          <a:xfrm>
            <a:off x="8267693" y="1562265"/>
            <a:ext cx="3476625" cy="693911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" name="Téglalap 18">
            <a:extLst>
              <a:ext uri="{FF2B5EF4-FFF2-40B4-BE49-F238E27FC236}">
                <a16:creationId xmlns:a16="http://schemas.microsoft.com/office/drawing/2014/main" id="{7294E74C-7A2C-320F-AE59-2107BFB801CB}"/>
              </a:ext>
            </a:extLst>
          </p:cNvPr>
          <p:cNvSpPr/>
          <p:nvPr/>
        </p:nvSpPr>
        <p:spPr>
          <a:xfrm>
            <a:off x="8267699" y="6750000"/>
            <a:ext cx="3476625" cy="10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1D952E43-A3FA-CB1D-FFC8-F61C5C665455}"/>
              </a:ext>
            </a:extLst>
          </p:cNvPr>
          <p:cNvSpPr txBox="1"/>
          <p:nvPr/>
        </p:nvSpPr>
        <p:spPr>
          <a:xfrm>
            <a:off x="8267693" y="1669286"/>
            <a:ext cx="34766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200" b="1" dirty="0">
                <a:solidFill>
                  <a:schemeClr val="bg1"/>
                </a:solidFill>
                <a:latin typeface="+mj-lt"/>
              </a:rPr>
              <a:t>Ellenőrzés</a:t>
            </a:r>
          </a:p>
        </p:txBody>
      </p:sp>
    </p:spTree>
    <p:extLst>
      <p:ext uri="{BB962C8B-B14F-4D97-AF65-F5344CB8AC3E}">
        <p14:creationId xmlns:p14="http://schemas.microsoft.com/office/powerpoint/2010/main" val="1965211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4A35FC-A331-8B0C-BAE9-1E1A2020A6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>
            <a:extLst>
              <a:ext uri="{FF2B5EF4-FFF2-40B4-BE49-F238E27FC236}">
                <a16:creationId xmlns:a16="http://schemas.microsoft.com/office/drawing/2014/main" id="{A2C13CC3-99EE-781F-6EE8-59D7B02449F6}"/>
              </a:ext>
            </a:extLst>
          </p:cNvPr>
          <p:cNvSpPr/>
          <p:nvPr/>
        </p:nvSpPr>
        <p:spPr>
          <a:xfrm>
            <a:off x="0" y="0"/>
            <a:ext cx="2673985" cy="685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/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631B71BE-4A82-4D2E-F772-4FC5B11CE3ED}"/>
              </a:ext>
            </a:extLst>
          </p:cNvPr>
          <p:cNvSpPr txBox="1"/>
          <p:nvPr/>
        </p:nvSpPr>
        <p:spPr>
          <a:xfrm>
            <a:off x="172717" y="371053"/>
            <a:ext cx="232855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600" b="1" dirty="0">
                <a:solidFill>
                  <a:schemeClr val="bg1"/>
                </a:solidFill>
                <a:latin typeface="+mj-lt"/>
              </a:rPr>
              <a:t>ÁNYK átállás </a:t>
            </a:r>
          </a:p>
          <a:p>
            <a:r>
              <a:rPr lang="hu-HU" sz="2600" b="1" dirty="0">
                <a:solidFill>
                  <a:schemeClr val="bg1"/>
                </a:solidFill>
                <a:latin typeface="+mj-lt"/>
              </a:rPr>
              <a:t>főbb alternatívái </a:t>
            </a:r>
            <a:r>
              <a:rPr lang="hu-HU" sz="2600" b="1" i="1" dirty="0">
                <a:solidFill>
                  <a:schemeClr val="bg1"/>
                </a:solidFill>
                <a:latin typeface="+mj-lt"/>
              </a:rPr>
              <a:t>felhasználói kör szerint</a:t>
            </a:r>
          </a:p>
        </p:txBody>
      </p:sp>
      <p:sp>
        <p:nvSpPr>
          <p:cNvPr id="18" name="Téglalap 17">
            <a:extLst>
              <a:ext uri="{FF2B5EF4-FFF2-40B4-BE49-F238E27FC236}">
                <a16:creationId xmlns:a16="http://schemas.microsoft.com/office/drawing/2014/main" id="{FEA75BF8-6A7F-18FB-B7BF-2A88E0B1A688}"/>
              </a:ext>
            </a:extLst>
          </p:cNvPr>
          <p:cNvSpPr/>
          <p:nvPr/>
        </p:nvSpPr>
        <p:spPr>
          <a:xfrm>
            <a:off x="2388934" y="6233892"/>
            <a:ext cx="933450" cy="371475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/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B59B7583-C08A-AFBE-12A8-68AB325F8FB3}"/>
              </a:ext>
            </a:extLst>
          </p:cNvPr>
          <p:cNvSpPr txBox="1"/>
          <p:nvPr/>
        </p:nvSpPr>
        <p:spPr>
          <a:xfrm>
            <a:off x="2934385" y="746651"/>
            <a:ext cx="8367623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hu-HU" sz="2400" b="1" i="0" dirty="0">
                <a:solidFill>
                  <a:srgbClr val="0A0A0A"/>
                </a:solidFill>
                <a:effectLst/>
                <a:latin typeface="+mj-lt"/>
              </a:rPr>
              <a:t>Magánszemélyek: </a:t>
            </a:r>
            <a:r>
              <a:rPr lang="hu-HU" sz="2400" i="0" dirty="0">
                <a:solidFill>
                  <a:srgbClr val="0A0A0A"/>
                </a:solidFill>
                <a:effectLst/>
                <a:latin typeface="+mj-lt"/>
              </a:rPr>
              <a:t>ONYA</a:t>
            </a:r>
          </a:p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400" b="1" i="0" dirty="0" err="1">
                <a:solidFill>
                  <a:srgbClr val="0A0A0A"/>
                </a:solidFill>
                <a:effectLst/>
                <a:latin typeface="+mj-lt"/>
              </a:rPr>
              <a:t>Mikro</a:t>
            </a:r>
            <a:r>
              <a:rPr lang="hu-HU" sz="2400" b="1" i="0" dirty="0">
                <a:solidFill>
                  <a:srgbClr val="0A0A0A"/>
                </a:solidFill>
                <a:effectLst/>
                <a:latin typeface="+mj-lt"/>
              </a:rPr>
              <a:t>/kisvállalkozások, egyéni vállalkozók, eseti bevallók:</a:t>
            </a:r>
            <a:r>
              <a:rPr lang="hu-HU" sz="2400" b="0" i="0" dirty="0">
                <a:solidFill>
                  <a:srgbClr val="0A0A0A"/>
                </a:solidFill>
                <a:effectLst/>
                <a:latin typeface="+mj-lt"/>
              </a:rPr>
              <a:t> </a:t>
            </a:r>
          </a:p>
          <a:p>
            <a:pPr lvl="1" algn="just">
              <a:spcAft>
                <a:spcPts val="1800"/>
              </a:spcAft>
            </a:pPr>
            <a:r>
              <a:rPr lang="hu-HU" sz="2400" b="0" i="0" dirty="0">
                <a:solidFill>
                  <a:srgbClr val="0A0A0A"/>
                </a:solidFill>
                <a:effectLst/>
                <a:latin typeface="+mj-lt"/>
              </a:rPr>
              <a:t>ONYA,  webes </a:t>
            </a:r>
            <a:r>
              <a:rPr lang="hu-HU" sz="2400" b="0" i="0" dirty="0" err="1">
                <a:solidFill>
                  <a:srgbClr val="0A0A0A"/>
                </a:solidFill>
                <a:effectLst/>
                <a:latin typeface="+mj-lt"/>
              </a:rPr>
              <a:t>eÁFA</a:t>
            </a:r>
            <a:endParaRPr lang="hu-HU" sz="2400" dirty="0">
              <a:solidFill>
                <a:srgbClr val="0A0A0A"/>
              </a:solidFill>
              <a:latin typeface="+mj-lt"/>
            </a:endParaRPr>
          </a:p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400" b="1" i="0" dirty="0">
                <a:solidFill>
                  <a:srgbClr val="0A0A0A"/>
                </a:solidFill>
                <a:effectLst/>
                <a:latin typeface="+mj-lt"/>
              </a:rPr>
              <a:t>Közepes vállalkozások, könyvelők:</a:t>
            </a:r>
            <a:r>
              <a:rPr lang="hu-HU" sz="2400" b="0" i="0" dirty="0">
                <a:solidFill>
                  <a:srgbClr val="0A0A0A"/>
                </a:solidFill>
                <a:effectLst/>
                <a:latin typeface="+mj-lt"/>
              </a:rPr>
              <a:t> </a:t>
            </a:r>
          </a:p>
          <a:p>
            <a:pPr lvl="1" algn="just">
              <a:spcAft>
                <a:spcPts val="1800"/>
              </a:spcAft>
            </a:pPr>
            <a:r>
              <a:rPr lang="hu-HU" sz="2400" b="0" i="0" dirty="0">
                <a:solidFill>
                  <a:srgbClr val="0A0A0A"/>
                </a:solidFill>
                <a:effectLst/>
                <a:latin typeface="+mj-lt"/>
              </a:rPr>
              <a:t>ONYA, ONYA-XML import, webes </a:t>
            </a:r>
            <a:r>
              <a:rPr lang="hu-HU" sz="2400" b="0" i="0" dirty="0" err="1">
                <a:solidFill>
                  <a:srgbClr val="0A0A0A"/>
                </a:solidFill>
                <a:effectLst/>
                <a:latin typeface="+mj-lt"/>
              </a:rPr>
              <a:t>eÁFA</a:t>
            </a:r>
            <a:r>
              <a:rPr lang="hu-HU" sz="2400" b="0" i="0" dirty="0">
                <a:solidFill>
                  <a:srgbClr val="0A0A0A"/>
                </a:solidFill>
                <a:effectLst/>
                <a:latin typeface="+mj-lt"/>
              </a:rPr>
              <a:t>, NAV M2M, </a:t>
            </a:r>
            <a:r>
              <a:rPr lang="hu-HU" sz="2400" b="0" i="0" dirty="0" err="1">
                <a:solidFill>
                  <a:srgbClr val="0A0A0A"/>
                </a:solidFill>
                <a:effectLst/>
                <a:latin typeface="+mj-lt"/>
              </a:rPr>
              <a:t>eÁFA</a:t>
            </a:r>
            <a:r>
              <a:rPr lang="hu-HU" sz="2400" b="0" i="0" dirty="0">
                <a:solidFill>
                  <a:srgbClr val="0A0A0A"/>
                </a:solidFill>
                <a:effectLst/>
                <a:latin typeface="+mj-lt"/>
              </a:rPr>
              <a:t> M2M</a:t>
            </a:r>
            <a:endParaRPr lang="hu-HU" sz="2400" dirty="0">
              <a:solidFill>
                <a:srgbClr val="0A0A0A"/>
              </a:solidFill>
              <a:latin typeface="+mj-lt"/>
            </a:endParaRPr>
          </a:p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400" b="1" i="0" dirty="0">
                <a:solidFill>
                  <a:srgbClr val="0A0A0A"/>
                </a:solidFill>
                <a:effectLst/>
                <a:latin typeface="+mj-lt"/>
              </a:rPr>
              <a:t>Nagyvállalatok, ERP-rendszert használók:</a:t>
            </a:r>
            <a:r>
              <a:rPr lang="hu-HU" sz="2400" b="0" i="0" dirty="0">
                <a:solidFill>
                  <a:srgbClr val="0A0A0A"/>
                </a:solidFill>
                <a:effectLst/>
                <a:latin typeface="+mj-lt"/>
              </a:rPr>
              <a:t> </a:t>
            </a:r>
          </a:p>
          <a:p>
            <a:pPr lvl="1" algn="just">
              <a:spcAft>
                <a:spcPts val="1800"/>
              </a:spcAft>
            </a:pPr>
            <a:r>
              <a:rPr lang="hu-HU" sz="2400" b="0" i="0" dirty="0">
                <a:solidFill>
                  <a:srgbClr val="0A0A0A"/>
                </a:solidFill>
                <a:effectLst/>
                <a:latin typeface="+mj-lt"/>
              </a:rPr>
              <a:t>NAV M2M, </a:t>
            </a:r>
            <a:r>
              <a:rPr lang="hu-HU" sz="2400" b="0" i="0" dirty="0" err="1">
                <a:solidFill>
                  <a:srgbClr val="0A0A0A"/>
                </a:solidFill>
                <a:effectLst/>
                <a:latin typeface="+mj-lt"/>
              </a:rPr>
              <a:t>eÁFA</a:t>
            </a:r>
            <a:r>
              <a:rPr lang="hu-HU" sz="2400" b="0" i="0" dirty="0">
                <a:solidFill>
                  <a:srgbClr val="0A0A0A"/>
                </a:solidFill>
                <a:effectLst/>
                <a:latin typeface="+mj-lt"/>
              </a:rPr>
              <a:t> M2M</a:t>
            </a:r>
            <a:endParaRPr lang="hu-HU" sz="2400" dirty="0">
              <a:solidFill>
                <a:srgbClr val="0A0A0A"/>
              </a:solidFill>
              <a:latin typeface="+mj-lt"/>
            </a:endParaRPr>
          </a:p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400" b="1" i="0" dirty="0">
                <a:solidFill>
                  <a:srgbClr val="0A0A0A"/>
                </a:solidFill>
                <a:effectLst/>
                <a:latin typeface="+mj-lt"/>
              </a:rPr>
              <a:t>Nagy számlaforgalommal rendelkező cégek:</a:t>
            </a:r>
            <a:r>
              <a:rPr lang="hu-HU" sz="2400" b="0" i="0" dirty="0">
                <a:solidFill>
                  <a:srgbClr val="0A0A0A"/>
                </a:solidFill>
                <a:effectLst/>
                <a:latin typeface="+mj-lt"/>
              </a:rPr>
              <a:t> </a:t>
            </a:r>
          </a:p>
          <a:p>
            <a:pPr lvl="1" algn="just">
              <a:spcAft>
                <a:spcPts val="1200"/>
              </a:spcAft>
            </a:pPr>
            <a:r>
              <a:rPr lang="hu-HU" sz="2400" b="0" i="0" dirty="0">
                <a:solidFill>
                  <a:srgbClr val="0A0A0A"/>
                </a:solidFill>
                <a:effectLst/>
                <a:latin typeface="+mj-lt"/>
              </a:rPr>
              <a:t>NAV M2M, </a:t>
            </a:r>
            <a:r>
              <a:rPr lang="hu-HU" sz="2400" b="0" i="0" dirty="0" err="1">
                <a:solidFill>
                  <a:srgbClr val="0A0A0A"/>
                </a:solidFill>
                <a:effectLst/>
                <a:latin typeface="+mj-lt"/>
              </a:rPr>
              <a:t>eÁFA</a:t>
            </a:r>
            <a:r>
              <a:rPr lang="hu-HU" sz="2400" b="0" i="0" dirty="0">
                <a:solidFill>
                  <a:srgbClr val="0A0A0A"/>
                </a:solidFill>
                <a:effectLst/>
                <a:latin typeface="+mj-lt"/>
              </a:rPr>
              <a:t> M2M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D3D446C6-7FDF-B3E1-7BAF-EF1B42ED1EB6}"/>
              </a:ext>
            </a:extLst>
          </p:cNvPr>
          <p:cNvSpPr/>
          <p:nvPr/>
        </p:nvSpPr>
        <p:spPr>
          <a:xfrm>
            <a:off x="11821200" y="271800"/>
            <a:ext cx="370800" cy="370800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/>
          </a:p>
        </p:txBody>
      </p:sp>
    </p:spTree>
    <p:extLst>
      <p:ext uri="{BB962C8B-B14F-4D97-AF65-F5344CB8AC3E}">
        <p14:creationId xmlns:p14="http://schemas.microsoft.com/office/powerpoint/2010/main" val="2982094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B56359-E528-50E7-33E2-F490D1CAA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A képen fekete-fehér, felhő, ég, kültéri látható&#10;&#10;Automatikusan generált leírás">
            <a:extLst>
              <a:ext uri="{FF2B5EF4-FFF2-40B4-BE49-F238E27FC236}">
                <a16:creationId xmlns:a16="http://schemas.microsoft.com/office/drawing/2014/main" id="{BFE0F467-0683-9D4C-E6D5-9F65B2DEC5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t="34198" r="-66" b="41954"/>
          <a:stretch/>
        </p:blipFill>
        <p:spPr>
          <a:xfrm>
            <a:off x="0" y="0"/>
            <a:ext cx="12208042" cy="1170501"/>
          </a:xfrm>
          <a:prstGeom prst="rect">
            <a:avLst/>
          </a:prstGeom>
        </p:spPr>
      </p:pic>
      <p:sp>
        <p:nvSpPr>
          <p:cNvPr id="3" name="Téglalap 2">
            <a:extLst>
              <a:ext uri="{FF2B5EF4-FFF2-40B4-BE49-F238E27FC236}">
                <a16:creationId xmlns:a16="http://schemas.microsoft.com/office/drawing/2014/main" id="{CE8B0169-4BF2-8023-F8B5-A050FA1DE1C1}"/>
              </a:ext>
            </a:extLst>
          </p:cNvPr>
          <p:cNvSpPr/>
          <p:nvPr/>
        </p:nvSpPr>
        <p:spPr>
          <a:xfrm>
            <a:off x="0" y="1"/>
            <a:ext cx="12192000" cy="1170500"/>
          </a:xfrm>
          <a:prstGeom prst="rect">
            <a:avLst/>
          </a:prstGeom>
          <a:solidFill>
            <a:srgbClr val="062A47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5E2898E5-C62E-2B15-F9FA-A677FF4078D8}"/>
              </a:ext>
            </a:extLst>
          </p:cNvPr>
          <p:cNvSpPr txBox="1"/>
          <p:nvPr/>
        </p:nvSpPr>
        <p:spPr>
          <a:xfrm>
            <a:off x="447672" y="323640"/>
            <a:ext cx="10982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solidFill>
                  <a:schemeClr val="bg1"/>
                </a:solidFill>
                <a:latin typeface="+mj-lt"/>
              </a:rPr>
              <a:t>NAV M2M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B8BC01D3-F593-DC01-4165-0454675E70B2}"/>
              </a:ext>
            </a:extLst>
          </p:cNvPr>
          <p:cNvSpPr txBox="1"/>
          <p:nvPr/>
        </p:nvSpPr>
        <p:spPr>
          <a:xfrm>
            <a:off x="447672" y="2301472"/>
            <a:ext cx="347662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/>
              <a:t>A NAV szolgáltatásaihoz kapcsolódik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/>
              <a:t>2024 ősz óta elérhető, jelenleg is használható bizonylatbeküldéshez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/>
              <a:t>Integrálható: a vállalat rendszere közvetlenül kapcsolódik rá, ÁNYK nélkül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/>
              <a:t>Tesztrendszer is rendelkezésre áll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/>
              <a:t>Regisztráció:                       NAV Ügyfélportál M2M regisztráció menüpont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FC0FFD58-1E80-C3F0-B25C-4507A3E886EE}"/>
              </a:ext>
            </a:extLst>
          </p:cNvPr>
          <p:cNvSpPr/>
          <p:nvPr/>
        </p:nvSpPr>
        <p:spPr>
          <a:xfrm>
            <a:off x="447674" y="1477394"/>
            <a:ext cx="3476625" cy="647700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5235C171-D4C6-26C2-9B30-1C2786A0E94E}"/>
              </a:ext>
            </a:extLst>
          </p:cNvPr>
          <p:cNvSpPr/>
          <p:nvPr/>
        </p:nvSpPr>
        <p:spPr>
          <a:xfrm>
            <a:off x="447672" y="6750000"/>
            <a:ext cx="3476625" cy="10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D3A9F208-F30F-B059-475F-AC32BBAF5EA0}"/>
              </a:ext>
            </a:extLst>
          </p:cNvPr>
          <p:cNvSpPr txBox="1"/>
          <p:nvPr/>
        </p:nvSpPr>
        <p:spPr>
          <a:xfrm>
            <a:off x="447673" y="1592155"/>
            <a:ext cx="3476625" cy="410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hu-HU" sz="2000" b="1" dirty="0">
                <a:solidFill>
                  <a:schemeClr val="bg1"/>
                </a:solidFill>
                <a:latin typeface="+mj-lt"/>
              </a:rPr>
              <a:t>Gépi kapu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439DEFF6-04B6-5471-7B54-956F97A20DB4}"/>
              </a:ext>
            </a:extLst>
          </p:cNvPr>
          <p:cNvSpPr txBox="1"/>
          <p:nvPr/>
        </p:nvSpPr>
        <p:spPr>
          <a:xfrm>
            <a:off x="4357684" y="2301472"/>
            <a:ext cx="356136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000" dirty="0"/>
              <a:t>Regisztrált kliensprogram, regisztrált végfelhasználó, azonosító kulcs (API-</a:t>
            </a:r>
            <a:r>
              <a:rPr lang="hu-HU" sz="2000" dirty="0" err="1"/>
              <a:t>key</a:t>
            </a:r>
            <a:r>
              <a:rPr lang="hu-HU" sz="2000" dirty="0"/>
              <a:t>) </a:t>
            </a:r>
          </a:p>
          <a:p>
            <a:pPr algn="just">
              <a:spcBef>
                <a:spcPts val="600"/>
              </a:spcBef>
            </a:pPr>
            <a:r>
              <a:rPr lang="hu-HU" sz="2000" dirty="0"/>
              <a:t>A kapcsolódás történhet: </a:t>
            </a:r>
          </a:p>
          <a:p>
            <a:pPr marL="342900" indent="-34290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dirty="0"/>
              <a:t>felhasználói utasításra (például „beküldés” gomb), vagy </a:t>
            </a:r>
          </a:p>
          <a:p>
            <a:pPr marL="342900" indent="-34290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dirty="0"/>
              <a:t>automatikusan (például éjszakai futás) </a:t>
            </a:r>
          </a:p>
          <a:p>
            <a:pPr algn="just">
              <a:spcBef>
                <a:spcPts val="600"/>
              </a:spcBef>
            </a:pPr>
            <a:r>
              <a:rPr lang="hu-HU" sz="2000" dirty="0"/>
              <a:t>A kapcsolat létrehozható:</a:t>
            </a:r>
          </a:p>
          <a:p>
            <a:pPr marL="342900" indent="-34290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dirty="0"/>
              <a:t>Természetes személy nevében</a:t>
            </a:r>
          </a:p>
          <a:p>
            <a:pPr marL="342900" indent="-34290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dirty="0"/>
              <a:t>Vállalat nevében</a:t>
            </a:r>
          </a:p>
        </p:txBody>
      </p:sp>
      <p:sp>
        <p:nvSpPr>
          <p:cNvPr id="14" name="Téglalap 13">
            <a:extLst>
              <a:ext uri="{FF2B5EF4-FFF2-40B4-BE49-F238E27FC236}">
                <a16:creationId xmlns:a16="http://schemas.microsoft.com/office/drawing/2014/main" id="{FD7EE860-462B-995F-9E25-B05099AEC83F}"/>
              </a:ext>
            </a:extLst>
          </p:cNvPr>
          <p:cNvSpPr/>
          <p:nvPr/>
        </p:nvSpPr>
        <p:spPr>
          <a:xfrm>
            <a:off x="4357688" y="1490105"/>
            <a:ext cx="3476625" cy="647700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825AEED9-C877-8DA2-98A7-0724EA1898B6}"/>
              </a:ext>
            </a:extLst>
          </p:cNvPr>
          <p:cNvSpPr/>
          <p:nvPr/>
        </p:nvSpPr>
        <p:spPr>
          <a:xfrm>
            <a:off x="4357688" y="6750000"/>
            <a:ext cx="3476625" cy="10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Szövegdoboz 15">
            <a:extLst>
              <a:ext uri="{FF2B5EF4-FFF2-40B4-BE49-F238E27FC236}">
                <a16:creationId xmlns:a16="http://schemas.microsoft.com/office/drawing/2014/main" id="{144129EB-943B-8A85-5192-46D7EB652B2D}"/>
              </a:ext>
            </a:extLst>
          </p:cNvPr>
          <p:cNvSpPr txBox="1"/>
          <p:nvPr/>
        </p:nvSpPr>
        <p:spPr>
          <a:xfrm>
            <a:off x="4357684" y="1584467"/>
            <a:ext cx="3476625" cy="410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hu-HU" sz="2000" b="1" dirty="0">
                <a:solidFill>
                  <a:schemeClr val="bg1"/>
                </a:solidFill>
                <a:latin typeface="+mj-lt"/>
              </a:rPr>
              <a:t>Kapcsolódás</a:t>
            </a: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E635E622-401A-5746-18C5-014E6584C7A9}"/>
              </a:ext>
            </a:extLst>
          </p:cNvPr>
          <p:cNvSpPr txBox="1"/>
          <p:nvPr/>
        </p:nvSpPr>
        <p:spPr>
          <a:xfrm>
            <a:off x="8267694" y="2300222"/>
            <a:ext cx="3476624" cy="4085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 algn="just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hu-HU" sz="2000" dirty="0"/>
              <a:t>Bizonylat beadás</a:t>
            </a:r>
          </a:p>
          <a:p>
            <a:pPr marL="180000" indent="-180000" algn="just">
              <a:spcAft>
                <a:spcPts val="3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hu-HU" sz="2000" dirty="0"/>
              <a:t>Adózói lekérdezések </a:t>
            </a:r>
            <a:r>
              <a:rPr lang="hu-HU" dirty="0"/>
              <a:t>(</a:t>
            </a:r>
            <a:r>
              <a:rPr lang="hu-HU" i="1" dirty="0"/>
              <a:t>2026-ban tovább bővül), j</a:t>
            </a:r>
            <a:r>
              <a:rPr lang="hu-HU" sz="2000" dirty="0"/>
              <a:t>elenleg elérhető: </a:t>
            </a:r>
          </a:p>
          <a:p>
            <a:pPr marL="360000" lvl="1" indent="-1800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hu-HU" dirty="0"/>
              <a:t>Hiányzó bevallás </a:t>
            </a:r>
            <a:r>
              <a:rPr lang="hu-HU" dirty="0" err="1"/>
              <a:t>adózonként</a:t>
            </a:r>
            <a:r>
              <a:rPr lang="hu-HU" dirty="0"/>
              <a:t>,</a:t>
            </a:r>
          </a:p>
          <a:p>
            <a:pPr marL="360000" lvl="1" indent="-1800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hu-HU" dirty="0"/>
              <a:t>Végrehajtható köztartozás </a:t>
            </a:r>
            <a:r>
              <a:rPr lang="hu-HU" dirty="0" err="1"/>
              <a:t>adózonként</a:t>
            </a:r>
            <a:r>
              <a:rPr lang="hu-HU" dirty="0"/>
              <a:t>, </a:t>
            </a:r>
          </a:p>
          <a:p>
            <a:pPr marL="360000" lvl="1" indent="-1800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hu-HU" dirty="0"/>
              <a:t>Biztosított adat </a:t>
            </a:r>
            <a:r>
              <a:rPr lang="hu-HU" dirty="0" err="1"/>
              <a:t>foglalkoztatónként</a:t>
            </a:r>
            <a:r>
              <a:rPr lang="hu-HU" dirty="0"/>
              <a:t>, </a:t>
            </a:r>
          </a:p>
          <a:p>
            <a:pPr marL="360000" lvl="1" indent="-1800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hu-HU" dirty="0"/>
              <a:t>Tételes adófolyószáma </a:t>
            </a:r>
            <a:r>
              <a:rPr lang="hu-HU" dirty="0" err="1"/>
              <a:t>adózónként</a:t>
            </a:r>
            <a:r>
              <a:rPr lang="hu-HU" dirty="0"/>
              <a:t>, </a:t>
            </a:r>
          </a:p>
          <a:p>
            <a:pPr marL="360000" lvl="1" indent="-1800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hu-HU" dirty="0"/>
              <a:t>Egyenleges adófolyószámla </a:t>
            </a:r>
            <a:r>
              <a:rPr lang="hu-HU" dirty="0" err="1"/>
              <a:t>adózónként</a:t>
            </a:r>
            <a:endParaRPr lang="hu-HU" dirty="0"/>
          </a:p>
        </p:txBody>
      </p:sp>
      <p:sp>
        <p:nvSpPr>
          <p:cNvPr id="18" name="Téglalap 17">
            <a:extLst>
              <a:ext uri="{FF2B5EF4-FFF2-40B4-BE49-F238E27FC236}">
                <a16:creationId xmlns:a16="http://schemas.microsoft.com/office/drawing/2014/main" id="{AAC3B503-13A2-B410-9BF6-BD51F538453C}"/>
              </a:ext>
            </a:extLst>
          </p:cNvPr>
          <p:cNvSpPr/>
          <p:nvPr/>
        </p:nvSpPr>
        <p:spPr>
          <a:xfrm>
            <a:off x="8267695" y="1490105"/>
            <a:ext cx="3476623" cy="647700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" name="Téglalap 18">
            <a:extLst>
              <a:ext uri="{FF2B5EF4-FFF2-40B4-BE49-F238E27FC236}">
                <a16:creationId xmlns:a16="http://schemas.microsoft.com/office/drawing/2014/main" id="{5DD6672E-6A42-3577-F6D1-F0B61052D830}"/>
              </a:ext>
            </a:extLst>
          </p:cNvPr>
          <p:cNvSpPr/>
          <p:nvPr/>
        </p:nvSpPr>
        <p:spPr>
          <a:xfrm>
            <a:off x="8267694" y="6750000"/>
            <a:ext cx="3476625" cy="10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5A27683B-5528-7EF7-F0EF-F525C2F31046}"/>
              </a:ext>
            </a:extLst>
          </p:cNvPr>
          <p:cNvSpPr txBox="1"/>
          <p:nvPr/>
        </p:nvSpPr>
        <p:spPr>
          <a:xfrm>
            <a:off x="8445349" y="1608899"/>
            <a:ext cx="3121314" cy="410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hu-HU" sz="2000" b="1" dirty="0">
                <a:solidFill>
                  <a:schemeClr val="bg1"/>
                </a:solidFill>
                <a:latin typeface="+mj-lt"/>
              </a:rPr>
              <a:t>Szolgáltatások</a:t>
            </a:r>
          </a:p>
        </p:txBody>
      </p:sp>
    </p:spTree>
    <p:extLst>
      <p:ext uri="{BB962C8B-B14F-4D97-AF65-F5344CB8AC3E}">
        <p14:creationId xmlns:p14="http://schemas.microsoft.com/office/powerpoint/2010/main" val="3252781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 descr="A képen kültéri, fekete-fehér, ég, víz látható&#10;&#10;Automatikusan generált leírás">
            <a:extLst>
              <a:ext uri="{FF2B5EF4-FFF2-40B4-BE49-F238E27FC236}">
                <a16:creationId xmlns:a16="http://schemas.microsoft.com/office/drawing/2014/main" id="{D73C37D7-7A9A-C5F8-9BA4-6CE160DD75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A6BDDE10-7CB9-61FB-28A0-D351A866A2FB}"/>
              </a:ext>
            </a:extLst>
          </p:cNvPr>
          <p:cNvSpPr txBox="1"/>
          <p:nvPr/>
        </p:nvSpPr>
        <p:spPr>
          <a:xfrm>
            <a:off x="564973" y="197153"/>
            <a:ext cx="9624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hu-HU"/>
            </a:defPPr>
            <a:lvl1pPr algn="just">
              <a:defRPr sz="2800" b="1">
                <a:solidFill>
                  <a:srgbClr val="38726E"/>
                </a:solidFill>
              </a:defRPr>
            </a:lvl1pPr>
          </a:lstStyle>
          <a:p>
            <a:r>
              <a:rPr lang="hu-HU" i="1" dirty="0">
                <a:solidFill>
                  <a:srgbClr val="2A69B2"/>
                </a:solidFill>
              </a:rPr>
              <a:t>Mit és mikor publikál a NAV?</a:t>
            </a:r>
          </a:p>
        </p:txBody>
      </p:sp>
      <p:sp>
        <p:nvSpPr>
          <p:cNvPr id="4" name="Téglalap 3">
            <a:extLst>
              <a:ext uri="{FF2B5EF4-FFF2-40B4-BE49-F238E27FC236}">
                <a16:creationId xmlns:a16="http://schemas.microsoft.com/office/drawing/2014/main" id="{42A9DB71-8EAE-65AA-9C95-392748CE70E6}"/>
              </a:ext>
            </a:extLst>
          </p:cNvPr>
          <p:cNvSpPr/>
          <p:nvPr/>
        </p:nvSpPr>
        <p:spPr>
          <a:xfrm>
            <a:off x="3325865" y="1486196"/>
            <a:ext cx="4479232" cy="2016539"/>
          </a:xfrm>
          <a:prstGeom prst="rect">
            <a:avLst/>
          </a:prstGeom>
          <a:solidFill>
            <a:srgbClr val="2A69B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id="{1DDA99ED-1BE0-4FF2-56D5-54DDCD7459C7}"/>
              </a:ext>
            </a:extLst>
          </p:cNvPr>
          <p:cNvSpPr/>
          <p:nvPr/>
        </p:nvSpPr>
        <p:spPr>
          <a:xfrm>
            <a:off x="3258183" y="1583945"/>
            <a:ext cx="370800" cy="370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1C3837"/>
              </a:solidFill>
            </a:endParaRP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6A9710FA-5651-A89A-2C6A-4E58F55AB613}"/>
              </a:ext>
            </a:extLst>
          </p:cNvPr>
          <p:cNvSpPr txBox="1"/>
          <p:nvPr/>
        </p:nvSpPr>
        <p:spPr>
          <a:xfrm>
            <a:off x="3474089" y="1516789"/>
            <a:ext cx="4038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lang="hu-HU" sz="2000" b="1" dirty="0">
                <a:solidFill>
                  <a:schemeClr val="bg1"/>
                </a:solidFill>
                <a:latin typeface="+mj-lt"/>
              </a:rPr>
              <a:t>XSD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5EB6970A-4798-7066-7B0B-E2898A89ACD6}"/>
              </a:ext>
            </a:extLst>
          </p:cNvPr>
          <p:cNvSpPr txBox="1"/>
          <p:nvPr/>
        </p:nvSpPr>
        <p:spPr>
          <a:xfrm>
            <a:off x="3299157" y="2042133"/>
            <a:ext cx="44783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1600" i="1" dirty="0">
                <a:solidFill>
                  <a:schemeClr val="bg1"/>
                </a:solidFill>
                <a:latin typeface="+mj-lt"/>
              </a:rPr>
              <a:t>Minden bizonylathoz szabványos, de egyedi XSD.</a:t>
            </a:r>
          </a:p>
          <a:p>
            <a:pPr algn="just"/>
            <a:r>
              <a:rPr lang="hu-HU" sz="1600" dirty="0">
                <a:solidFill>
                  <a:schemeClr val="bg1"/>
                </a:solidFill>
                <a:latin typeface="+mj-lt"/>
              </a:rPr>
              <a:t>Az összes XSD azonos </a:t>
            </a:r>
            <a:r>
              <a:rPr lang="hu-HU" sz="1600" dirty="0" err="1">
                <a:solidFill>
                  <a:schemeClr val="bg1"/>
                </a:solidFill>
                <a:latin typeface="+mj-lt"/>
              </a:rPr>
              <a:t>metasémára</a:t>
            </a:r>
            <a:r>
              <a:rPr lang="hu-HU" sz="1600" dirty="0">
                <a:solidFill>
                  <a:schemeClr val="bg1"/>
                </a:solidFill>
                <a:latin typeface="+mj-lt"/>
              </a:rPr>
              <a:t> épül, így azonos módon feldolgozhatók.</a:t>
            </a:r>
          </a:p>
          <a:p>
            <a:pPr algn="just"/>
            <a:r>
              <a:rPr lang="hu-HU" sz="1600" dirty="0">
                <a:solidFill>
                  <a:schemeClr val="bg1"/>
                </a:solidFill>
                <a:latin typeface="+mj-lt"/>
              </a:rPr>
              <a:t>Az XSD-k szerkezete az ONYÁ-n megjelenő bizonylat szerkezetet tükrözi.</a:t>
            </a:r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CF369413-8D71-3F09-631B-C22D1C994288}"/>
              </a:ext>
            </a:extLst>
          </p:cNvPr>
          <p:cNvSpPr/>
          <p:nvPr/>
        </p:nvSpPr>
        <p:spPr>
          <a:xfrm>
            <a:off x="7995565" y="1480404"/>
            <a:ext cx="3957766" cy="3266784"/>
          </a:xfrm>
          <a:prstGeom prst="rect">
            <a:avLst/>
          </a:prstGeom>
          <a:solidFill>
            <a:srgbClr val="2A69B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 sz="1600" dirty="0">
              <a:latin typeface="+mj-lt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4822B266-DBD7-BA0D-A121-28FC8601D670}"/>
              </a:ext>
            </a:extLst>
          </p:cNvPr>
          <p:cNvSpPr txBox="1"/>
          <p:nvPr/>
        </p:nvSpPr>
        <p:spPr>
          <a:xfrm>
            <a:off x="8224444" y="1535196"/>
            <a:ext cx="360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dirty="0">
                <a:solidFill>
                  <a:schemeClr val="bg1"/>
                </a:solidFill>
                <a:latin typeface="+mj-lt"/>
              </a:rPr>
              <a:t>Új Bizonylat API</a:t>
            </a: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34A409-A29F-46DB-A033-263E47BE613B}"/>
              </a:ext>
            </a:extLst>
          </p:cNvPr>
          <p:cNvSpPr/>
          <p:nvPr/>
        </p:nvSpPr>
        <p:spPr>
          <a:xfrm>
            <a:off x="7979186" y="4873801"/>
            <a:ext cx="3957766" cy="1568300"/>
          </a:xfrm>
          <a:prstGeom prst="rect">
            <a:avLst/>
          </a:prstGeom>
          <a:solidFill>
            <a:schemeClr val="bg2">
              <a:lumMod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3EFB3368-D858-B07B-9A7B-18918154C3AE}"/>
              </a:ext>
            </a:extLst>
          </p:cNvPr>
          <p:cNvSpPr txBox="1"/>
          <p:nvPr/>
        </p:nvSpPr>
        <p:spPr>
          <a:xfrm>
            <a:off x="8539276" y="4880340"/>
            <a:ext cx="2837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i="1" dirty="0">
                <a:solidFill>
                  <a:schemeClr val="bg1"/>
                </a:solidFill>
                <a:latin typeface="+mj-lt"/>
              </a:rPr>
              <a:t>Előnyök</a:t>
            </a:r>
          </a:p>
        </p:txBody>
      </p:sp>
      <p:sp>
        <p:nvSpPr>
          <p:cNvPr id="18" name="Szövegdoboz 17">
            <a:extLst>
              <a:ext uri="{FF2B5EF4-FFF2-40B4-BE49-F238E27FC236}">
                <a16:creationId xmlns:a16="http://schemas.microsoft.com/office/drawing/2014/main" id="{D774A823-7AA4-B569-F075-E37E8EA19B9E}"/>
              </a:ext>
            </a:extLst>
          </p:cNvPr>
          <p:cNvSpPr txBox="1"/>
          <p:nvPr/>
        </p:nvSpPr>
        <p:spPr>
          <a:xfrm>
            <a:off x="7952089" y="5276500"/>
            <a:ext cx="395776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1400" dirty="0">
                <a:solidFill>
                  <a:schemeClr val="bg1"/>
                </a:solidFill>
                <a:latin typeface="+mj-lt"/>
              </a:rPr>
              <a:t>A beküldés automatizálható, egységes, modern, biztonságos és skálázható módon biztosítja az űrlapok beadását, validációját, jogosultságkezelését, csatolmányok, tömörített állományok fogadását és kapcsolódó szolgáltatásait.</a:t>
            </a:r>
          </a:p>
        </p:txBody>
      </p:sp>
      <p:sp>
        <p:nvSpPr>
          <p:cNvPr id="23" name="Téglalap 22">
            <a:extLst>
              <a:ext uri="{FF2B5EF4-FFF2-40B4-BE49-F238E27FC236}">
                <a16:creationId xmlns:a16="http://schemas.microsoft.com/office/drawing/2014/main" id="{26FA6D89-0B6D-D6B0-70F0-A2EA2388A6F8}"/>
              </a:ext>
            </a:extLst>
          </p:cNvPr>
          <p:cNvSpPr/>
          <p:nvPr/>
        </p:nvSpPr>
        <p:spPr>
          <a:xfrm>
            <a:off x="3326975" y="3765863"/>
            <a:ext cx="4478388" cy="2802493"/>
          </a:xfrm>
          <a:prstGeom prst="rect">
            <a:avLst/>
          </a:prstGeom>
          <a:solidFill>
            <a:srgbClr val="2A69B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Téglalap 23">
            <a:extLst>
              <a:ext uri="{FF2B5EF4-FFF2-40B4-BE49-F238E27FC236}">
                <a16:creationId xmlns:a16="http://schemas.microsoft.com/office/drawing/2014/main" id="{AAD5F37E-3830-AFA4-C28C-2713E5993883}"/>
              </a:ext>
            </a:extLst>
          </p:cNvPr>
          <p:cNvSpPr/>
          <p:nvPr/>
        </p:nvSpPr>
        <p:spPr>
          <a:xfrm>
            <a:off x="3243565" y="3851807"/>
            <a:ext cx="370800" cy="370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1C3837"/>
              </a:solidFill>
            </a:endParaRPr>
          </a:p>
        </p:txBody>
      </p:sp>
      <p:sp>
        <p:nvSpPr>
          <p:cNvPr id="25" name="Szövegdoboz 24">
            <a:extLst>
              <a:ext uri="{FF2B5EF4-FFF2-40B4-BE49-F238E27FC236}">
                <a16:creationId xmlns:a16="http://schemas.microsoft.com/office/drawing/2014/main" id="{74151A22-BB68-607A-90EB-CA975F6BDA22}"/>
              </a:ext>
            </a:extLst>
          </p:cNvPr>
          <p:cNvSpPr txBox="1"/>
          <p:nvPr/>
        </p:nvSpPr>
        <p:spPr>
          <a:xfrm>
            <a:off x="3474088" y="3818408"/>
            <a:ext cx="4038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dirty="0">
                <a:solidFill>
                  <a:schemeClr val="bg1"/>
                </a:solidFill>
                <a:latin typeface="+mj-lt"/>
              </a:rPr>
              <a:t>XPATH</a:t>
            </a:r>
          </a:p>
        </p:txBody>
      </p:sp>
      <p:sp>
        <p:nvSpPr>
          <p:cNvPr id="26" name="Szövegdoboz 25">
            <a:extLst>
              <a:ext uri="{FF2B5EF4-FFF2-40B4-BE49-F238E27FC236}">
                <a16:creationId xmlns:a16="http://schemas.microsoft.com/office/drawing/2014/main" id="{ECF1F047-515A-389F-34D5-FB83DAABF0B3}"/>
              </a:ext>
            </a:extLst>
          </p:cNvPr>
          <p:cNvSpPr txBox="1"/>
          <p:nvPr/>
        </p:nvSpPr>
        <p:spPr>
          <a:xfrm>
            <a:off x="3323458" y="4257753"/>
            <a:ext cx="448230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1600" i="1" dirty="0">
                <a:solidFill>
                  <a:schemeClr val="bg1"/>
                </a:solidFill>
                <a:latin typeface="+mj-lt"/>
              </a:rPr>
              <a:t>A kalkulációs és ellenőrzési szabályok gépileg feldolgozható, szabványos formában. </a:t>
            </a:r>
          </a:p>
          <a:p>
            <a:pPr algn="just"/>
            <a:r>
              <a:rPr lang="hu-HU" sz="1600" dirty="0">
                <a:solidFill>
                  <a:schemeClr val="bg1"/>
                </a:solidFill>
                <a:latin typeface="+mj-lt"/>
              </a:rPr>
              <a:t>Az XPATH szabályrendszer minden elterjedt programnyelvben felhasználható. A publikáció tartalmazza a mezők közötti logikai összefüggéseket,</a:t>
            </a:r>
          </a:p>
          <a:p>
            <a:pPr algn="just"/>
            <a:r>
              <a:rPr lang="hu-HU" sz="1600" dirty="0">
                <a:solidFill>
                  <a:schemeClr val="bg1"/>
                </a:solidFill>
                <a:latin typeface="+mj-lt"/>
              </a:rPr>
              <a:t>függőségeket és a hibaüzeneteket is.</a:t>
            </a:r>
            <a:r>
              <a:rPr lang="hu-HU" sz="1600" dirty="0">
                <a:sym typeface="Wingdings" panose="05000000000000000000" pitchFamily="2" charset="2"/>
              </a:rPr>
              <a:t> </a:t>
            </a:r>
            <a:r>
              <a:rPr lang="hu-HU" sz="1600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 </a:t>
            </a:r>
          </a:p>
          <a:p>
            <a:pPr algn="just"/>
            <a:r>
              <a:rPr lang="hu-HU" sz="1600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Ez szükséges ahhoz, hogy az az ügyviteli szoftverek képesek legyenek önállóan ellenőrizni a létrehozott nyomtatvány XML-</a:t>
            </a:r>
            <a:r>
              <a:rPr lang="hu-HU" sz="1600" dirty="0" err="1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eket</a:t>
            </a:r>
            <a:r>
              <a:rPr lang="hu-HU" sz="1600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.</a:t>
            </a:r>
            <a:endParaRPr lang="hu-HU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F1C026F6-2D1B-22DE-D150-9B9DF9EEE8AB}"/>
              </a:ext>
            </a:extLst>
          </p:cNvPr>
          <p:cNvSpPr txBox="1"/>
          <p:nvPr/>
        </p:nvSpPr>
        <p:spPr>
          <a:xfrm>
            <a:off x="8085812" y="1946420"/>
            <a:ext cx="3744515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hu-HU" sz="1600" dirty="0">
                <a:solidFill>
                  <a:schemeClr val="bg1"/>
                </a:solidFill>
                <a:latin typeface="+mj-lt"/>
              </a:rPr>
              <a:t>Az új bizonylat formátum bevezetésével szükséges egy </a:t>
            </a:r>
            <a:r>
              <a:rPr lang="hu-HU" sz="1600" i="1" dirty="0">
                <a:solidFill>
                  <a:schemeClr val="bg1"/>
                </a:solidFill>
                <a:latin typeface="+mj-lt"/>
              </a:rPr>
              <a:t>új API</a:t>
            </a:r>
            <a:r>
              <a:rPr lang="hu-HU" sz="1600" dirty="0">
                <a:solidFill>
                  <a:schemeClr val="bg1"/>
                </a:solidFill>
                <a:latin typeface="+mj-lt"/>
              </a:rPr>
              <a:t>, ami kifejezetten az új bizonylat (űrlap) formátum beadására, és az ehhez célszerűen átalakított beadási folyamat végrehajtására szolgál. </a:t>
            </a:r>
          </a:p>
          <a:p>
            <a:pPr algn="just"/>
            <a:r>
              <a:rPr lang="hu-HU" sz="1600" dirty="0">
                <a:solidFill>
                  <a:schemeClr val="bg1"/>
                </a:solidFill>
                <a:latin typeface="+mj-lt"/>
              </a:rPr>
              <a:t>Nem a </a:t>
            </a:r>
            <a:r>
              <a:rPr lang="hu-HU" sz="1600" dirty="0" err="1">
                <a:solidFill>
                  <a:schemeClr val="bg1"/>
                </a:solidFill>
                <a:latin typeface="+mj-lt"/>
              </a:rPr>
              <a:t>WebNYK-ra</a:t>
            </a:r>
            <a:r>
              <a:rPr lang="hu-HU" sz="1600" dirty="0">
                <a:solidFill>
                  <a:schemeClr val="bg1"/>
                </a:solidFill>
                <a:latin typeface="+mj-lt"/>
              </a:rPr>
              <a:t> épül, hanem az XPATH szabályrendszerre.</a:t>
            </a:r>
          </a:p>
          <a:p>
            <a:pPr algn="just"/>
            <a:r>
              <a:rPr lang="hu-HU" sz="1600" dirty="0">
                <a:solidFill>
                  <a:schemeClr val="bg1"/>
                </a:solidFill>
                <a:latin typeface="+mj-lt"/>
              </a:rPr>
              <a:t>Horizontálisan skálázható MS, </a:t>
            </a:r>
            <a:r>
              <a:rPr lang="hu-HU" sz="1600" dirty="0" err="1">
                <a:solidFill>
                  <a:schemeClr val="bg1"/>
                </a:solidFill>
                <a:latin typeface="+mj-lt"/>
              </a:rPr>
              <a:t>cloud</a:t>
            </a:r>
            <a:r>
              <a:rPr lang="hu-HU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hu-HU" sz="1600" dirty="0" err="1">
                <a:solidFill>
                  <a:schemeClr val="bg1"/>
                </a:solidFill>
                <a:latin typeface="+mj-lt"/>
              </a:rPr>
              <a:t>native</a:t>
            </a:r>
            <a:r>
              <a:rPr lang="hu-HU" sz="1600" dirty="0">
                <a:solidFill>
                  <a:schemeClr val="bg1"/>
                </a:solidFill>
                <a:latin typeface="+mj-lt"/>
              </a:rPr>
              <a:t> architektúra.</a:t>
            </a:r>
          </a:p>
          <a:p>
            <a:pPr algn="just"/>
            <a:r>
              <a:rPr lang="hu-HU" sz="1600" dirty="0">
                <a:solidFill>
                  <a:schemeClr val="bg1"/>
                </a:solidFill>
                <a:latin typeface="+mj-lt"/>
              </a:rPr>
              <a:t>A Bizonylat API az új NAV M2M verzióban jelenik majd meg.</a:t>
            </a:r>
          </a:p>
        </p:txBody>
      </p:sp>
      <p:sp>
        <p:nvSpPr>
          <p:cNvPr id="8" name="Téglalap 7">
            <a:extLst>
              <a:ext uri="{FF2B5EF4-FFF2-40B4-BE49-F238E27FC236}">
                <a16:creationId xmlns:a16="http://schemas.microsoft.com/office/drawing/2014/main" id="{71C82C60-01BB-5226-E1C1-E44EB04C7905}"/>
              </a:ext>
            </a:extLst>
          </p:cNvPr>
          <p:cNvSpPr/>
          <p:nvPr/>
        </p:nvSpPr>
        <p:spPr>
          <a:xfrm>
            <a:off x="271275" y="1488059"/>
            <a:ext cx="2867806" cy="2014677"/>
          </a:xfrm>
          <a:prstGeom prst="rect">
            <a:avLst/>
          </a:prstGeom>
          <a:solidFill>
            <a:srgbClr val="2A69B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1A13E9C9-4005-7B63-FB73-CFDF671E07E4}"/>
              </a:ext>
            </a:extLst>
          </p:cNvPr>
          <p:cNvSpPr txBox="1"/>
          <p:nvPr/>
        </p:nvSpPr>
        <p:spPr>
          <a:xfrm>
            <a:off x="4203031" y="1101980"/>
            <a:ext cx="4038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dirty="0">
                <a:solidFill>
                  <a:schemeClr val="bg1"/>
                </a:solidFill>
                <a:latin typeface="+mj-lt"/>
              </a:rPr>
              <a:t>. </a:t>
            </a:r>
          </a:p>
        </p:txBody>
      </p: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AE62D975-94CD-C043-0A84-8BC7FA83962F}"/>
              </a:ext>
            </a:extLst>
          </p:cNvPr>
          <p:cNvSpPr txBox="1"/>
          <p:nvPr/>
        </p:nvSpPr>
        <p:spPr>
          <a:xfrm>
            <a:off x="341403" y="1480403"/>
            <a:ext cx="2731224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hu-HU" sz="2000" b="1" dirty="0">
                <a:solidFill>
                  <a:schemeClr val="bg1"/>
                </a:solidFill>
                <a:latin typeface="+mj-lt"/>
              </a:rPr>
              <a:t>Document API</a:t>
            </a:r>
          </a:p>
          <a:p>
            <a:pPr algn="just"/>
            <a:r>
              <a:rPr lang="hu-HU" sz="1600" dirty="0">
                <a:solidFill>
                  <a:schemeClr val="bg1"/>
                </a:solidFill>
                <a:latin typeface="+mj-lt"/>
              </a:rPr>
              <a:t>NAV M2M „Document” API szolgáltatáson keresztül teljeskörűen benyújthatóak az ÁNYK-s formátumú nyomtatványok gépi úton a NAV részére.</a:t>
            </a:r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B29DC33D-2FDD-CA44-AAF3-CA8785A868CA}"/>
              </a:ext>
            </a:extLst>
          </p:cNvPr>
          <p:cNvSpPr txBox="1"/>
          <p:nvPr/>
        </p:nvSpPr>
        <p:spPr>
          <a:xfrm>
            <a:off x="399710" y="1014418"/>
            <a:ext cx="2398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i="1" dirty="0">
                <a:latin typeface="+mj-lt"/>
              </a:rPr>
              <a:t>2024. ősztől elérhető </a:t>
            </a:r>
          </a:p>
        </p:txBody>
      </p:sp>
      <p:sp>
        <p:nvSpPr>
          <p:cNvPr id="27" name="Szövegdoboz 26">
            <a:extLst>
              <a:ext uri="{FF2B5EF4-FFF2-40B4-BE49-F238E27FC236}">
                <a16:creationId xmlns:a16="http://schemas.microsoft.com/office/drawing/2014/main" id="{C7055805-1DDB-AFE0-2C46-D9B3B3EE009A}"/>
              </a:ext>
            </a:extLst>
          </p:cNvPr>
          <p:cNvSpPr txBox="1"/>
          <p:nvPr/>
        </p:nvSpPr>
        <p:spPr>
          <a:xfrm>
            <a:off x="4244824" y="988007"/>
            <a:ext cx="2025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i="1" dirty="0">
                <a:latin typeface="+mj-lt"/>
              </a:rPr>
              <a:t>2026.05.31  </a:t>
            </a:r>
          </a:p>
        </p:txBody>
      </p:sp>
      <p:sp>
        <p:nvSpPr>
          <p:cNvPr id="28" name="Szövegdoboz 27">
            <a:extLst>
              <a:ext uri="{FF2B5EF4-FFF2-40B4-BE49-F238E27FC236}">
                <a16:creationId xmlns:a16="http://schemas.microsoft.com/office/drawing/2014/main" id="{E285CDC3-0117-BCC4-A253-8D421F2E54F6}"/>
              </a:ext>
            </a:extLst>
          </p:cNvPr>
          <p:cNvSpPr txBox="1"/>
          <p:nvPr/>
        </p:nvSpPr>
        <p:spPr>
          <a:xfrm>
            <a:off x="8961581" y="986512"/>
            <a:ext cx="2025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i="1" dirty="0">
                <a:latin typeface="+mj-lt"/>
              </a:rPr>
              <a:t>2026.07.31  </a:t>
            </a:r>
          </a:p>
        </p:txBody>
      </p:sp>
      <p:sp>
        <p:nvSpPr>
          <p:cNvPr id="16" name="Téglalap 15">
            <a:extLst>
              <a:ext uri="{FF2B5EF4-FFF2-40B4-BE49-F238E27FC236}">
                <a16:creationId xmlns:a16="http://schemas.microsoft.com/office/drawing/2014/main" id="{52E2D262-F455-3ADE-2176-638CD42A3853}"/>
              </a:ext>
            </a:extLst>
          </p:cNvPr>
          <p:cNvSpPr/>
          <p:nvPr/>
        </p:nvSpPr>
        <p:spPr>
          <a:xfrm>
            <a:off x="194173" y="1565022"/>
            <a:ext cx="370800" cy="370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1C3837"/>
              </a:solidFill>
            </a:endParaRPr>
          </a:p>
        </p:txBody>
      </p:sp>
      <p:sp>
        <p:nvSpPr>
          <p:cNvPr id="19" name="Téglalap 18">
            <a:extLst>
              <a:ext uri="{FF2B5EF4-FFF2-40B4-BE49-F238E27FC236}">
                <a16:creationId xmlns:a16="http://schemas.microsoft.com/office/drawing/2014/main" id="{AB03CA20-47E9-D924-64DD-58958F55B896}"/>
              </a:ext>
            </a:extLst>
          </p:cNvPr>
          <p:cNvSpPr/>
          <p:nvPr/>
        </p:nvSpPr>
        <p:spPr>
          <a:xfrm>
            <a:off x="7937393" y="1579892"/>
            <a:ext cx="370800" cy="370800"/>
          </a:xfrm>
          <a:prstGeom prst="rect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1C3837"/>
              </a:solidFill>
            </a:endParaRPr>
          </a:p>
        </p:txBody>
      </p:sp>
      <p:sp>
        <p:nvSpPr>
          <p:cNvPr id="12" name="Téglalap 11">
            <a:extLst>
              <a:ext uri="{FF2B5EF4-FFF2-40B4-BE49-F238E27FC236}">
                <a16:creationId xmlns:a16="http://schemas.microsoft.com/office/drawing/2014/main" id="{CEDBB758-5799-FF52-A708-E1B75DC87184}"/>
              </a:ext>
            </a:extLst>
          </p:cNvPr>
          <p:cNvSpPr/>
          <p:nvPr/>
        </p:nvSpPr>
        <p:spPr>
          <a:xfrm>
            <a:off x="-29397" y="269250"/>
            <a:ext cx="370800" cy="3708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1C38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637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>
            <a:extLst>
              <a:ext uri="{FF2B5EF4-FFF2-40B4-BE49-F238E27FC236}">
                <a16:creationId xmlns:a16="http://schemas.microsoft.com/office/drawing/2014/main" id="{2DF90FBE-2205-9502-97F7-56F323FA8081}"/>
              </a:ext>
            </a:extLst>
          </p:cNvPr>
          <p:cNvSpPr/>
          <p:nvPr/>
        </p:nvSpPr>
        <p:spPr>
          <a:xfrm>
            <a:off x="0" y="0"/>
            <a:ext cx="467139" cy="685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A483AA39-4239-4D91-7C9B-0D8257B7FD92}"/>
              </a:ext>
            </a:extLst>
          </p:cNvPr>
          <p:cNvSpPr/>
          <p:nvPr/>
        </p:nvSpPr>
        <p:spPr>
          <a:xfrm>
            <a:off x="0" y="563849"/>
            <a:ext cx="933450" cy="371475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9FE61DD8-A61D-40CD-B816-AB733834F876}"/>
              </a:ext>
            </a:extLst>
          </p:cNvPr>
          <p:cNvSpPr txBox="1"/>
          <p:nvPr/>
        </p:nvSpPr>
        <p:spPr>
          <a:xfrm>
            <a:off x="1356139" y="489048"/>
            <a:ext cx="6981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b="1" dirty="0">
                <a:solidFill>
                  <a:srgbClr val="2A69B2"/>
                </a:solidFill>
              </a:rPr>
              <a:t>ÁNYK átállás ütemezés</a:t>
            </a:r>
          </a:p>
        </p:txBody>
      </p:sp>
      <p:sp>
        <p:nvSpPr>
          <p:cNvPr id="2" name="Nyíl: vágott, jobbra mutató 1">
            <a:extLst>
              <a:ext uri="{FF2B5EF4-FFF2-40B4-BE49-F238E27FC236}">
                <a16:creationId xmlns:a16="http://schemas.microsoft.com/office/drawing/2014/main" id="{05CC0524-4E26-3965-47C2-68A9D688097A}"/>
              </a:ext>
            </a:extLst>
          </p:cNvPr>
          <p:cNvSpPr/>
          <p:nvPr/>
        </p:nvSpPr>
        <p:spPr>
          <a:xfrm>
            <a:off x="466725" y="2288268"/>
            <a:ext cx="11658601" cy="2167466"/>
          </a:xfrm>
          <a:prstGeom prst="notched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u-HU" dirty="0">
              <a:highlight>
                <a:srgbClr val="22998E"/>
              </a:highlight>
            </a:endParaRPr>
          </a:p>
        </p:txBody>
      </p:sp>
      <p:sp>
        <p:nvSpPr>
          <p:cNvPr id="3" name="Ellipszis 2">
            <a:extLst>
              <a:ext uri="{FF2B5EF4-FFF2-40B4-BE49-F238E27FC236}">
                <a16:creationId xmlns:a16="http://schemas.microsoft.com/office/drawing/2014/main" id="{05FC3E28-52D7-60A9-6B38-48B685181009}"/>
              </a:ext>
            </a:extLst>
          </p:cNvPr>
          <p:cNvSpPr/>
          <p:nvPr/>
        </p:nvSpPr>
        <p:spPr>
          <a:xfrm>
            <a:off x="4051843" y="3067367"/>
            <a:ext cx="861173" cy="56750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/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u-HU" sz="800" dirty="0">
              <a:solidFill>
                <a:schemeClr val="tx1"/>
              </a:solidFill>
            </a:endParaRPr>
          </a:p>
        </p:txBody>
      </p:sp>
      <p:sp>
        <p:nvSpPr>
          <p:cNvPr id="4" name="Ellipszis 3">
            <a:extLst>
              <a:ext uri="{FF2B5EF4-FFF2-40B4-BE49-F238E27FC236}">
                <a16:creationId xmlns:a16="http://schemas.microsoft.com/office/drawing/2014/main" id="{224EDEE8-7AD9-A440-5799-2A9D41F01952}"/>
              </a:ext>
            </a:extLst>
          </p:cNvPr>
          <p:cNvSpPr/>
          <p:nvPr/>
        </p:nvSpPr>
        <p:spPr>
          <a:xfrm>
            <a:off x="6305970" y="3067367"/>
            <a:ext cx="861173" cy="56750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/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u-HU" sz="800" dirty="0">
              <a:solidFill>
                <a:schemeClr val="tx1"/>
              </a:solidFill>
            </a:endParaRPr>
          </a:p>
        </p:txBody>
      </p:sp>
      <p:sp>
        <p:nvSpPr>
          <p:cNvPr id="5" name="Ellipszis 4">
            <a:extLst>
              <a:ext uri="{FF2B5EF4-FFF2-40B4-BE49-F238E27FC236}">
                <a16:creationId xmlns:a16="http://schemas.microsoft.com/office/drawing/2014/main" id="{D437CEC7-5E64-C1AA-F514-FAD6BD08AD57}"/>
              </a:ext>
            </a:extLst>
          </p:cNvPr>
          <p:cNvSpPr/>
          <p:nvPr/>
        </p:nvSpPr>
        <p:spPr>
          <a:xfrm>
            <a:off x="7739766" y="3056908"/>
            <a:ext cx="861173" cy="56750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/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u-HU" sz="800" dirty="0">
              <a:solidFill>
                <a:schemeClr val="tx1"/>
              </a:solidFill>
            </a:endParaRPr>
          </a:p>
        </p:txBody>
      </p:sp>
      <p:sp>
        <p:nvSpPr>
          <p:cNvPr id="6" name="Szövegdoboz 8">
            <a:extLst>
              <a:ext uri="{FF2B5EF4-FFF2-40B4-BE49-F238E27FC236}">
                <a16:creationId xmlns:a16="http://schemas.microsoft.com/office/drawing/2014/main" id="{8EEE9FD4-3FBB-3AE0-ABA9-CBFF6C12CFBE}"/>
              </a:ext>
            </a:extLst>
          </p:cNvPr>
          <p:cNvSpPr txBox="1"/>
          <p:nvPr/>
        </p:nvSpPr>
        <p:spPr>
          <a:xfrm>
            <a:off x="7782635" y="3214899"/>
            <a:ext cx="861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2026.06.30.</a:t>
            </a:r>
          </a:p>
        </p:txBody>
      </p:sp>
      <p:sp>
        <p:nvSpPr>
          <p:cNvPr id="7" name="Szövegdoboz 9">
            <a:extLst>
              <a:ext uri="{FF2B5EF4-FFF2-40B4-BE49-F238E27FC236}">
                <a16:creationId xmlns:a16="http://schemas.microsoft.com/office/drawing/2014/main" id="{AD160B5D-6E5E-257B-04A7-A1A022F69B26}"/>
              </a:ext>
            </a:extLst>
          </p:cNvPr>
          <p:cNvSpPr txBox="1"/>
          <p:nvPr/>
        </p:nvSpPr>
        <p:spPr>
          <a:xfrm>
            <a:off x="6337742" y="3229092"/>
            <a:ext cx="861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2026.05.31.</a:t>
            </a:r>
          </a:p>
        </p:txBody>
      </p:sp>
      <p:sp>
        <p:nvSpPr>
          <p:cNvPr id="8" name="Ellipszis 7">
            <a:extLst>
              <a:ext uri="{FF2B5EF4-FFF2-40B4-BE49-F238E27FC236}">
                <a16:creationId xmlns:a16="http://schemas.microsoft.com/office/drawing/2014/main" id="{4080D8B3-8C6B-034E-EF65-FB6DF5BC50F7}"/>
              </a:ext>
            </a:extLst>
          </p:cNvPr>
          <p:cNvSpPr/>
          <p:nvPr/>
        </p:nvSpPr>
        <p:spPr>
          <a:xfrm>
            <a:off x="914850" y="3062838"/>
            <a:ext cx="861173" cy="56750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/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u-HU" sz="800" dirty="0">
              <a:solidFill>
                <a:schemeClr val="tx1"/>
              </a:solidFill>
            </a:endParaRPr>
          </a:p>
        </p:txBody>
      </p:sp>
      <p:sp>
        <p:nvSpPr>
          <p:cNvPr id="9" name="Szövegdoboz 11">
            <a:extLst>
              <a:ext uri="{FF2B5EF4-FFF2-40B4-BE49-F238E27FC236}">
                <a16:creationId xmlns:a16="http://schemas.microsoft.com/office/drawing/2014/main" id="{A33E8688-598F-E348-78E0-913373B59F25}"/>
              </a:ext>
            </a:extLst>
          </p:cNvPr>
          <p:cNvSpPr txBox="1"/>
          <p:nvPr/>
        </p:nvSpPr>
        <p:spPr>
          <a:xfrm>
            <a:off x="864768" y="3213703"/>
            <a:ext cx="13969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05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2025.10.30.</a:t>
            </a:r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C6B3A219-89CF-4607-7764-7FCC57856217}"/>
              </a:ext>
            </a:extLst>
          </p:cNvPr>
          <p:cNvSpPr/>
          <p:nvPr/>
        </p:nvSpPr>
        <p:spPr>
          <a:xfrm>
            <a:off x="1906023" y="3060755"/>
            <a:ext cx="861173" cy="56750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/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u-HU" sz="800" dirty="0">
              <a:solidFill>
                <a:schemeClr val="tx1"/>
              </a:solidFill>
            </a:endParaRP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538EEEE0-FB93-06DC-DEA3-A64DBC4258A8}"/>
              </a:ext>
            </a:extLst>
          </p:cNvPr>
          <p:cNvSpPr txBox="1"/>
          <p:nvPr/>
        </p:nvSpPr>
        <p:spPr>
          <a:xfrm>
            <a:off x="1922103" y="3213703"/>
            <a:ext cx="13969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05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2025.12.31.</a:t>
            </a:r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75A3A9CB-128E-B375-3934-137FC2501B06}"/>
              </a:ext>
            </a:extLst>
          </p:cNvPr>
          <p:cNvSpPr/>
          <p:nvPr/>
        </p:nvSpPr>
        <p:spPr>
          <a:xfrm>
            <a:off x="3011427" y="3060754"/>
            <a:ext cx="861173" cy="56750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/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u-HU" sz="800" dirty="0">
              <a:solidFill>
                <a:schemeClr val="tx1"/>
              </a:solidFill>
            </a:endParaRPr>
          </a:p>
        </p:txBody>
      </p:sp>
      <p:sp>
        <p:nvSpPr>
          <p:cNvPr id="16" name="Szövegdoboz 15">
            <a:extLst>
              <a:ext uri="{FF2B5EF4-FFF2-40B4-BE49-F238E27FC236}">
                <a16:creationId xmlns:a16="http://schemas.microsoft.com/office/drawing/2014/main" id="{2A5F6F8B-4CDC-E072-CF05-70B813B08ACD}"/>
              </a:ext>
            </a:extLst>
          </p:cNvPr>
          <p:cNvSpPr txBox="1"/>
          <p:nvPr/>
        </p:nvSpPr>
        <p:spPr>
          <a:xfrm>
            <a:off x="3037694" y="3213703"/>
            <a:ext cx="9898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05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2026.01.31.</a:t>
            </a: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668C23E3-B3E9-414F-61AF-18DC4BC9891D}"/>
              </a:ext>
            </a:extLst>
          </p:cNvPr>
          <p:cNvSpPr txBox="1"/>
          <p:nvPr/>
        </p:nvSpPr>
        <p:spPr>
          <a:xfrm>
            <a:off x="4011988" y="3221397"/>
            <a:ext cx="101414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05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2026. február</a:t>
            </a:r>
          </a:p>
        </p:txBody>
      </p:sp>
      <p:sp>
        <p:nvSpPr>
          <p:cNvPr id="18" name="Szövegdoboz 17">
            <a:extLst>
              <a:ext uri="{FF2B5EF4-FFF2-40B4-BE49-F238E27FC236}">
                <a16:creationId xmlns:a16="http://schemas.microsoft.com/office/drawing/2014/main" id="{83A94A7D-B66B-AD0D-D318-4414C8C76164}"/>
              </a:ext>
            </a:extLst>
          </p:cNvPr>
          <p:cNvSpPr txBox="1"/>
          <p:nvPr/>
        </p:nvSpPr>
        <p:spPr>
          <a:xfrm>
            <a:off x="527747" y="1554452"/>
            <a:ext cx="1503767" cy="10464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100" b="1" i="1" dirty="0"/>
              <a:t>2025.10.30</a:t>
            </a:r>
          </a:p>
          <a:p>
            <a:pPr algn="ctr"/>
            <a:r>
              <a:rPr lang="hu-HU" sz="1100" b="1" dirty="0"/>
              <a:t>Műszaki segédletek</a:t>
            </a:r>
          </a:p>
          <a:p>
            <a:pPr algn="just"/>
            <a:r>
              <a:rPr lang="hu-HU" sz="1000" dirty="0"/>
              <a:t>Segítséget nyújt az érintett szervezeteknek az informatikai felkészülésre </a:t>
            </a:r>
          </a:p>
        </p:txBody>
      </p:sp>
      <p:sp>
        <p:nvSpPr>
          <p:cNvPr id="19" name="Szövegdoboz 18">
            <a:extLst>
              <a:ext uri="{FF2B5EF4-FFF2-40B4-BE49-F238E27FC236}">
                <a16:creationId xmlns:a16="http://schemas.microsoft.com/office/drawing/2014/main" id="{2036F046-B2D2-39B9-163C-6E3E39D7F7EC}"/>
              </a:ext>
            </a:extLst>
          </p:cNvPr>
          <p:cNvSpPr txBox="1"/>
          <p:nvPr/>
        </p:nvSpPr>
        <p:spPr>
          <a:xfrm>
            <a:off x="1383668" y="4084308"/>
            <a:ext cx="1905882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100" b="1" i="1" dirty="0"/>
              <a:t>2025.12.31</a:t>
            </a:r>
          </a:p>
          <a:p>
            <a:pPr algn="ctr"/>
            <a:r>
              <a:rPr lang="hu-HU" sz="1100" b="1" dirty="0"/>
              <a:t>PMT25 API</a:t>
            </a:r>
          </a:p>
          <a:p>
            <a:pPr algn="just"/>
            <a:r>
              <a:rPr lang="hu-HU" sz="1000" dirty="0"/>
              <a:t>A </a:t>
            </a:r>
            <a:r>
              <a:rPr lang="hu-HU" sz="1000" dirty="0" err="1"/>
              <a:t>pénzmosás</a:t>
            </a:r>
            <a:r>
              <a:rPr lang="hu-HU" sz="1000" dirty="0"/>
              <a:t> elleni törvény alapján frissített űrlapokhoz készült új M2M API  - az új megoldások </a:t>
            </a:r>
            <a:r>
              <a:rPr lang="hu-HU" sz="1000" dirty="0" err="1"/>
              <a:t>Proof</a:t>
            </a:r>
            <a:r>
              <a:rPr lang="hu-HU" sz="1000" dirty="0"/>
              <a:t>-of-</a:t>
            </a:r>
            <a:r>
              <a:rPr lang="hu-HU" sz="1000" dirty="0" err="1"/>
              <a:t>concept</a:t>
            </a:r>
            <a:r>
              <a:rPr lang="hu-HU" sz="1000" dirty="0"/>
              <a:t>-je is egyben</a:t>
            </a:r>
          </a:p>
        </p:txBody>
      </p: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D9904830-A091-93E7-1DF5-3BCA787A9661}"/>
              </a:ext>
            </a:extLst>
          </p:cNvPr>
          <p:cNvSpPr txBox="1"/>
          <p:nvPr/>
        </p:nvSpPr>
        <p:spPr>
          <a:xfrm>
            <a:off x="2574747" y="1559206"/>
            <a:ext cx="1734531" cy="10464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100" b="1" i="1" dirty="0"/>
              <a:t>2026.01.31</a:t>
            </a:r>
          </a:p>
          <a:p>
            <a:pPr algn="ctr"/>
            <a:r>
              <a:rPr lang="hu-HU" sz="1100" b="1" dirty="0"/>
              <a:t>Példaprogramok</a:t>
            </a:r>
            <a:r>
              <a:rPr lang="hu-HU" sz="1100" dirty="0"/>
              <a:t> </a:t>
            </a:r>
          </a:p>
          <a:p>
            <a:pPr algn="just"/>
            <a:r>
              <a:rPr lang="hu-HU" sz="1000" dirty="0"/>
              <a:t>Egyszerű programok, melyek a legegyszerűbb módon implementálják a kritikus M2M folyamatokat. </a:t>
            </a:r>
          </a:p>
        </p:txBody>
      </p:sp>
      <p:sp>
        <p:nvSpPr>
          <p:cNvPr id="21" name="Szövegdoboz 20">
            <a:extLst>
              <a:ext uri="{FF2B5EF4-FFF2-40B4-BE49-F238E27FC236}">
                <a16:creationId xmlns:a16="http://schemas.microsoft.com/office/drawing/2014/main" id="{56E2D4B2-0AB4-09D9-3917-3B6BF82C81CB}"/>
              </a:ext>
            </a:extLst>
          </p:cNvPr>
          <p:cNvSpPr txBox="1"/>
          <p:nvPr/>
        </p:nvSpPr>
        <p:spPr>
          <a:xfrm>
            <a:off x="9313856" y="1961682"/>
            <a:ext cx="1219570" cy="5539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000" b="1" i="1" dirty="0"/>
              <a:t>2026.07.31</a:t>
            </a:r>
          </a:p>
          <a:p>
            <a:pPr algn="just"/>
            <a:r>
              <a:rPr lang="hu-HU" sz="1000" b="1" dirty="0"/>
              <a:t>Új bizonylat API </a:t>
            </a:r>
            <a:r>
              <a:rPr lang="hu-HU" sz="1000" dirty="0"/>
              <a:t> éles működés</a:t>
            </a:r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904B9048-0A9D-783E-ECAC-10D633BD9AFB}"/>
              </a:ext>
            </a:extLst>
          </p:cNvPr>
          <p:cNvSpPr txBox="1"/>
          <p:nvPr/>
        </p:nvSpPr>
        <p:spPr>
          <a:xfrm>
            <a:off x="11040988" y="4114201"/>
            <a:ext cx="1101230" cy="7463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100" b="1" i="1" dirty="0"/>
              <a:t>2026.12.31</a:t>
            </a:r>
          </a:p>
          <a:p>
            <a:pPr algn="ctr"/>
            <a:r>
              <a:rPr lang="hu-HU" sz="1050" dirty="0"/>
              <a:t>ÁNYK bizonylatbeadás leáll</a:t>
            </a:r>
          </a:p>
        </p:txBody>
      </p:sp>
      <p:sp>
        <p:nvSpPr>
          <p:cNvPr id="23" name="Szövegdoboz 22">
            <a:extLst>
              <a:ext uri="{FF2B5EF4-FFF2-40B4-BE49-F238E27FC236}">
                <a16:creationId xmlns:a16="http://schemas.microsoft.com/office/drawing/2014/main" id="{4B05A3A4-A649-C990-F78A-B31426EDB8B7}"/>
              </a:ext>
            </a:extLst>
          </p:cNvPr>
          <p:cNvSpPr txBox="1"/>
          <p:nvPr/>
        </p:nvSpPr>
        <p:spPr>
          <a:xfrm>
            <a:off x="3631598" y="4090228"/>
            <a:ext cx="1700297" cy="8925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100" b="1" i="1" dirty="0"/>
              <a:t>2026. február hó</a:t>
            </a:r>
          </a:p>
          <a:p>
            <a:pPr algn="ctr"/>
            <a:r>
              <a:rPr lang="hu-HU" sz="1100" b="1" dirty="0"/>
              <a:t>Műszaki minták</a:t>
            </a:r>
            <a:r>
              <a:rPr lang="hu-HU" sz="1100" dirty="0"/>
              <a:t>: </a:t>
            </a:r>
          </a:p>
          <a:p>
            <a:pPr algn="just"/>
            <a:r>
              <a:rPr lang="hu-HU" sz="1000" dirty="0"/>
              <a:t>Egyes űrlapok véglegeshez közeli állapotú publikálása, a felkészülés támogatására </a:t>
            </a:r>
          </a:p>
        </p:txBody>
      </p:sp>
      <p:sp>
        <p:nvSpPr>
          <p:cNvPr id="24" name="Szövegdoboz 23">
            <a:extLst>
              <a:ext uri="{FF2B5EF4-FFF2-40B4-BE49-F238E27FC236}">
                <a16:creationId xmlns:a16="http://schemas.microsoft.com/office/drawing/2014/main" id="{6F6A4D97-A128-D0A9-A532-DACE23AF7A47}"/>
              </a:ext>
            </a:extLst>
          </p:cNvPr>
          <p:cNvSpPr txBox="1"/>
          <p:nvPr/>
        </p:nvSpPr>
        <p:spPr>
          <a:xfrm>
            <a:off x="5934262" y="1532421"/>
            <a:ext cx="1604587" cy="7540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100" b="1" i="1" dirty="0"/>
              <a:t>2026.05.31</a:t>
            </a:r>
          </a:p>
          <a:p>
            <a:pPr algn="ctr"/>
            <a:r>
              <a:rPr lang="hu-HU" sz="1100" b="1" dirty="0"/>
              <a:t>XSD és szabályrendszer </a:t>
            </a:r>
            <a:r>
              <a:rPr lang="hu-HU" sz="1100" dirty="0"/>
              <a:t>jelenleg a</a:t>
            </a:r>
            <a:r>
              <a:rPr lang="hu-HU" sz="1000" dirty="0"/>
              <a:t>ktív űrlapok publikálása</a:t>
            </a:r>
          </a:p>
        </p:txBody>
      </p:sp>
      <p:sp>
        <p:nvSpPr>
          <p:cNvPr id="25" name="Szövegdoboz 24">
            <a:extLst>
              <a:ext uri="{FF2B5EF4-FFF2-40B4-BE49-F238E27FC236}">
                <a16:creationId xmlns:a16="http://schemas.microsoft.com/office/drawing/2014/main" id="{8CFCCD7D-E960-7BB6-5D9B-D37FF8442C6E}"/>
              </a:ext>
            </a:extLst>
          </p:cNvPr>
          <p:cNvSpPr txBox="1"/>
          <p:nvPr/>
        </p:nvSpPr>
        <p:spPr>
          <a:xfrm>
            <a:off x="7290624" y="4091478"/>
            <a:ext cx="1752697" cy="119263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050" b="1" i="1" dirty="0"/>
              <a:t>2026.06.30</a:t>
            </a:r>
          </a:p>
          <a:p>
            <a:pPr algn="ctr"/>
            <a:r>
              <a:rPr lang="hu-HU" sz="1050" b="1" dirty="0"/>
              <a:t>Új NAV M2M (4.0) tesztrendszer elérhető </a:t>
            </a:r>
          </a:p>
          <a:p>
            <a:pPr algn="just"/>
            <a:r>
              <a:rPr lang="hu-HU" sz="1000" dirty="0"/>
              <a:t>Az M2M 4.0 tesztrendszerben küldhetőek be az új bizonylat formátumnak megfelelő bizonylatok </a:t>
            </a:r>
          </a:p>
        </p:txBody>
      </p:sp>
      <p:sp>
        <p:nvSpPr>
          <p:cNvPr id="26" name="Ellipszis 25">
            <a:extLst>
              <a:ext uri="{FF2B5EF4-FFF2-40B4-BE49-F238E27FC236}">
                <a16:creationId xmlns:a16="http://schemas.microsoft.com/office/drawing/2014/main" id="{C87AAFA0-D01B-0C1A-96E2-695502E4B080}"/>
              </a:ext>
            </a:extLst>
          </p:cNvPr>
          <p:cNvSpPr/>
          <p:nvPr/>
        </p:nvSpPr>
        <p:spPr>
          <a:xfrm>
            <a:off x="9493055" y="3031865"/>
            <a:ext cx="861173" cy="56750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/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u-HU" sz="800" dirty="0">
              <a:solidFill>
                <a:schemeClr val="tx1"/>
              </a:solidFill>
            </a:endParaRPr>
          </a:p>
        </p:txBody>
      </p:sp>
      <p:sp>
        <p:nvSpPr>
          <p:cNvPr id="27" name="Szövegdoboz 26">
            <a:extLst>
              <a:ext uri="{FF2B5EF4-FFF2-40B4-BE49-F238E27FC236}">
                <a16:creationId xmlns:a16="http://schemas.microsoft.com/office/drawing/2014/main" id="{9442E43F-80DF-AD0D-E684-A181D666D9C0}"/>
              </a:ext>
            </a:extLst>
          </p:cNvPr>
          <p:cNvSpPr txBox="1"/>
          <p:nvPr/>
        </p:nvSpPr>
        <p:spPr>
          <a:xfrm>
            <a:off x="9510864" y="3192507"/>
            <a:ext cx="861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2026.07.31.</a:t>
            </a:r>
          </a:p>
        </p:txBody>
      </p:sp>
      <p:cxnSp>
        <p:nvCxnSpPr>
          <p:cNvPr id="28" name="Egyenes összekötő nyíllal 27">
            <a:extLst>
              <a:ext uri="{FF2B5EF4-FFF2-40B4-BE49-F238E27FC236}">
                <a16:creationId xmlns:a16="http://schemas.microsoft.com/office/drawing/2014/main" id="{24CAD5F5-5E99-F46A-1FF4-7E987C50A90D}"/>
              </a:ext>
            </a:extLst>
          </p:cNvPr>
          <p:cNvCxnSpPr>
            <a:cxnSpLocks/>
          </p:cNvCxnSpPr>
          <p:nvPr/>
        </p:nvCxnSpPr>
        <p:spPr>
          <a:xfrm flipH="1" flipV="1">
            <a:off x="1243450" y="2501917"/>
            <a:ext cx="1" cy="56545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>
            <a:extLst>
              <a:ext uri="{FF2B5EF4-FFF2-40B4-BE49-F238E27FC236}">
                <a16:creationId xmlns:a16="http://schemas.microsoft.com/office/drawing/2014/main" id="{FD471F78-3A42-4E0A-7B84-0B7D3AF5B674}"/>
              </a:ext>
            </a:extLst>
          </p:cNvPr>
          <p:cNvCxnSpPr>
            <a:cxnSpLocks/>
            <a:stCxn id="15" idx="0"/>
            <a:endCxn id="20" idx="2"/>
          </p:cNvCxnSpPr>
          <p:nvPr/>
        </p:nvCxnSpPr>
        <p:spPr>
          <a:xfrm flipH="1" flipV="1">
            <a:off x="3442013" y="2605646"/>
            <a:ext cx="1" cy="45510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>
            <a:extLst>
              <a:ext uri="{FF2B5EF4-FFF2-40B4-BE49-F238E27FC236}">
                <a16:creationId xmlns:a16="http://schemas.microsoft.com/office/drawing/2014/main" id="{6C5F8598-1B62-65A1-2571-D3A872A03269}"/>
              </a:ext>
            </a:extLst>
          </p:cNvPr>
          <p:cNvCxnSpPr>
            <a:cxnSpLocks/>
            <a:stCxn id="13" idx="4"/>
            <a:endCxn id="19" idx="0"/>
          </p:cNvCxnSpPr>
          <p:nvPr/>
        </p:nvCxnSpPr>
        <p:spPr>
          <a:xfrm flipH="1">
            <a:off x="2336609" y="3628260"/>
            <a:ext cx="1" cy="45604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>
            <a:extLst>
              <a:ext uri="{FF2B5EF4-FFF2-40B4-BE49-F238E27FC236}">
                <a16:creationId xmlns:a16="http://schemas.microsoft.com/office/drawing/2014/main" id="{6FCDA60D-2DD7-023A-2836-93FAF024577A}"/>
              </a:ext>
            </a:extLst>
          </p:cNvPr>
          <p:cNvCxnSpPr>
            <a:cxnSpLocks/>
            <a:stCxn id="3" idx="4"/>
            <a:endCxn id="23" idx="0"/>
          </p:cNvCxnSpPr>
          <p:nvPr/>
        </p:nvCxnSpPr>
        <p:spPr>
          <a:xfrm flipH="1">
            <a:off x="4481747" y="3634872"/>
            <a:ext cx="683" cy="455356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>
            <a:extLst>
              <a:ext uri="{FF2B5EF4-FFF2-40B4-BE49-F238E27FC236}">
                <a16:creationId xmlns:a16="http://schemas.microsoft.com/office/drawing/2014/main" id="{B68A3C3A-85FA-0B8D-C59D-61B52C570FE0}"/>
              </a:ext>
            </a:extLst>
          </p:cNvPr>
          <p:cNvCxnSpPr>
            <a:stCxn id="4" idx="0"/>
            <a:endCxn id="24" idx="2"/>
          </p:cNvCxnSpPr>
          <p:nvPr/>
        </p:nvCxnSpPr>
        <p:spPr>
          <a:xfrm flipH="1" flipV="1">
            <a:off x="6736556" y="2286474"/>
            <a:ext cx="1" cy="78089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>
            <a:extLst>
              <a:ext uri="{FF2B5EF4-FFF2-40B4-BE49-F238E27FC236}">
                <a16:creationId xmlns:a16="http://schemas.microsoft.com/office/drawing/2014/main" id="{42DDFCFB-512C-01DB-040A-00BE16F86E62}"/>
              </a:ext>
            </a:extLst>
          </p:cNvPr>
          <p:cNvCxnSpPr>
            <a:cxnSpLocks/>
            <a:stCxn id="5" idx="4"/>
            <a:endCxn id="25" idx="0"/>
          </p:cNvCxnSpPr>
          <p:nvPr/>
        </p:nvCxnSpPr>
        <p:spPr>
          <a:xfrm flipH="1">
            <a:off x="8166973" y="3624413"/>
            <a:ext cx="3380" cy="46706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Egyenes összekötő nyíllal 33">
            <a:extLst>
              <a:ext uri="{FF2B5EF4-FFF2-40B4-BE49-F238E27FC236}">
                <a16:creationId xmlns:a16="http://schemas.microsoft.com/office/drawing/2014/main" id="{58C74672-C15D-E6C6-0E78-A04CB58F143A}"/>
              </a:ext>
            </a:extLst>
          </p:cNvPr>
          <p:cNvCxnSpPr>
            <a:stCxn id="26" idx="0"/>
            <a:endCxn id="21" idx="2"/>
          </p:cNvCxnSpPr>
          <p:nvPr/>
        </p:nvCxnSpPr>
        <p:spPr>
          <a:xfrm flipH="1" flipV="1">
            <a:off x="9923641" y="2515680"/>
            <a:ext cx="1" cy="51618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Ábra 70" descr="Pipa egyszínű kitöltéssel">
            <a:extLst>
              <a:ext uri="{FF2B5EF4-FFF2-40B4-BE49-F238E27FC236}">
                <a16:creationId xmlns:a16="http://schemas.microsoft.com/office/drawing/2014/main" id="{B95B36B1-285C-85BA-A664-49BBD9376E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3503" y="3347115"/>
            <a:ext cx="441325" cy="438150"/>
          </a:xfrm>
          <a:prstGeom prst="rect">
            <a:avLst/>
          </a:prstGeom>
        </p:spPr>
      </p:pic>
      <p:pic>
        <p:nvPicPr>
          <p:cNvPr id="38" name="Ábra 70" descr="Pipa egyszínű kitöltéssel">
            <a:extLst>
              <a:ext uri="{FF2B5EF4-FFF2-40B4-BE49-F238E27FC236}">
                <a16:creationId xmlns:a16="http://schemas.microsoft.com/office/drawing/2014/main" id="{403A5F4A-225E-A360-E7E2-6B71A46D8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50895" y="3328411"/>
            <a:ext cx="441325" cy="438150"/>
          </a:xfrm>
          <a:prstGeom prst="rect">
            <a:avLst/>
          </a:prstGeom>
        </p:spPr>
      </p:pic>
      <p:pic>
        <p:nvPicPr>
          <p:cNvPr id="39" name="Ábra 70" descr="Pipa egyszínű kitöltéssel">
            <a:extLst>
              <a:ext uri="{FF2B5EF4-FFF2-40B4-BE49-F238E27FC236}">
                <a16:creationId xmlns:a16="http://schemas.microsoft.com/office/drawing/2014/main" id="{93CC1BAB-C000-5D4D-0C3F-4BFFE5D608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43255" y="3308998"/>
            <a:ext cx="441325" cy="438150"/>
          </a:xfrm>
          <a:prstGeom prst="rect">
            <a:avLst/>
          </a:prstGeom>
        </p:spPr>
      </p:pic>
      <p:pic>
        <p:nvPicPr>
          <p:cNvPr id="36" name="Ábra 70" descr="Pipa egyszínű kitöltéssel">
            <a:extLst>
              <a:ext uri="{FF2B5EF4-FFF2-40B4-BE49-F238E27FC236}">
                <a16:creationId xmlns:a16="http://schemas.microsoft.com/office/drawing/2014/main" id="{4805C414-51C6-A160-03BF-31DA69A1DF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83791" y="3315618"/>
            <a:ext cx="441325" cy="43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303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6257E9-7BC8-EDFA-52FD-23113337B1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>
            <a:extLst>
              <a:ext uri="{FF2B5EF4-FFF2-40B4-BE49-F238E27FC236}">
                <a16:creationId xmlns:a16="http://schemas.microsoft.com/office/drawing/2014/main" id="{34EB271C-5CC6-298B-23EE-5F1B008EDEE4}"/>
              </a:ext>
            </a:extLst>
          </p:cNvPr>
          <p:cNvSpPr/>
          <p:nvPr/>
        </p:nvSpPr>
        <p:spPr>
          <a:xfrm>
            <a:off x="0" y="0"/>
            <a:ext cx="1615297" cy="685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 sz="2400" dirty="0"/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328F2B50-5BB7-2C57-0F8E-49D36E98E909}"/>
              </a:ext>
            </a:extLst>
          </p:cNvPr>
          <p:cNvSpPr txBox="1"/>
          <p:nvPr/>
        </p:nvSpPr>
        <p:spPr>
          <a:xfrm>
            <a:off x="234990" y="275881"/>
            <a:ext cx="9993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 dirty="0">
                <a:solidFill>
                  <a:schemeClr val="bg1"/>
                </a:solidFill>
              </a:rPr>
              <a:t>NAV M2M</a:t>
            </a:r>
          </a:p>
        </p:txBody>
      </p:sp>
      <p:cxnSp>
        <p:nvCxnSpPr>
          <p:cNvPr id="14" name="Egyenes összekötő 13">
            <a:extLst>
              <a:ext uri="{FF2B5EF4-FFF2-40B4-BE49-F238E27FC236}">
                <a16:creationId xmlns:a16="http://schemas.microsoft.com/office/drawing/2014/main" id="{CC280D94-A65A-8E60-8954-914C28496E82}"/>
              </a:ext>
            </a:extLst>
          </p:cNvPr>
          <p:cNvCxnSpPr/>
          <p:nvPr/>
        </p:nvCxnSpPr>
        <p:spPr>
          <a:xfrm>
            <a:off x="457200" y="1685925"/>
            <a:ext cx="923925" cy="0"/>
          </a:xfrm>
          <a:prstGeom prst="line">
            <a:avLst/>
          </a:prstGeom>
          <a:ln w="19050">
            <a:solidFill>
              <a:srgbClr val="2A69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BCE1B804-2D46-07CC-2E76-5CD8ACF8F67D}"/>
              </a:ext>
            </a:extLst>
          </p:cNvPr>
          <p:cNvSpPr txBox="1"/>
          <p:nvPr/>
        </p:nvSpPr>
        <p:spPr>
          <a:xfrm>
            <a:off x="1650325" y="366731"/>
            <a:ext cx="17844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b="1" i="1" dirty="0">
                <a:solidFill>
                  <a:srgbClr val="2A69B2"/>
                </a:solidFill>
              </a:rPr>
              <a:t>GitHub</a:t>
            </a:r>
            <a:endParaRPr lang="hu-HU" sz="2400" b="1" i="1" dirty="0">
              <a:solidFill>
                <a:srgbClr val="2A69B2"/>
              </a:solidFill>
            </a:endParaRPr>
          </a:p>
        </p:txBody>
      </p:sp>
      <p:sp>
        <p:nvSpPr>
          <p:cNvPr id="21" name="Téglalap 20">
            <a:extLst>
              <a:ext uri="{FF2B5EF4-FFF2-40B4-BE49-F238E27FC236}">
                <a16:creationId xmlns:a16="http://schemas.microsoft.com/office/drawing/2014/main" id="{93878E38-3955-3090-E47C-9C695EA7EFE9}"/>
              </a:ext>
            </a:extLst>
          </p:cNvPr>
          <p:cNvSpPr/>
          <p:nvPr/>
        </p:nvSpPr>
        <p:spPr>
          <a:xfrm>
            <a:off x="11821200" y="561251"/>
            <a:ext cx="370800" cy="370800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/>
          </a:p>
        </p:txBody>
      </p:sp>
      <p:cxnSp>
        <p:nvCxnSpPr>
          <p:cNvPr id="2" name="Egyenes összekötő 1">
            <a:extLst>
              <a:ext uri="{FF2B5EF4-FFF2-40B4-BE49-F238E27FC236}">
                <a16:creationId xmlns:a16="http://schemas.microsoft.com/office/drawing/2014/main" id="{CDE277E8-8619-2BED-2C76-F2B2F398CEFA}"/>
              </a:ext>
            </a:extLst>
          </p:cNvPr>
          <p:cNvCxnSpPr/>
          <p:nvPr/>
        </p:nvCxnSpPr>
        <p:spPr>
          <a:xfrm>
            <a:off x="457200" y="3530767"/>
            <a:ext cx="923925" cy="0"/>
          </a:xfrm>
          <a:prstGeom prst="line">
            <a:avLst/>
          </a:prstGeom>
          <a:ln w="19050">
            <a:solidFill>
              <a:srgbClr val="2A69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58501BC5-D1D8-B6EA-6CC2-361F3ABC0C90}"/>
              </a:ext>
            </a:extLst>
          </p:cNvPr>
          <p:cNvGrpSpPr/>
          <p:nvPr/>
        </p:nvGrpSpPr>
        <p:grpSpPr>
          <a:xfrm>
            <a:off x="234990" y="1858601"/>
            <a:ext cx="1145315" cy="1447760"/>
            <a:chOff x="9829800" y="3553958"/>
            <a:chExt cx="1756321" cy="2295575"/>
          </a:xfrm>
        </p:grpSpPr>
        <p:pic>
          <p:nvPicPr>
            <p:cNvPr id="5" name="Picture 4" descr="A qr code with a cat&#10;&#10;Description automatically generated">
              <a:extLst>
                <a:ext uri="{FF2B5EF4-FFF2-40B4-BE49-F238E27FC236}">
                  <a16:creationId xmlns:a16="http://schemas.microsoft.com/office/drawing/2014/main" id="{7080E18D-351C-4B18-F34D-37A3F18187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29800" y="3553958"/>
              <a:ext cx="1756321" cy="1760992"/>
            </a:xfrm>
            <a:prstGeom prst="rect">
              <a:avLst/>
            </a:prstGeom>
          </p:spPr>
        </p:pic>
        <p:pic>
          <p:nvPicPr>
            <p:cNvPr id="6" name="Picture 5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3AEEC9C6-8A43-B77C-709A-C9E06EFC2A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29801" y="5374028"/>
              <a:ext cx="1746249" cy="475505"/>
            </a:xfrm>
            <a:prstGeom prst="rect">
              <a:avLst/>
            </a:prstGeom>
          </p:spPr>
        </p:pic>
      </p:grpSp>
      <p:pic>
        <p:nvPicPr>
          <p:cNvPr id="3" name="Picture 9">
            <a:extLst>
              <a:ext uri="{FF2B5EF4-FFF2-40B4-BE49-F238E27FC236}">
                <a16:creationId xmlns:a16="http://schemas.microsoft.com/office/drawing/2014/main" id="{AD0EBA5A-68E0-5D22-9443-2413F71E44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020" y="3755174"/>
            <a:ext cx="1068688" cy="1381681"/>
          </a:xfrm>
          <a:prstGeom prst="rect">
            <a:avLst/>
          </a:prstGeom>
        </p:spPr>
      </p:pic>
      <p:sp>
        <p:nvSpPr>
          <p:cNvPr id="15" name="Szövegdoboz 14">
            <a:extLst>
              <a:ext uri="{FF2B5EF4-FFF2-40B4-BE49-F238E27FC236}">
                <a16:creationId xmlns:a16="http://schemas.microsoft.com/office/drawing/2014/main" id="{B9D0BEF7-5E7A-7674-D665-1E12496F91FA}"/>
              </a:ext>
            </a:extLst>
          </p:cNvPr>
          <p:cNvSpPr txBox="1"/>
          <p:nvPr/>
        </p:nvSpPr>
        <p:spPr>
          <a:xfrm>
            <a:off x="3176137" y="468312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b="0" i="0" dirty="0">
                <a:solidFill>
                  <a:srgbClr val="0052CC"/>
                </a:solidFill>
                <a:effectLst/>
                <a:latin typeface="-apple-system"/>
                <a:hlinkClick r:id="rId6"/>
              </a:rPr>
              <a:t>https://github.com/nav-gov-hu/M2M/wiki</a:t>
            </a:r>
            <a:endParaRPr lang="hu-HU" dirty="0"/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8EF929C0-36B4-613C-51C7-EBB8DAA47ABF}"/>
              </a:ext>
            </a:extLst>
          </p:cNvPr>
          <p:cNvSpPr txBox="1"/>
          <p:nvPr/>
        </p:nvSpPr>
        <p:spPr>
          <a:xfrm>
            <a:off x="1725260" y="1263075"/>
            <a:ext cx="10445526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750"/>
              </a:spcBef>
            </a:pPr>
            <a:r>
              <a:rPr lang="hu-HU" sz="1100" dirty="0">
                <a:solidFill>
                  <a:srgbClr val="172B4D"/>
                </a:solidFill>
                <a:latin typeface="-apple-system"/>
              </a:rPr>
              <a:t>NAV M2M felhasználó regisztráció részletesen </a:t>
            </a:r>
            <a:r>
              <a:rPr lang="hu-HU" sz="1100" dirty="0">
                <a:solidFill>
                  <a:srgbClr val="0052CC"/>
                </a:solidFill>
                <a:latin typeface="-apple-system"/>
                <a:hlinkClick r:id="rId7"/>
              </a:rPr>
              <a:t>https://github.com/nav-gov-hu/M2M/wiki/M2M-felhaszn%C3%A1l%C3%B3-regisztr%C3%A1ci%C3%B3-r%C3%A9szletesen</a:t>
            </a:r>
            <a:endParaRPr lang="hu-HU" sz="1100" dirty="0">
              <a:solidFill>
                <a:srgbClr val="172B4D"/>
              </a:solidFill>
              <a:latin typeface="-apple-system"/>
            </a:endParaRPr>
          </a:p>
          <a:p>
            <a:pPr>
              <a:spcBef>
                <a:spcPts val="750"/>
              </a:spcBef>
            </a:pPr>
            <a:r>
              <a:rPr lang="hu-HU" sz="1100" dirty="0">
                <a:solidFill>
                  <a:srgbClr val="172B4D"/>
                </a:solidFill>
                <a:latin typeface="-apple-system"/>
              </a:rPr>
              <a:t>NAV M2M kliensprogram regisztráció részletesen </a:t>
            </a:r>
            <a:r>
              <a:rPr lang="hu-HU" sz="1100" dirty="0">
                <a:solidFill>
                  <a:srgbClr val="0052CC"/>
                </a:solidFill>
                <a:latin typeface="-apple-system"/>
                <a:hlinkClick r:id="rId8"/>
              </a:rPr>
              <a:t>https://github.com/nav-gov-hu/M2M/wiki/M2M-kliensprogram-regisztr%C3%A1ci%C3%B3-r%C3%A9szletesen</a:t>
            </a:r>
            <a:endParaRPr lang="hu-HU" sz="1100" dirty="0">
              <a:solidFill>
                <a:srgbClr val="172B4D"/>
              </a:solidFill>
              <a:latin typeface="-apple-system"/>
            </a:endParaRPr>
          </a:p>
          <a:p>
            <a:pPr>
              <a:spcBef>
                <a:spcPts val="750"/>
              </a:spcBef>
            </a:pPr>
            <a:r>
              <a:rPr lang="hu-HU" sz="1100" dirty="0">
                <a:solidFill>
                  <a:srgbClr val="172B4D"/>
                </a:solidFill>
                <a:latin typeface="-apple-system"/>
              </a:rPr>
              <a:t>Regisztráció aktiválási folyamat </a:t>
            </a:r>
            <a:r>
              <a:rPr lang="hu-HU" sz="1100" dirty="0">
                <a:solidFill>
                  <a:srgbClr val="0052CC"/>
                </a:solidFill>
                <a:latin typeface="-apple-system"/>
                <a:hlinkClick r:id="rId9"/>
              </a:rPr>
              <a:t>https://github.com/nav-gov-hu/M2M/wiki/Regisztr%C3%A1ci%C3%B3-aktiv%C3%A1l%C3%A1si-folyamat</a:t>
            </a:r>
            <a:endParaRPr lang="hu-HU" sz="1100" dirty="0">
              <a:solidFill>
                <a:srgbClr val="172B4D"/>
              </a:solidFill>
              <a:latin typeface="-apple-system"/>
            </a:endParaRPr>
          </a:p>
          <a:p>
            <a:pPr algn="l">
              <a:spcBef>
                <a:spcPts val="750"/>
              </a:spcBef>
              <a:buNone/>
            </a:pPr>
            <a:endParaRPr lang="hu-HU" sz="11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>
              <a:spcBef>
                <a:spcPts val="750"/>
              </a:spcBef>
              <a:buNone/>
            </a:pPr>
            <a:r>
              <a:rPr lang="hu-HU" sz="1100" b="0" i="0" dirty="0">
                <a:solidFill>
                  <a:srgbClr val="172B4D"/>
                </a:solidFill>
                <a:effectLst/>
                <a:latin typeface="-apple-system"/>
              </a:rPr>
              <a:t>Bizonylathoz csatolt fájlok feltöltése </a:t>
            </a:r>
            <a:r>
              <a:rPr lang="hu-HU" sz="1100" b="0" i="0" dirty="0">
                <a:solidFill>
                  <a:srgbClr val="0052CC"/>
                </a:solidFill>
                <a:effectLst/>
                <a:latin typeface="-apple-system"/>
                <a:hlinkClick r:id="rId10"/>
              </a:rPr>
              <a:t>https://github.com/nav-gov-hu/M2M/wiki/Bizonylathoz-csatolt-f%C3%A1jlok-felt%C3%B6lt%C3%A9se</a:t>
            </a:r>
            <a:endParaRPr lang="hu-HU" sz="11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>
              <a:spcBef>
                <a:spcPts val="750"/>
              </a:spcBef>
              <a:buNone/>
            </a:pPr>
            <a:r>
              <a:rPr lang="hu-HU" sz="1100" b="0" i="0" dirty="0">
                <a:solidFill>
                  <a:srgbClr val="172B4D"/>
                </a:solidFill>
                <a:effectLst/>
                <a:latin typeface="-apple-system"/>
              </a:rPr>
              <a:t>Kliensprogram működési elvárások </a:t>
            </a:r>
            <a:r>
              <a:rPr lang="hu-HU" sz="1100" b="0" i="0" dirty="0">
                <a:solidFill>
                  <a:srgbClr val="0052CC"/>
                </a:solidFill>
                <a:effectLst/>
                <a:latin typeface="-apple-system"/>
                <a:hlinkClick r:id="rId11"/>
              </a:rPr>
              <a:t>https://github.com/nav-gov-hu/M2M/wiki/Kliensprogram-m%C5%B1k%C3%B6d%C3%A9si-elv%C3%A1r%C3%A1sok</a:t>
            </a:r>
            <a:endParaRPr lang="hu-HU" sz="11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>
              <a:spcBef>
                <a:spcPts val="750"/>
              </a:spcBef>
              <a:buNone/>
            </a:pPr>
            <a:r>
              <a:rPr lang="hu-HU" sz="1100" b="0" i="0" dirty="0" err="1">
                <a:solidFill>
                  <a:srgbClr val="172B4D"/>
                </a:solidFill>
                <a:effectLst/>
                <a:latin typeface="-apple-system"/>
              </a:rPr>
              <a:t>Tech</a:t>
            </a:r>
            <a:r>
              <a:rPr lang="hu-HU" sz="1100" b="0" i="0" dirty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hu-HU" sz="1100" b="0" i="0" dirty="0" err="1">
                <a:solidFill>
                  <a:srgbClr val="172B4D"/>
                </a:solidFill>
                <a:effectLst/>
                <a:latin typeface="-apple-system"/>
              </a:rPr>
              <a:t>Tips</a:t>
            </a:r>
            <a:r>
              <a:rPr lang="hu-HU" sz="1100" b="0" i="0" dirty="0">
                <a:solidFill>
                  <a:srgbClr val="172B4D"/>
                </a:solidFill>
                <a:effectLst/>
                <a:latin typeface="-apple-system"/>
              </a:rPr>
              <a:t>: </a:t>
            </a:r>
            <a:r>
              <a:rPr lang="hu-HU" sz="1100" b="0" i="0" dirty="0" err="1">
                <a:solidFill>
                  <a:srgbClr val="172B4D"/>
                </a:solidFill>
                <a:effectLst/>
                <a:latin typeface="-apple-system"/>
              </a:rPr>
              <a:t>RESTful</a:t>
            </a:r>
            <a:r>
              <a:rPr lang="hu-HU" sz="1100" b="0" i="0" dirty="0">
                <a:solidFill>
                  <a:srgbClr val="172B4D"/>
                </a:solidFill>
                <a:effectLst/>
                <a:latin typeface="-apple-system"/>
              </a:rPr>
              <a:t> kliens kód generálás </a:t>
            </a:r>
            <a:r>
              <a:rPr lang="hu-HU" sz="1100" b="0" i="0" dirty="0">
                <a:solidFill>
                  <a:srgbClr val="0052CC"/>
                </a:solidFill>
                <a:effectLst/>
                <a:latin typeface="-apple-system"/>
                <a:hlinkClick r:id="rId12"/>
              </a:rPr>
              <a:t>https://github.com/nav-gov-hu/M2M/wiki/Tech-Tips:-RESTful-kliens-k%C3%B3d-gener%C3%A1l%C3%A1s</a:t>
            </a:r>
            <a:endParaRPr lang="hu-HU" sz="11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>
              <a:spcBef>
                <a:spcPts val="750"/>
              </a:spcBef>
              <a:buNone/>
            </a:pPr>
            <a:r>
              <a:rPr lang="hu-HU" sz="1100" b="0" i="0" dirty="0">
                <a:solidFill>
                  <a:srgbClr val="172B4D"/>
                </a:solidFill>
                <a:effectLst/>
                <a:latin typeface="-apple-system"/>
              </a:rPr>
              <a:t>ÁNYK átálláshoz kapcsolódó M2M fejlesztések </a:t>
            </a:r>
            <a:r>
              <a:rPr lang="hu-HU" sz="1100" b="0" i="0" dirty="0">
                <a:solidFill>
                  <a:srgbClr val="0052CC"/>
                </a:solidFill>
                <a:effectLst/>
                <a:latin typeface="-apple-system"/>
                <a:hlinkClick r:id="rId13"/>
              </a:rPr>
              <a:t>https://github.com/nav-gov-hu/M2M/wiki/%C3%81NYK-kivezet%C3%A9shez-kapcsol%C3%B3d%C3%B3-M2M-fejleszt%C3%A9sek</a:t>
            </a:r>
            <a:endParaRPr lang="hu-HU" sz="1100" b="0" i="0" dirty="0">
              <a:solidFill>
                <a:srgbClr val="0052CC"/>
              </a:solidFill>
              <a:effectLst/>
              <a:latin typeface="-apple-system"/>
            </a:endParaRPr>
          </a:p>
          <a:p>
            <a:pPr algn="l">
              <a:spcBef>
                <a:spcPts val="750"/>
              </a:spcBef>
              <a:buNone/>
            </a:pPr>
            <a:r>
              <a:rPr lang="hu-HU" sz="1100" b="0" i="0" dirty="0">
                <a:solidFill>
                  <a:srgbClr val="172B4D"/>
                </a:solidFill>
                <a:effectLst/>
                <a:latin typeface="-apple-system"/>
              </a:rPr>
              <a:t>Kliensprogramok fejlesztése </a:t>
            </a:r>
            <a:r>
              <a:rPr lang="hu-HU" sz="1100" b="0" i="0" dirty="0">
                <a:solidFill>
                  <a:srgbClr val="172B4D"/>
                </a:solidFill>
                <a:effectLst/>
                <a:latin typeface="-apple-system"/>
                <a:hlinkClick r:id="rId14"/>
              </a:rPr>
              <a:t>https://github.com/nav-gov-hu/M2M/wiki/Kliensprogramok-fejleszt%C3%A9se</a:t>
            </a:r>
            <a:endParaRPr lang="hu-HU" sz="11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>
              <a:spcBef>
                <a:spcPts val="750"/>
              </a:spcBef>
              <a:buNone/>
            </a:pPr>
            <a:r>
              <a:rPr lang="hu-HU" sz="1100" b="0" i="0" dirty="0">
                <a:solidFill>
                  <a:srgbClr val="172B4D"/>
                </a:solidFill>
                <a:effectLst/>
                <a:latin typeface="-apple-system"/>
              </a:rPr>
              <a:t>Új bizonylat API </a:t>
            </a:r>
            <a:r>
              <a:rPr lang="hu-HU" sz="1100" b="0" i="0" dirty="0">
                <a:solidFill>
                  <a:srgbClr val="0052CC"/>
                </a:solidFill>
                <a:effectLst/>
                <a:latin typeface="-apple-system"/>
                <a:hlinkClick r:id="rId15"/>
              </a:rPr>
              <a:t>https://github.com/nav-gov-hu/M2M/wiki/%C3%9Aj-bizonylat-API</a:t>
            </a:r>
            <a:endParaRPr lang="hu-HU" sz="11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>
              <a:spcBef>
                <a:spcPts val="750"/>
              </a:spcBef>
              <a:buNone/>
            </a:pPr>
            <a:r>
              <a:rPr lang="hu-HU" sz="1100" b="0" i="0" dirty="0">
                <a:solidFill>
                  <a:srgbClr val="172B4D"/>
                </a:solidFill>
                <a:effectLst/>
                <a:latin typeface="-apple-system"/>
              </a:rPr>
              <a:t>Új bizonylat API: XML formátum </a:t>
            </a:r>
            <a:r>
              <a:rPr lang="hu-HU" sz="1100" b="0" i="0" dirty="0">
                <a:solidFill>
                  <a:srgbClr val="0052CC"/>
                </a:solidFill>
                <a:effectLst/>
                <a:latin typeface="-apple-system"/>
                <a:hlinkClick r:id="rId16"/>
              </a:rPr>
              <a:t>https://github.com/nav-gov-hu/M2M/wiki/%C3%9Aj-bizonylat-API:-XML-form%C3%A1tum</a:t>
            </a:r>
            <a:endParaRPr lang="hu-HU" sz="11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>
              <a:spcBef>
                <a:spcPts val="750"/>
              </a:spcBef>
            </a:pPr>
            <a:r>
              <a:rPr lang="hu-HU" sz="1100" b="0" i="0" dirty="0">
                <a:solidFill>
                  <a:srgbClr val="172B4D"/>
                </a:solidFill>
                <a:effectLst/>
                <a:latin typeface="-apple-system"/>
              </a:rPr>
              <a:t>Új bizonylat API: XML validáció </a:t>
            </a:r>
            <a:r>
              <a:rPr lang="hu-HU" sz="1100" b="0" i="0" dirty="0">
                <a:solidFill>
                  <a:srgbClr val="0052CC"/>
                </a:solidFill>
                <a:effectLst/>
                <a:latin typeface="-apple-system"/>
                <a:hlinkClick r:id="rId17"/>
              </a:rPr>
              <a:t>https://github.com/nav-gov-hu/M2M/wiki/%C3%9Aj-bizonylat-API:-XML-valid%C3%A1ci%C3%B3</a:t>
            </a:r>
            <a:endParaRPr lang="hu-HU" sz="1100" b="0" i="0" dirty="0">
              <a:solidFill>
                <a:srgbClr val="0052CC"/>
              </a:solidFill>
              <a:effectLst/>
              <a:latin typeface="-apple-system"/>
            </a:endParaRPr>
          </a:p>
          <a:p>
            <a:pPr>
              <a:spcBef>
                <a:spcPts val="750"/>
              </a:spcBef>
            </a:pPr>
            <a:endParaRPr lang="hu-HU" sz="1100" dirty="0">
              <a:solidFill>
                <a:srgbClr val="172B4D"/>
              </a:solidFill>
              <a:latin typeface="-apple-system"/>
            </a:endParaRPr>
          </a:p>
          <a:p>
            <a:pPr>
              <a:spcBef>
                <a:spcPts val="750"/>
              </a:spcBef>
            </a:pPr>
            <a:r>
              <a:rPr lang="en-US" sz="1100" dirty="0">
                <a:solidFill>
                  <a:srgbClr val="172B4D"/>
                </a:solidFill>
                <a:latin typeface="-apple-system"/>
              </a:rPr>
              <a:t>Tech Tips: GitHub, </a:t>
            </a:r>
            <a:r>
              <a:rPr lang="en-US" sz="1100" dirty="0" err="1">
                <a:solidFill>
                  <a:srgbClr val="172B4D"/>
                </a:solidFill>
                <a:latin typeface="-apple-system"/>
              </a:rPr>
              <a:t>SwaggerHub</a:t>
            </a:r>
            <a:r>
              <a:rPr lang="en-US" sz="1100" dirty="0">
                <a:solidFill>
                  <a:srgbClr val="172B4D"/>
                </a:solidFill>
                <a:latin typeface="-apple-system"/>
              </a:rPr>
              <a:t>, Postman</a:t>
            </a:r>
            <a:r>
              <a:rPr lang="hu-HU" sz="1100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hu-HU" sz="1100" dirty="0">
                <a:solidFill>
                  <a:srgbClr val="172B4D"/>
                </a:solidFill>
                <a:latin typeface="-apple-system"/>
                <a:hlinkClick r:id="rId18"/>
              </a:rPr>
              <a:t>https://github.com/nav-gov-hu/M2M/wiki/Tech-Tips:-GitHub,-SwaggerHub,-Postman</a:t>
            </a:r>
            <a:endParaRPr lang="hu-HU" sz="1100" dirty="0">
              <a:solidFill>
                <a:srgbClr val="172B4D"/>
              </a:solidFill>
              <a:latin typeface="-apple-system"/>
            </a:endParaRPr>
          </a:p>
          <a:p>
            <a:pPr>
              <a:spcBef>
                <a:spcPts val="750"/>
              </a:spcBef>
            </a:pPr>
            <a:r>
              <a:rPr lang="hu-HU" sz="1100" dirty="0" err="1">
                <a:solidFill>
                  <a:srgbClr val="172B4D"/>
                </a:solidFill>
                <a:latin typeface="-apple-system"/>
              </a:rPr>
              <a:t>Tech</a:t>
            </a:r>
            <a:r>
              <a:rPr lang="hu-HU" sz="1100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hu-HU" sz="1100" dirty="0" err="1">
                <a:solidFill>
                  <a:srgbClr val="172B4D"/>
                </a:solidFill>
                <a:latin typeface="-apple-system"/>
              </a:rPr>
              <a:t>Tips</a:t>
            </a:r>
            <a:r>
              <a:rPr lang="hu-HU" sz="1100" dirty="0">
                <a:solidFill>
                  <a:srgbClr val="172B4D"/>
                </a:solidFill>
                <a:latin typeface="-apple-system"/>
              </a:rPr>
              <a:t>: Regisztráció aktiválás és </a:t>
            </a:r>
            <a:r>
              <a:rPr lang="hu-HU" sz="1100" dirty="0" err="1">
                <a:solidFill>
                  <a:srgbClr val="172B4D"/>
                </a:solidFill>
                <a:latin typeface="-apple-system"/>
              </a:rPr>
              <a:t>token</a:t>
            </a:r>
            <a:r>
              <a:rPr lang="hu-HU" sz="1100" dirty="0">
                <a:solidFill>
                  <a:srgbClr val="172B4D"/>
                </a:solidFill>
                <a:latin typeface="-apple-system"/>
              </a:rPr>
              <a:t> kezelés </a:t>
            </a:r>
            <a:r>
              <a:rPr lang="hu-HU" sz="1100" dirty="0">
                <a:solidFill>
                  <a:srgbClr val="172B4D"/>
                </a:solidFill>
                <a:latin typeface="-apple-system"/>
                <a:hlinkClick r:id="rId19"/>
              </a:rPr>
              <a:t>https://github.com/nav-gov-hu/M2M/wiki/Tech-Tips:-Regisztr%C3%A1ci%C3%B3-aktiv%C3%A1l%C3%A1s-%C3%A9s-token-kezel%C3%A9s</a:t>
            </a:r>
            <a:endParaRPr lang="hu-HU" sz="1100" dirty="0">
              <a:solidFill>
                <a:srgbClr val="172B4D"/>
              </a:solidFill>
              <a:latin typeface="-apple-system"/>
            </a:endParaRPr>
          </a:p>
          <a:p>
            <a:pPr>
              <a:spcBef>
                <a:spcPts val="750"/>
              </a:spcBef>
            </a:pPr>
            <a:r>
              <a:rPr lang="hu-HU" sz="1100" dirty="0" err="1">
                <a:solidFill>
                  <a:srgbClr val="172B4D"/>
                </a:solidFill>
                <a:latin typeface="-apple-system"/>
              </a:rPr>
              <a:t>Tech</a:t>
            </a:r>
            <a:r>
              <a:rPr lang="hu-HU" sz="1100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hu-HU" sz="1100" dirty="0" err="1">
                <a:solidFill>
                  <a:srgbClr val="172B4D"/>
                </a:solidFill>
                <a:latin typeface="-apple-system"/>
              </a:rPr>
              <a:t>Tips</a:t>
            </a:r>
            <a:r>
              <a:rPr lang="hu-HU" sz="1100" dirty="0">
                <a:solidFill>
                  <a:srgbClr val="172B4D"/>
                </a:solidFill>
                <a:latin typeface="-apple-system"/>
              </a:rPr>
              <a:t>: </a:t>
            </a:r>
            <a:r>
              <a:rPr lang="hu-HU" sz="1100" dirty="0" err="1">
                <a:solidFill>
                  <a:srgbClr val="172B4D"/>
                </a:solidFill>
                <a:latin typeface="-apple-system"/>
              </a:rPr>
              <a:t>RESTful</a:t>
            </a:r>
            <a:r>
              <a:rPr lang="hu-HU" sz="1100" dirty="0">
                <a:solidFill>
                  <a:srgbClr val="172B4D"/>
                </a:solidFill>
                <a:latin typeface="-apple-system"/>
              </a:rPr>
              <a:t> kliens kód generálás </a:t>
            </a:r>
            <a:r>
              <a:rPr lang="hu-HU" sz="1100" dirty="0">
                <a:solidFill>
                  <a:srgbClr val="172B4D"/>
                </a:solidFill>
                <a:latin typeface="-apple-system"/>
                <a:hlinkClick r:id="rId12"/>
              </a:rPr>
              <a:t>https://github.com/nav-gov-hu/M2M/wiki/Tech-Tips:-RESTful-kliens-k%C3%B3d-gener%C3%A1l%C3%A1s</a:t>
            </a:r>
            <a:endParaRPr lang="hu-HU" sz="1100" dirty="0">
              <a:solidFill>
                <a:srgbClr val="172B4D"/>
              </a:solidFill>
              <a:latin typeface="-apple-system"/>
            </a:endParaRPr>
          </a:p>
          <a:p>
            <a:pPr>
              <a:spcBef>
                <a:spcPts val="750"/>
              </a:spcBef>
            </a:pPr>
            <a:r>
              <a:rPr lang="hu-HU" sz="1100" dirty="0" err="1">
                <a:solidFill>
                  <a:srgbClr val="172B4D"/>
                </a:solidFill>
                <a:latin typeface="-apple-system"/>
              </a:rPr>
              <a:t>Tech</a:t>
            </a:r>
            <a:r>
              <a:rPr lang="hu-HU" sz="1100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hu-HU" sz="1100" dirty="0" err="1">
                <a:solidFill>
                  <a:srgbClr val="172B4D"/>
                </a:solidFill>
                <a:latin typeface="-apple-system"/>
              </a:rPr>
              <a:t>Tips</a:t>
            </a:r>
            <a:r>
              <a:rPr lang="hu-HU" sz="1100" dirty="0">
                <a:solidFill>
                  <a:srgbClr val="172B4D"/>
                </a:solidFill>
                <a:latin typeface="-apple-system"/>
              </a:rPr>
              <a:t>: </a:t>
            </a:r>
            <a:r>
              <a:rPr lang="hu-HU" sz="1100" dirty="0" err="1">
                <a:solidFill>
                  <a:srgbClr val="172B4D"/>
                </a:solidFill>
                <a:latin typeface="-apple-system"/>
              </a:rPr>
              <a:t>Token</a:t>
            </a:r>
            <a:r>
              <a:rPr lang="hu-HU" sz="1100" dirty="0">
                <a:solidFill>
                  <a:srgbClr val="172B4D"/>
                </a:solidFill>
                <a:latin typeface="-apple-system"/>
              </a:rPr>
              <a:t> kérés és </a:t>
            </a:r>
            <a:r>
              <a:rPr lang="hu-HU" sz="1100" dirty="0" err="1">
                <a:solidFill>
                  <a:srgbClr val="172B4D"/>
                </a:solidFill>
                <a:latin typeface="-apple-system"/>
              </a:rPr>
              <a:t>nonce</a:t>
            </a:r>
            <a:r>
              <a:rPr lang="hu-HU" sz="1100" dirty="0">
                <a:solidFill>
                  <a:srgbClr val="172B4D"/>
                </a:solidFill>
                <a:latin typeface="-apple-system"/>
              </a:rPr>
              <a:t> beváltás a </a:t>
            </a:r>
            <a:r>
              <a:rPr lang="hu-HU" sz="1100" dirty="0" err="1">
                <a:solidFill>
                  <a:srgbClr val="172B4D"/>
                </a:solidFill>
                <a:latin typeface="-apple-system"/>
              </a:rPr>
              <a:t>SwaggerHub‐on</a:t>
            </a:r>
            <a:r>
              <a:rPr lang="hu-HU" sz="1100" dirty="0">
                <a:solidFill>
                  <a:srgbClr val="172B4D"/>
                </a:solidFill>
                <a:latin typeface="-apple-system"/>
              </a:rPr>
              <a:t> keresztül  </a:t>
            </a:r>
            <a:r>
              <a:rPr lang="hu-HU" sz="1100" dirty="0">
                <a:solidFill>
                  <a:srgbClr val="172B4D"/>
                </a:solidFill>
                <a:latin typeface="-apple-system"/>
                <a:hlinkClick r:id="rId20"/>
              </a:rPr>
              <a:t>https://github.com/nav-gov-hu/M2M/wiki/Tech-Tips:-Token-k%C3%A9r%C3%A9s-%C3%A9s-nonce-bev%C3%A1lt%C3%A1s-a-SwaggerHub%E2%80%90on-kereszt%C3%BCl</a:t>
            </a:r>
            <a:endParaRPr lang="hu-HU" sz="1100" dirty="0">
              <a:solidFill>
                <a:srgbClr val="172B4D"/>
              </a:solidFill>
              <a:latin typeface="-apple-system"/>
            </a:endParaRPr>
          </a:p>
          <a:p>
            <a:pPr>
              <a:spcBef>
                <a:spcPts val="750"/>
              </a:spcBef>
            </a:pPr>
            <a:r>
              <a:rPr lang="hu-HU" sz="1100" dirty="0" err="1">
                <a:solidFill>
                  <a:srgbClr val="172B4D"/>
                </a:solidFill>
                <a:latin typeface="-apple-system"/>
              </a:rPr>
              <a:t>Tech</a:t>
            </a:r>
            <a:r>
              <a:rPr lang="hu-HU" sz="1100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hu-HU" sz="1100" dirty="0" err="1">
                <a:solidFill>
                  <a:srgbClr val="172B4D"/>
                </a:solidFill>
                <a:latin typeface="-apple-system"/>
              </a:rPr>
              <a:t>Tips</a:t>
            </a:r>
            <a:r>
              <a:rPr lang="hu-HU" sz="1100" dirty="0">
                <a:solidFill>
                  <a:srgbClr val="172B4D"/>
                </a:solidFill>
                <a:latin typeface="-apple-system"/>
              </a:rPr>
              <a:t>: Új bizonylat API használata </a:t>
            </a:r>
            <a:r>
              <a:rPr lang="hu-HU" sz="1100" dirty="0">
                <a:solidFill>
                  <a:srgbClr val="172B4D"/>
                </a:solidFill>
                <a:latin typeface="-apple-system"/>
                <a:hlinkClick r:id="rId21"/>
              </a:rPr>
              <a:t>https://github.com/nav-gov-hu/M2M/wiki/Tech-Tips:-%C3%9Aj-bizonylat-API-haszn%C3%A1lata</a:t>
            </a:r>
            <a:endParaRPr lang="hu-HU" sz="1100" dirty="0">
              <a:solidFill>
                <a:srgbClr val="172B4D"/>
              </a:solidFill>
              <a:latin typeface="-apple-system"/>
            </a:endParaRPr>
          </a:p>
          <a:p>
            <a:pPr>
              <a:spcBef>
                <a:spcPts val="750"/>
              </a:spcBef>
            </a:pPr>
            <a:endParaRPr lang="hu-HU" sz="1200" dirty="0">
              <a:solidFill>
                <a:srgbClr val="172B4D"/>
              </a:solidFill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774945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</TotalTime>
  <Words>1537</Words>
  <Application>Microsoft Office PowerPoint</Application>
  <PresentationFormat>Szélesvásznú</PresentationFormat>
  <Paragraphs>183</Paragraphs>
  <Slides>10</Slides>
  <Notes>4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7" baseType="lpstr">
      <vt:lpstr>-apple-system</vt:lpstr>
      <vt:lpstr>Arial</vt:lpstr>
      <vt:lpstr>Calibri</vt:lpstr>
      <vt:lpstr>Calibri Light</vt:lpstr>
      <vt:lpstr>Courier New</vt:lpstr>
      <vt:lpstr>Wingdings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NAV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dr. Erdélyi Antónia Franciska</dc:creator>
  <cp:lastModifiedBy>Gölle Gréta</cp:lastModifiedBy>
  <cp:revision>43</cp:revision>
  <dcterms:created xsi:type="dcterms:W3CDTF">2024-02-01T09:58:30Z</dcterms:created>
  <dcterms:modified xsi:type="dcterms:W3CDTF">2026-04-10T06:20:41Z</dcterms:modified>
</cp:coreProperties>
</file>