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6"/>
  </p:notesMasterIdLst>
  <p:handoutMasterIdLst>
    <p:handoutMasterId r:id="rId77"/>
  </p:handoutMasterIdLst>
  <p:sldIdLst>
    <p:sldId id="256" r:id="rId2"/>
    <p:sldId id="559" r:id="rId3"/>
    <p:sldId id="560" r:id="rId4"/>
    <p:sldId id="613" r:id="rId5"/>
    <p:sldId id="614" r:id="rId6"/>
    <p:sldId id="615" r:id="rId7"/>
    <p:sldId id="616" r:id="rId8"/>
    <p:sldId id="617" r:id="rId9"/>
    <p:sldId id="618" r:id="rId10"/>
    <p:sldId id="620" r:id="rId11"/>
    <p:sldId id="621" r:id="rId12"/>
    <p:sldId id="622" r:id="rId13"/>
    <p:sldId id="623" r:id="rId14"/>
    <p:sldId id="624" r:id="rId15"/>
    <p:sldId id="625" r:id="rId16"/>
    <p:sldId id="626" r:id="rId17"/>
    <p:sldId id="627" r:id="rId18"/>
    <p:sldId id="628" r:id="rId19"/>
    <p:sldId id="629" r:id="rId20"/>
    <p:sldId id="630" r:id="rId21"/>
    <p:sldId id="631" r:id="rId22"/>
    <p:sldId id="633" r:id="rId23"/>
    <p:sldId id="632" r:id="rId24"/>
    <p:sldId id="634" r:id="rId25"/>
    <p:sldId id="636" r:id="rId26"/>
    <p:sldId id="638" r:id="rId27"/>
    <p:sldId id="641" r:id="rId28"/>
    <p:sldId id="643" r:id="rId29"/>
    <p:sldId id="644" r:id="rId30"/>
    <p:sldId id="645" r:id="rId31"/>
    <p:sldId id="646" r:id="rId32"/>
    <p:sldId id="650" r:id="rId33"/>
    <p:sldId id="647" r:id="rId34"/>
    <p:sldId id="648" r:id="rId35"/>
    <p:sldId id="649" r:id="rId36"/>
    <p:sldId id="652" r:id="rId37"/>
    <p:sldId id="653" r:id="rId38"/>
    <p:sldId id="654" r:id="rId39"/>
    <p:sldId id="655" r:id="rId40"/>
    <p:sldId id="656" r:id="rId41"/>
    <p:sldId id="657" r:id="rId42"/>
    <p:sldId id="659" r:id="rId43"/>
    <p:sldId id="661" r:id="rId44"/>
    <p:sldId id="662" r:id="rId45"/>
    <p:sldId id="663" r:id="rId46"/>
    <p:sldId id="664" r:id="rId47"/>
    <p:sldId id="665" r:id="rId48"/>
    <p:sldId id="666" r:id="rId49"/>
    <p:sldId id="667" r:id="rId50"/>
    <p:sldId id="668" r:id="rId51"/>
    <p:sldId id="669" r:id="rId52"/>
    <p:sldId id="670" r:id="rId53"/>
    <p:sldId id="671" r:id="rId54"/>
    <p:sldId id="672" r:id="rId55"/>
    <p:sldId id="673" r:id="rId56"/>
    <p:sldId id="674" r:id="rId57"/>
    <p:sldId id="675" r:id="rId58"/>
    <p:sldId id="676" r:id="rId59"/>
    <p:sldId id="677" r:id="rId60"/>
    <p:sldId id="678" r:id="rId61"/>
    <p:sldId id="679" r:id="rId62"/>
    <p:sldId id="681" r:id="rId63"/>
    <p:sldId id="682" r:id="rId64"/>
    <p:sldId id="683" r:id="rId65"/>
    <p:sldId id="680" r:id="rId66"/>
    <p:sldId id="685" r:id="rId67"/>
    <p:sldId id="687" r:id="rId68"/>
    <p:sldId id="686" r:id="rId69"/>
    <p:sldId id="688" r:id="rId70"/>
    <p:sldId id="689" r:id="rId71"/>
    <p:sldId id="690" r:id="rId72"/>
    <p:sldId id="691" r:id="rId73"/>
    <p:sldId id="637" r:id="rId74"/>
    <p:sldId id="640" r:id="rId75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usor Marianna" initials="TM" lastIdx="3" clrIdx="0"/>
  <p:cmAuthor id="1" name="NA_HU" initials="NA_HU" lastIdx="1" clrIdx="1"/>
  <p:cmAuthor id="2" name="INIT" initials="INIT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CC"/>
    <a:srgbClr val="3333FF"/>
    <a:srgbClr val="0000CC"/>
    <a:srgbClr val="009900"/>
    <a:srgbClr val="1D3D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Közepesen sötét stílus 3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Közepesen sötét stílus 3 – 2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5" autoAdjust="0"/>
    <p:restoredTop sz="74339" autoAdjust="0"/>
  </p:normalViewPr>
  <p:slideViewPr>
    <p:cSldViewPr>
      <p:cViewPr varScale="1">
        <p:scale>
          <a:sx n="57" d="100"/>
          <a:sy n="57" d="100"/>
        </p:scale>
        <p:origin x="1764" y="4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commentAuthors" Target="commentAuthors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r">
              <a:defRPr sz="1200"/>
            </a:lvl1pPr>
          </a:lstStyle>
          <a:p>
            <a:fld id="{A0378DB0-4880-47A9-B191-7E4DD1425B19}" type="datetimeFigureOut">
              <a:rPr lang="hu-HU" smtClean="0"/>
              <a:t>2019.10.01.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r">
              <a:defRPr sz="1200"/>
            </a:lvl1pPr>
          </a:lstStyle>
          <a:p>
            <a:fld id="{9C571870-CFEB-429E-A65F-D7DEC378E2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285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r">
              <a:defRPr sz="1200"/>
            </a:lvl1pPr>
          </a:lstStyle>
          <a:p>
            <a:fld id="{A0CB60AE-7340-4367-99A5-C07C06AE0232}" type="datetimeFigureOut">
              <a:rPr lang="hu-HU" smtClean="0"/>
              <a:t>2019.10.01.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2" tIns="45856" rIns="91712" bIns="45856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8"/>
          </a:xfrm>
          <a:prstGeom prst="rect">
            <a:avLst/>
          </a:prstGeom>
        </p:spPr>
        <p:txBody>
          <a:bodyPr vert="horz" lIns="91712" tIns="45856" rIns="91712" bIns="45856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r">
              <a:defRPr sz="1200"/>
            </a:lvl1pPr>
          </a:lstStyle>
          <a:p>
            <a:fld id="{8286A23A-BACC-4740-8B3C-778F7B64EDDE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822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74830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523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714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874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707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072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330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0107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238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8006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88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6212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77172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8906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0329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2924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1050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7098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0032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9658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7230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5499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4428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3412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5932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4791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044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3177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4127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5199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6670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58936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825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54646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93088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2977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536926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6260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0478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35298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45994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9385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37430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1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1245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93298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867536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16421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8626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6390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16652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32083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65943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0650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641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90878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0316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65506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68975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55610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45909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39011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65835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39998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28761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3614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474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5679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55541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77818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65714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651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839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509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"/>
            <a:ext cx="9144000" cy="6845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752"/>
            <a:ext cx="8229600" cy="1296147"/>
          </a:xfrm>
          <a:solidFill>
            <a:srgbClr val="1D3D67"/>
          </a:soli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100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3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1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1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27573" y="6619875"/>
            <a:ext cx="539552" cy="476251"/>
          </a:xfrm>
        </p:spPr>
        <p:txBody>
          <a:bodyPr/>
          <a:lstStyle>
            <a:lvl1pPr>
              <a:defRPr sz="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593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60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6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62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6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mailto:IT.Helpdesk@nav.gov.hu" TargetMode="Externa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nav.gov.hu/nav/igazgatosagok" TargetMode="External"/><Relationship Id="rId4" Type="http://schemas.openxmlformats.org/officeDocument/2006/relationships/hyperlink" Target="mailto:vam.info@nav.gov.hu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03" y="116632"/>
            <a:ext cx="9164303" cy="684580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75647" y="2852936"/>
            <a:ext cx="7772400" cy="21876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  <a:t>Az eAEO-STP rendszer </a:t>
            </a:r>
            <a:b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  <a:t>I. fázisának </a:t>
            </a: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</a:rPr>
              <a:t>bevezetése</a:t>
            </a:r>
            <a:b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  <a:t>2019. október 1-től</a:t>
            </a:r>
          </a:p>
        </p:txBody>
      </p:sp>
      <p:sp>
        <p:nvSpPr>
          <p:cNvPr id="6" name="Alcím 2"/>
          <p:cNvSpPr txBox="1">
            <a:spLocks/>
          </p:cNvSpPr>
          <p:nvPr/>
        </p:nvSpPr>
        <p:spPr>
          <a:xfrm>
            <a:off x="1763688" y="5301208"/>
            <a:ext cx="6480720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altLang="hu-HU" sz="2600" b="1" i="1">
                <a:solidFill>
                  <a:srgbClr val="0000FF"/>
                </a:solidFill>
                <a:latin typeface="Calibri" panose="020F0502020204030204" pitchFamily="34" charset="0"/>
              </a:rPr>
              <a:t>Budapest, </a:t>
            </a:r>
            <a:r>
              <a:rPr lang="hu-HU" sz="2600" b="1" i="1">
                <a:solidFill>
                  <a:srgbClr val="0000FF"/>
                </a:solidFill>
                <a:latin typeface="Calibri" panose="020F0502020204030204" pitchFamily="34" charset="0"/>
              </a:rPr>
              <a:t>NAV Informatikai Intézet </a:t>
            </a:r>
          </a:p>
          <a:p>
            <a:r>
              <a:rPr lang="hu-HU" sz="2600" b="1" i="1">
                <a:solidFill>
                  <a:srgbClr val="0000FF"/>
                </a:solidFill>
                <a:latin typeface="Calibri" panose="020F0502020204030204" pitchFamily="34" charset="0"/>
              </a:rPr>
              <a:t>Pro Portorio terem</a:t>
            </a:r>
          </a:p>
          <a:p>
            <a:r>
              <a:rPr lang="hu-HU" altLang="hu-HU" sz="2600" b="1" i="1">
                <a:solidFill>
                  <a:srgbClr val="0000FF"/>
                </a:solidFill>
                <a:latin typeface="Calibri" panose="020F0502020204030204" pitchFamily="34" charset="0"/>
              </a:rPr>
              <a:t>2019. szeptember 23.</a:t>
            </a:r>
            <a:endParaRPr lang="hu-HU" altLang="hu-HU" sz="2600" b="1" i="1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Kép 21"/>
          <p:cNvPicPr/>
          <p:nvPr/>
        </p:nvPicPr>
        <p:blipFill rotWithShape="1">
          <a:blip r:embed="rId3"/>
          <a:srcRect t="7656" r="2155" b="7589"/>
          <a:stretch/>
        </p:blipFill>
        <p:spPr bwMode="auto">
          <a:xfrm>
            <a:off x="770166" y="2272799"/>
            <a:ext cx="8266330" cy="44685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Adatbevitel indítása a „Hozzáadás” gomb lenyomással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2588968" y="3622502"/>
            <a:ext cx="681443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37" name="Egyenes összekötő 31"/>
          <p:cNvCxnSpPr/>
          <p:nvPr/>
        </p:nvCxnSpPr>
        <p:spPr>
          <a:xfrm>
            <a:off x="3270410" y="3848664"/>
            <a:ext cx="1847239" cy="393345"/>
          </a:xfrm>
          <a:prstGeom prst="bentConnector3">
            <a:avLst>
              <a:gd name="adj1" fmla="val 578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Rectangle 29"/>
          <p:cNvSpPr>
            <a:spLocks noChangeArrowheads="1"/>
          </p:cNvSpPr>
          <p:nvPr/>
        </p:nvSpPr>
        <p:spPr bwMode="auto">
          <a:xfrm>
            <a:off x="3270409" y="3944847"/>
            <a:ext cx="247794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Egy felugró ablakban történik.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39" name="Lekerekített téglalap 38"/>
          <p:cNvSpPr/>
          <p:nvPr/>
        </p:nvSpPr>
        <p:spPr>
          <a:xfrm>
            <a:off x="2474803" y="2552601"/>
            <a:ext cx="2528681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1" name="Lekerekített téglalap 40"/>
          <p:cNvSpPr/>
          <p:nvPr/>
        </p:nvSpPr>
        <p:spPr>
          <a:xfrm>
            <a:off x="2601835" y="5496955"/>
            <a:ext cx="681443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2" name="Egyenes összekötő 31"/>
          <p:cNvCxnSpPr/>
          <p:nvPr/>
        </p:nvCxnSpPr>
        <p:spPr>
          <a:xfrm>
            <a:off x="3290680" y="5665509"/>
            <a:ext cx="1847239" cy="393345"/>
          </a:xfrm>
          <a:prstGeom prst="bentConnector3">
            <a:avLst>
              <a:gd name="adj1" fmla="val 578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ectangle 29"/>
          <p:cNvSpPr>
            <a:spLocks noChangeArrowheads="1"/>
          </p:cNvSpPr>
          <p:nvPr/>
        </p:nvSpPr>
        <p:spPr bwMode="auto">
          <a:xfrm>
            <a:off x="3290679" y="5761692"/>
            <a:ext cx="247794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Kért adatok rögzítése egy felugró ablakban történik.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44" name="Lekerekített téglalap 43"/>
          <p:cNvSpPr/>
          <p:nvPr/>
        </p:nvSpPr>
        <p:spPr>
          <a:xfrm>
            <a:off x="5868143" y="2552601"/>
            <a:ext cx="2759429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5" name="Lekerekített téglalap 44"/>
          <p:cNvSpPr/>
          <p:nvPr/>
        </p:nvSpPr>
        <p:spPr>
          <a:xfrm>
            <a:off x="5817382" y="4486365"/>
            <a:ext cx="2759429" cy="1081407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0994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899" y="2204864"/>
            <a:ext cx="6549499" cy="398388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Szótár érték kiválasztása szerepkör rögzítéshez.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Lekerekített téglalap 27"/>
          <p:cNvSpPr/>
          <p:nvPr/>
        </p:nvSpPr>
        <p:spPr>
          <a:xfrm>
            <a:off x="2699792" y="3789040"/>
            <a:ext cx="2160240" cy="504056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31" name="Lekerekített téglalap 30"/>
          <p:cNvSpPr/>
          <p:nvPr/>
        </p:nvSpPr>
        <p:spPr>
          <a:xfrm>
            <a:off x="7092281" y="5762714"/>
            <a:ext cx="1067118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5" name="Egyenes összekötő 31"/>
          <p:cNvCxnSpPr/>
          <p:nvPr/>
        </p:nvCxnSpPr>
        <p:spPr>
          <a:xfrm>
            <a:off x="4860032" y="4072139"/>
            <a:ext cx="2520280" cy="364973"/>
          </a:xfrm>
          <a:prstGeom prst="bentConnector3">
            <a:avLst>
              <a:gd name="adj1" fmla="val 4043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4952198" y="4149080"/>
            <a:ext cx="2788154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Szerepkör kiválasztása szótárérték alapján működik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325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Kép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419" y="2204864"/>
            <a:ext cx="6551979" cy="4608512"/>
          </a:xfrm>
          <a:prstGeom prst="rect">
            <a:avLst/>
          </a:prstGeom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Vámügyekkel kapcsolatos tevékenység rögzítése.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Lekerekített téglalap 27"/>
          <p:cNvSpPr/>
          <p:nvPr/>
        </p:nvSpPr>
        <p:spPr>
          <a:xfrm>
            <a:off x="1763688" y="3476264"/>
            <a:ext cx="3168352" cy="268904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5" name="Egyenes összekötő 31"/>
          <p:cNvCxnSpPr/>
          <p:nvPr/>
        </p:nvCxnSpPr>
        <p:spPr>
          <a:xfrm>
            <a:off x="4932040" y="4753900"/>
            <a:ext cx="2520280" cy="364973"/>
          </a:xfrm>
          <a:prstGeom prst="bentConnector3">
            <a:avLst>
              <a:gd name="adj1" fmla="val 4043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5017705" y="4575122"/>
            <a:ext cx="2788154" cy="10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Adott tagállam adatainak rögzítése után a Hozzáadás gombbal lehet új tevékenységet rögzíteni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8" name="Lekerekített téglalap 17"/>
          <p:cNvSpPr/>
          <p:nvPr/>
        </p:nvSpPr>
        <p:spPr>
          <a:xfrm>
            <a:off x="7092280" y="6410786"/>
            <a:ext cx="1067118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5013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283" y="2935585"/>
            <a:ext cx="6561501" cy="366176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Határátlépési információk kötelező adatainak kiválasztása.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" name="Lekerekített téglalap 30"/>
          <p:cNvSpPr/>
          <p:nvPr/>
        </p:nvSpPr>
        <p:spPr>
          <a:xfrm>
            <a:off x="6906952" y="6021288"/>
            <a:ext cx="1121432" cy="479634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5" name="Egyenes összekötő 31"/>
          <p:cNvCxnSpPr/>
          <p:nvPr/>
        </p:nvCxnSpPr>
        <p:spPr>
          <a:xfrm>
            <a:off x="5826720" y="5044802"/>
            <a:ext cx="2520280" cy="364973"/>
          </a:xfrm>
          <a:prstGeom prst="bentConnector3">
            <a:avLst>
              <a:gd name="adj1" fmla="val 4043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5918886" y="4829465"/>
            <a:ext cx="2788154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Kiválasztása után  mentéssel véglegesíthető a rögzítés. 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2" name="Lekerekített téglalap 11"/>
          <p:cNvSpPr/>
          <p:nvPr/>
        </p:nvSpPr>
        <p:spPr>
          <a:xfrm>
            <a:off x="3098470" y="4474237"/>
            <a:ext cx="2697666" cy="538939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3" name="Lekerekített téglalap 12"/>
          <p:cNvSpPr/>
          <p:nvPr/>
        </p:nvSpPr>
        <p:spPr>
          <a:xfrm>
            <a:off x="3113203" y="5071700"/>
            <a:ext cx="2682933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8179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916" y="2215505"/>
            <a:ext cx="6559868" cy="452586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Kötelező mező kitöltése vámügyi egyszerűsítésnél.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Lekerekített téglalap 16"/>
          <p:cNvSpPr/>
          <p:nvPr/>
        </p:nvSpPr>
        <p:spPr>
          <a:xfrm>
            <a:off x="1691680" y="4293096"/>
            <a:ext cx="3240360" cy="1872208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8" name="Egyenes összekötő 31"/>
          <p:cNvCxnSpPr/>
          <p:nvPr/>
        </p:nvCxnSpPr>
        <p:spPr>
          <a:xfrm>
            <a:off x="4932040" y="4753900"/>
            <a:ext cx="2520280" cy="364973"/>
          </a:xfrm>
          <a:prstGeom prst="bentConnector3">
            <a:avLst>
              <a:gd name="adj1" fmla="val 4043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29"/>
          <p:cNvSpPr>
            <a:spLocks noChangeArrowheads="1"/>
          </p:cNvSpPr>
          <p:nvPr/>
        </p:nvSpPr>
        <p:spPr bwMode="auto">
          <a:xfrm>
            <a:off x="5009474" y="4818678"/>
            <a:ext cx="2788154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 * jelzéssel ellátott mezők kitöltése kötelező.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0" name="Lekerekített téglalap 19"/>
          <p:cNvSpPr/>
          <p:nvPr/>
        </p:nvSpPr>
        <p:spPr>
          <a:xfrm>
            <a:off x="7177290" y="6381328"/>
            <a:ext cx="1017494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3700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/>
          <p:cNvPicPr/>
          <p:nvPr/>
        </p:nvPicPr>
        <p:blipFill>
          <a:blip r:embed="rId3"/>
          <a:stretch>
            <a:fillRect/>
          </a:stretch>
        </p:blipFill>
        <p:spPr>
          <a:xfrm>
            <a:off x="770166" y="2268065"/>
            <a:ext cx="8266330" cy="435180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Rögzített adatok módosításának kezdeményezése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2267744" y="3408723"/>
            <a:ext cx="622657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9" name="Lekerekített téglalap 18"/>
          <p:cNvSpPr/>
          <p:nvPr/>
        </p:nvSpPr>
        <p:spPr>
          <a:xfrm>
            <a:off x="5955672" y="3658505"/>
            <a:ext cx="2428288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0" name="Lekerekített téglalap 19"/>
          <p:cNvSpPr/>
          <p:nvPr/>
        </p:nvSpPr>
        <p:spPr>
          <a:xfrm>
            <a:off x="5868144" y="6234639"/>
            <a:ext cx="2497376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1" name="Lekerekített téglalap 20"/>
          <p:cNvSpPr/>
          <p:nvPr/>
        </p:nvSpPr>
        <p:spPr>
          <a:xfrm>
            <a:off x="2462843" y="5414836"/>
            <a:ext cx="622657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0" name="Lekerekített téglalap 9"/>
          <p:cNvSpPr/>
          <p:nvPr/>
        </p:nvSpPr>
        <p:spPr>
          <a:xfrm>
            <a:off x="4218325" y="3408722"/>
            <a:ext cx="622657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1" name="Lekerekített téglalap 10"/>
          <p:cNvSpPr/>
          <p:nvPr/>
        </p:nvSpPr>
        <p:spPr>
          <a:xfrm>
            <a:off x="8383960" y="6234639"/>
            <a:ext cx="309520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2" name="Lekerekített téglalap 11"/>
          <p:cNvSpPr/>
          <p:nvPr/>
        </p:nvSpPr>
        <p:spPr>
          <a:xfrm>
            <a:off x="3748068" y="5422791"/>
            <a:ext cx="622657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3" name="Lekerekített téglalap 12"/>
          <p:cNvSpPr/>
          <p:nvPr/>
        </p:nvSpPr>
        <p:spPr>
          <a:xfrm>
            <a:off x="8435012" y="3517261"/>
            <a:ext cx="467593" cy="38031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3823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/>
          <p:cNvPicPr/>
          <p:nvPr/>
        </p:nvPicPr>
        <p:blipFill>
          <a:blip r:embed="rId3"/>
          <a:stretch>
            <a:fillRect/>
          </a:stretch>
        </p:blipFill>
        <p:spPr>
          <a:xfrm>
            <a:off x="770166" y="2272798"/>
            <a:ext cx="8266330" cy="446856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Adatbeviteli struktúrák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2" name="Egyenes összekötő nyíllal 31"/>
          <p:cNvCxnSpPr/>
          <p:nvPr/>
        </p:nvCxnSpPr>
        <p:spPr>
          <a:xfrm flipH="1" flipV="1">
            <a:off x="2699793" y="4222832"/>
            <a:ext cx="2534" cy="1004625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Lekerekített téglalap 35"/>
          <p:cNvSpPr/>
          <p:nvPr/>
        </p:nvSpPr>
        <p:spPr>
          <a:xfrm>
            <a:off x="2463116" y="3633232"/>
            <a:ext cx="1316796" cy="371832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1" name="Lekerekített téglalap 40"/>
          <p:cNvSpPr/>
          <p:nvPr/>
        </p:nvSpPr>
        <p:spPr>
          <a:xfrm>
            <a:off x="2499011" y="5445225"/>
            <a:ext cx="681443" cy="36004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2" name="Egyenes összekötő 31"/>
          <p:cNvCxnSpPr/>
          <p:nvPr/>
        </p:nvCxnSpPr>
        <p:spPr>
          <a:xfrm rot="10800000" flipV="1">
            <a:off x="2699793" y="2970544"/>
            <a:ext cx="3087237" cy="170424"/>
          </a:xfrm>
          <a:prstGeom prst="bentConnector3">
            <a:avLst>
              <a:gd name="adj1" fmla="val -404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ectangle 29"/>
          <p:cNvSpPr>
            <a:spLocks noChangeArrowheads="1"/>
          </p:cNvSpPr>
          <p:nvPr/>
        </p:nvSpPr>
        <p:spPr bwMode="auto">
          <a:xfrm>
            <a:off x="2411760" y="2852936"/>
            <a:ext cx="3410989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Lista lenyitása, érték kiválasztása után történik az adattárolás.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44" name="Lekerekített téglalap 43"/>
          <p:cNvSpPr/>
          <p:nvPr/>
        </p:nvSpPr>
        <p:spPr>
          <a:xfrm>
            <a:off x="5796136" y="2764628"/>
            <a:ext cx="1512168" cy="520356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5" name="Lekerekített téglalap 44"/>
          <p:cNvSpPr/>
          <p:nvPr/>
        </p:nvSpPr>
        <p:spPr>
          <a:xfrm>
            <a:off x="5757321" y="3672540"/>
            <a:ext cx="2538449" cy="402288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4" name="Egyenes összekötő 31"/>
          <p:cNvCxnSpPr/>
          <p:nvPr/>
        </p:nvCxnSpPr>
        <p:spPr>
          <a:xfrm>
            <a:off x="3180454" y="5647040"/>
            <a:ext cx="2759698" cy="401781"/>
          </a:xfrm>
          <a:prstGeom prst="bentConnector3">
            <a:avLst>
              <a:gd name="adj1" fmla="val 4659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29"/>
          <p:cNvSpPr>
            <a:spLocks noChangeArrowheads="1"/>
          </p:cNvSpPr>
          <p:nvPr/>
        </p:nvSpPr>
        <p:spPr bwMode="auto">
          <a:xfrm>
            <a:off x="3339132" y="5517233"/>
            <a:ext cx="2788154" cy="10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 begépelt és tárolt telephely cím mellé újabb cím rögzítése a „Hozzáadás” gombbal kezdeményezhető.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cxnSp>
        <p:nvCxnSpPr>
          <p:cNvPr id="28" name="Egyenes összekötő 31"/>
          <p:cNvCxnSpPr/>
          <p:nvPr/>
        </p:nvCxnSpPr>
        <p:spPr>
          <a:xfrm>
            <a:off x="5940152" y="4074828"/>
            <a:ext cx="2355618" cy="866340"/>
          </a:xfrm>
          <a:prstGeom prst="bentConnector3">
            <a:avLst>
              <a:gd name="adj1" fmla="val 96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6007621" y="4411123"/>
            <a:ext cx="2619951" cy="53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Adatok hozzáadásakor a nyelv kiválasztása szintén</a:t>
            </a:r>
          </a:p>
          <a:p>
            <a:r>
              <a:rPr lang="hu-HU" altLang="hu-HU" sz="1600" b="1" i="1" dirty="0">
                <a:solidFill>
                  <a:srgbClr val="C00000"/>
                </a:solidFill>
              </a:rPr>
              <a:t>Kitöltendő rögzítési elem 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914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/>
          <p:nvPr/>
        </p:nvPicPr>
        <p:blipFill>
          <a:blip r:embed="rId3"/>
          <a:stretch>
            <a:fillRect/>
          </a:stretch>
        </p:blipFill>
        <p:spPr>
          <a:xfrm>
            <a:off x="3225382" y="2172813"/>
            <a:ext cx="2724150" cy="44577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64095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Választéklista megjelenítése, tevékenység kiválasztása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" name="Egyenes összekötő 31"/>
          <p:cNvCxnSpPr/>
          <p:nvPr/>
        </p:nvCxnSpPr>
        <p:spPr>
          <a:xfrm>
            <a:off x="5816388" y="4576195"/>
            <a:ext cx="1820643" cy="438206"/>
          </a:xfrm>
          <a:prstGeom prst="bentConnector3">
            <a:avLst>
              <a:gd name="adj1" fmla="val 814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5908554" y="4725144"/>
            <a:ext cx="1831798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Üzleti tevékenység kiválasztása. 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3275856" y="4351620"/>
            <a:ext cx="2520280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8800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234" y="2196115"/>
            <a:ext cx="5397424" cy="443439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állandó üzleti telephely rögzítési mezői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" name="Egyenes összekötő 31"/>
          <p:cNvCxnSpPr/>
          <p:nvPr/>
        </p:nvCxnSpPr>
        <p:spPr>
          <a:xfrm>
            <a:off x="4644008" y="3384372"/>
            <a:ext cx="2592288" cy="476676"/>
          </a:xfrm>
          <a:prstGeom prst="bentConnector3">
            <a:avLst>
              <a:gd name="adj1" fmla="val 38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4736174" y="3573016"/>
            <a:ext cx="2595484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 kötelező adatok mellett a nyelv kiválasztása is fontos.</a:t>
            </a:r>
          </a:p>
          <a:p>
            <a:r>
              <a:rPr lang="hu-HU" altLang="hu-HU" sz="1600" b="1" i="1" dirty="0">
                <a:solidFill>
                  <a:srgbClr val="C00000"/>
                </a:solidFill>
              </a:rPr>
              <a:t>. 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2483768" y="3140968"/>
            <a:ext cx="2160240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7" name="Lekerekített téglalap 16"/>
          <p:cNvSpPr/>
          <p:nvPr/>
        </p:nvSpPr>
        <p:spPr>
          <a:xfrm>
            <a:off x="6475388" y="6227923"/>
            <a:ext cx="1067118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3995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235" y="2255034"/>
            <a:ext cx="5397424" cy="437547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Általános logisztikai irányítási információk rögzítése.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Lekerekített téglalap 16"/>
          <p:cNvSpPr/>
          <p:nvPr/>
        </p:nvSpPr>
        <p:spPr>
          <a:xfrm>
            <a:off x="6475388" y="6227923"/>
            <a:ext cx="904924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4203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04448" y="6453336"/>
            <a:ext cx="539552" cy="476251"/>
          </a:xfrm>
        </p:spPr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Tartalom - 2. rész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268760"/>
            <a:ext cx="8785225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</a:t>
            </a: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munkafolyamatok – gyakorlat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 sajátosságai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Hibaüzenetek elkerülése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kérelmekre műveletek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kérelmekre részletezés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kérelmekre módosítás kérés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 ellenőrzése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eAEO-STO</a:t>
            </a: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és EOS kommunikációja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 - módosítás ellenőrzése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 nyomon követése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 - visszavonás kérése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 elfogadása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kérelem létrehozása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kérelem lekérdezése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kérelemben az EORI ellenőrzése</a:t>
            </a:r>
          </a:p>
          <a:p>
            <a:pPr lvl="1">
              <a:spcBef>
                <a:spcPct val="20000"/>
              </a:spcBef>
              <a:defRPr/>
            </a:pP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engedély az </a:t>
            </a:r>
            <a:r>
              <a:rPr lang="hu-HU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</a:t>
            </a:r>
            <a:r>
              <a:rPr lang="hu-HU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rendszerben</a:t>
            </a:r>
          </a:p>
        </p:txBody>
      </p:sp>
    </p:spTree>
    <p:extLst>
      <p:ext uri="{BB962C8B-B14F-4D97-AF65-F5344CB8AC3E}">
        <p14:creationId xmlns:p14="http://schemas.microsoft.com/office/powerpoint/2010/main" val="2358842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2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2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2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255034"/>
            <a:ext cx="5112568" cy="440535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Vámokmányok őrzését nyújtó iroda/ irodák rögzítése.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Lekerekített téglalap 16"/>
          <p:cNvSpPr/>
          <p:nvPr/>
        </p:nvSpPr>
        <p:spPr>
          <a:xfrm>
            <a:off x="6331372" y="6266770"/>
            <a:ext cx="904924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48941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347614"/>
            <a:ext cx="8147402" cy="403371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Közzétételhez hozzájárulás módjai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" name="Egyenes összekötő 31"/>
          <p:cNvCxnSpPr/>
          <p:nvPr/>
        </p:nvCxnSpPr>
        <p:spPr>
          <a:xfrm>
            <a:off x="3419872" y="3437526"/>
            <a:ext cx="2160240" cy="542615"/>
          </a:xfrm>
          <a:prstGeom prst="bentConnector3">
            <a:avLst>
              <a:gd name="adj1" fmla="val 696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3531614" y="3677337"/>
            <a:ext cx="2595484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Jelölés hiányában nincs további tennivaló. 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2915816" y="3178757"/>
            <a:ext cx="504056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8" name="Egyenes összekötő 31"/>
          <p:cNvCxnSpPr/>
          <p:nvPr/>
        </p:nvCxnSpPr>
        <p:spPr>
          <a:xfrm>
            <a:off x="5286362" y="5617503"/>
            <a:ext cx="2509862" cy="239810"/>
          </a:xfrm>
          <a:prstGeom prst="bentConnector3">
            <a:avLst>
              <a:gd name="adj1" fmla="val 3245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29"/>
          <p:cNvSpPr>
            <a:spLocks noChangeArrowheads="1"/>
          </p:cNvSpPr>
          <p:nvPr/>
        </p:nvSpPr>
        <p:spPr bwMode="auto">
          <a:xfrm>
            <a:off x="5374066" y="5332522"/>
            <a:ext cx="2595484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Meghatalmazás csatolása szükséges.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0" name="Lekerekített téglalap 19"/>
          <p:cNvSpPr/>
          <p:nvPr/>
        </p:nvSpPr>
        <p:spPr>
          <a:xfrm>
            <a:off x="4782306" y="5358734"/>
            <a:ext cx="504056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2192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Kép 18"/>
          <p:cNvPicPr/>
          <p:nvPr/>
        </p:nvPicPr>
        <p:blipFill>
          <a:blip r:embed="rId3"/>
          <a:stretch>
            <a:fillRect/>
          </a:stretch>
        </p:blipFill>
        <p:spPr>
          <a:xfrm>
            <a:off x="773615" y="2270702"/>
            <a:ext cx="8046857" cy="447066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20-24. mezők rögzítése, Önértékelési kérdőív hiánya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" name="Lekerekített téglalap 40"/>
          <p:cNvSpPr/>
          <p:nvPr/>
        </p:nvSpPr>
        <p:spPr>
          <a:xfrm>
            <a:off x="2195736" y="5680098"/>
            <a:ext cx="1368152" cy="629222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4" name="Egyenes összekötő 31"/>
          <p:cNvCxnSpPr/>
          <p:nvPr/>
        </p:nvCxnSpPr>
        <p:spPr>
          <a:xfrm>
            <a:off x="3572644" y="5755187"/>
            <a:ext cx="2439516" cy="410117"/>
          </a:xfrm>
          <a:prstGeom prst="bentConnector3">
            <a:avLst>
              <a:gd name="adj1" fmla="val 5021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29"/>
          <p:cNvSpPr>
            <a:spLocks noChangeArrowheads="1"/>
          </p:cNvSpPr>
          <p:nvPr/>
        </p:nvSpPr>
        <p:spPr bwMode="auto">
          <a:xfrm>
            <a:off x="3717514" y="5342908"/>
            <a:ext cx="2788154" cy="75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Az Önértékelési kérdőív feltöltése kötelező! Hiánya esetén hibaüzenet lép fel.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5580112" y="3829580"/>
            <a:ext cx="3240360" cy="144132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3185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Kép 25"/>
          <p:cNvPicPr/>
          <p:nvPr/>
        </p:nvPicPr>
        <p:blipFill>
          <a:blip r:embed="rId3"/>
          <a:stretch>
            <a:fillRect/>
          </a:stretch>
        </p:blipFill>
        <p:spPr>
          <a:xfrm>
            <a:off x="971600" y="2451416"/>
            <a:ext cx="4514850" cy="11334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Adatrögzítés + kérdőív csatolás után mentés történik.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Bizonytalan adatsor esetén javasolt a „Mentés vázlat” tárolást használni és tervezetként elmenteni.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7" name="Egyenes összekötő 31"/>
          <p:cNvCxnSpPr/>
          <p:nvPr/>
        </p:nvCxnSpPr>
        <p:spPr>
          <a:xfrm>
            <a:off x="2627784" y="3569555"/>
            <a:ext cx="2160240" cy="497871"/>
          </a:xfrm>
          <a:prstGeom prst="bentConnector3">
            <a:avLst>
              <a:gd name="adj1" fmla="val 449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2700274" y="3749345"/>
            <a:ext cx="2160240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 kérelem a tervezetek </a:t>
            </a:r>
          </a:p>
          <a:p>
            <a:r>
              <a:rPr lang="hu-HU" altLang="hu-HU" sz="1600" b="1" i="1" dirty="0">
                <a:solidFill>
                  <a:srgbClr val="C00000"/>
                </a:solidFill>
              </a:rPr>
              <a:t>közé kerül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2" name="Lekerekített téglalap 21"/>
          <p:cNvSpPr/>
          <p:nvPr/>
        </p:nvSpPr>
        <p:spPr>
          <a:xfrm>
            <a:off x="2267744" y="3052016"/>
            <a:ext cx="1080120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30" name="Egyenes összekötő 31"/>
          <p:cNvCxnSpPr/>
          <p:nvPr/>
        </p:nvCxnSpPr>
        <p:spPr>
          <a:xfrm>
            <a:off x="1763206" y="3584891"/>
            <a:ext cx="3096826" cy="1068245"/>
          </a:xfrm>
          <a:prstGeom prst="bentConnector3">
            <a:avLst>
              <a:gd name="adj1" fmla="val -688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1727684" y="4352941"/>
            <a:ext cx="3204356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Elküldés után az EOS értesítést kap, egyben mentés zajlik STP-eAEO-ban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32" name="Lekerekített téglalap 31"/>
          <p:cNvSpPr/>
          <p:nvPr/>
        </p:nvSpPr>
        <p:spPr>
          <a:xfrm>
            <a:off x="1115857" y="3059684"/>
            <a:ext cx="885027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pic>
        <p:nvPicPr>
          <p:cNvPr id="35" name="Kép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3501008"/>
            <a:ext cx="3010471" cy="1688206"/>
          </a:xfrm>
          <a:prstGeom prst="rect">
            <a:avLst/>
          </a:prstGeom>
        </p:spPr>
      </p:pic>
      <p:cxnSp>
        <p:nvCxnSpPr>
          <p:cNvPr id="38" name="Egyenes összekötő nyíllal 37"/>
          <p:cNvCxnSpPr/>
          <p:nvPr/>
        </p:nvCxnSpPr>
        <p:spPr>
          <a:xfrm flipH="1">
            <a:off x="5364088" y="4352941"/>
            <a:ext cx="618783" cy="2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Jobb oldali kapcsos zárójel 41"/>
          <p:cNvSpPr/>
          <p:nvPr/>
        </p:nvSpPr>
        <p:spPr>
          <a:xfrm>
            <a:off x="5111321" y="3789040"/>
            <a:ext cx="180759" cy="112267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3" name="Egyenes összekötő 31"/>
          <p:cNvCxnSpPr/>
          <p:nvPr/>
        </p:nvCxnSpPr>
        <p:spPr>
          <a:xfrm rot="5400000">
            <a:off x="5853324" y="3803862"/>
            <a:ext cx="677714" cy="2376262"/>
          </a:xfrm>
          <a:prstGeom prst="bentConnector2">
            <a:avLst/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Rectangle 29"/>
          <p:cNvSpPr>
            <a:spLocks noChangeArrowheads="1"/>
          </p:cNvSpPr>
          <p:nvPr/>
        </p:nvSpPr>
        <p:spPr bwMode="auto">
          <a:xfrm>
            <a:off x="4932040" y="5030658"/>
            <a:ext cx="2501667" cy="77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 program figyelmeztető üzenete az esetleges hibák elkerülése érdekében.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45" name="Lekerekített téglalap 44"/>
          <p:cNvSpPr/>
          <p:nvPr/>
        </p:nvSpPr>
        <p:spPr>
          <a:xfrm>
            <a:off x="6804248" y="4135597"/>
            <a:ext cx="1152128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795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/>
          <p:cNvPicPr/>
          <p:nvPr/>
        </p:nvPicPr>
        <p:blipFill>
          <a:blip r:embed="rId3"/>
          <a:stretch>
            <a:fillRect/>
          </a:stretch>
        </p:blipFill>
        <p:spPr>
          <a:xfrm>
            <a:off x="993254" y="2451416"/>
            <a:ext cx="4514850" cy="11334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Mentés sajátosságai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110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Mentések formái között jelentős különbség van!</a:t>
            </a:r>
          </a:p>
        </p:txBody>
      </p:sp>
      <p:cxnSp>
        <p:nvCxnSpPr>
          <p:cNvPr id="17" name="Egyenes összekötő 31"/>
          <p:cNvCxnSpPr/>
          <p:nvPr/>
        </p:nvCxnSpPr>
        <p:spPr>
          <a:xfrm>
            <a:off x="1115616" y="3573016"/>
            <a:ext cx="2160240" cy="497871"/>
          </a:xfrm>
          <a:prstGeom prst="bentConnector3">
            <a:avLst>
              <a:gd name="adj1" fmla="val 449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6080885" y="2420888"/>
            <a:ext cx="2955611" cy="1423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sz="2200" b="1" i="1" dirty="0">
                <a:solidFill>
                  <a:srgbClr val="C00000"/>
                </a:solidFill>
              </a:rPr>
              <a:t>A rögzítés után a „Benyújtás” gombra kattintva az űrlap beküldhető az EOS-ba.</a:t>
            </a:r>
          </a:p>
        </p:txBody>
      </p:sp>
      <p:sp>
        <p:nvSpPr>
          <p:cNvPr id="32" name="Lekerekített téglalap 31"/>
          <p:cNvSpPr/>
          <p:nvPr/>
        </p:nvSpPr>
        <p:spPr>
          <a:xfrm>
            <a:off x="1115857" y="3059684"/>
            <a:ext cx="885027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2" name="Jobb oldali kapcsos zárójel 41"/>
          <p:cNvSpPr/>
          <p:nvPr/>
        </p:nvSpPr>
        <p:spPr>
          <a:xfrm>
            <a:off x="5828118" y="2462213"/>
            <a:ext cx="180759" cy="112267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4" name="Rectangle 29"/>
          <p:cNvSpPr>
            <a:spLocks noChangeArrowheads="1"/>
          </p:cNvSpPr>
          <p:nvPr/>
        </p:nvSpPr>
        <p:spPr bwMode="auto">
          <a:xfrm>
            <a:off x="1190858" y="3518013"/>
            <a:ext cx="2501667" cy="77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Az elküldés visszaigazolása</a:t>
            </a:r>
          </a:p>
          <a:p>
            <a:r>
              <a:rPr lang="hu-HU" altLang="hu-HU" sz="1600" b="1" i="1" dirty="0">
                <a:solidFill>
                  <a:srgbClr val="C00000"/>
                </a:solidFill>
              </a:rPr>
              <a:t>nyugtaüzenettel.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pic>
        <p:nvPicPr>
          <p:cNvPr id="19" name="Kép 18"/>
          <p:cNvPicPr/>
          <p:nvPr/>
        </p:nvPicPr>
        <p:blipFill>
          <a:blip r:embed="rId3"/>
          <a:stretch>
            <a:fillRect/>
          </a:stretch>
        </p:blipFill>
        <p:spPr>
          <a:xfrm>
            <a:off x="993255" y="4901473"/>
            <a:ext cx="4514850" cy="1133475"/>
          </a:xfrm>
          <a:prstGeom prst="rect">
            <a:avLst/>
          </a:prstGeom>
        </p:spPr>
      </p:pic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966559" y="6012698"/>
            <a:ext cx="2447790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A tervezet javítása utáni elküldéskor üzenet érkezik.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4" name="Lekerekített téglalap 23"/>
          <p:cNvSpPr/>
          <p:nvPr/>
        </p:nvSpPr>
        <p:spPr>
          <a:xfrm>
            <a:off x="2267745" y="5502073"/>
            <a:ext cx="1080120" cy="51753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9" name="Egyenes összekötő 31"/>
          <p:cNvCxnSpPr/>
          <p:nvPr/>
        </p:nvCxnSpPr>
        <p:spPr>
          <a:xfrm flipH="1">
            <a:off x="921410" y="6023813"/>
            <a:ext cx="2421094" cy="532636"/>
          </a:xfrm>
          <a:prstGeom prst="bentConnector3">
            <a:avLst>
              <a:gd name="adj1" fmla="val 58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4" name="Kép 33"/>
          <p:cNvPicPr>
            <a:picLocks noChangeAspect="1"/>
          </p:cNvPicPr>
          <p:nvPr/>
        </p:nvPicPr>
        <p:blipFill rotWithShape="1">
          <a:blip r:embed="rId4"/>
          <a:srcRect b="21328"/>
          <a:stretch/>
        </p:blipFill>
        <p:spPr>
          <a:xfrm>
            <a:off x="3622550" y="6088411"/>
            <a:ext cx="2458335" cy="453563"/>
          </a:xfrm>
          <a:prstGeom prst="rect">
            <a:avLst/>
          </a:prstGeom>
        </p:spPr>
      </p:pic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6071013" y="4437112"/>
            <a:ext cx="3072987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sz="2200" b="1" i="1" dirty="0">
                <a:solidFill>
                  <a:srgbClr val="C00000"/>
                </a:solidFill>
              </a:rPr>
              <a:t>A „Mentés tervezetként” tárolás után az űrlap a „Tervezet” menüpont alatt lesz elérhető. Az előkeresés a fő menüből  a „Tervezet” hivatkozás alól indítható. 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37" name="Jobb oldali kapcsos zárójel 36"/>
          <p:cNvSpPr/>
          <p:nvPr/>
        </p:nvSpPr>
        <p:spPr>
          <a:xfrm>
            <a:off x="5839518" y="4901473"/>
            <a:ext cx="190227" cy="112267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2" name="Kép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370" y="3609847"/>
            <a:ext cx="2448798" cy="49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50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Kép 53"/>
          <p:cNvPicPr/>
          <p:nvPr/>
        </p:nvPicPr>
        <p:blipFill rotWithShape="1">
          <a:blip r:embed="rId3"/>
          <a:srcRect r="81044"/>
          <a:stretch/>
        </p:blipFill>
        <p:spPr bwMode="auto">
          <a:xfrm>
            <a:off x="683568" y="2200404"/>
            <a:ext cx="2232248" cy="43249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Mentés sajátosságai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110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Mentési formák jelentősége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Mentések helye, űrlapmegnyitás kezdeményezése.</a:t>
            </a:r>
          </a:p>
        </p:txBody>
      </p:sp>
      <p:cxnSp>
        <p:nvCxnSpPr>
          <p:cNvPr id="17" name="Egyenes összekötő 31"/>
          <p:cNvCxnSpPr/>
          <p:nvPr/>
        </p:nvCxnSpPr>
        <p:spPr>
          <a:xfrm>
            <a:off x="1712611" y="3734311"/>
            <a:ext cx="4307666" cy="573059"/>
          </a:xfrm>
          <a:prstGeom prst="bentConnector3">
            <a:avLst>
              <a:gd name="adj1" fmla="val 4566"/>
            </a:avLst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Lekerekített téglalap 31"/>
          <p:cNvSpPr/>
          <p:nvPr/>
        </p:nvSpPr>
        <p:spPr>
          <a:xfrm>
            <a:off x="827584" y="3343346"/>
            <a:ext cx="885027" cy="517539"/>
          </a:xfrm>
          <a:prstGeom prst="roundRect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4" name="Rectangle 29"/>
          <p:cNvSpPr>
            <a:spLocks noChangeArrowheads="1"/>
          </p:cNvSpPr>
          <p:nvPr/>
        </p:nvSpPr>
        <p:spPr bwMode="auto">
          <a:xfrm>
            <a:off x="2868187" y="3573016"/>
            <a:ext cx="6024293" cy="77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sz="2200" b="1" i="1" dirty="0">
                <a:solidFill>
                  <a:srgbClr val="C00000"/>
                </a:solidFill>
              </a:rPr>
              <a:t>„Tervezet” mentéssel az aktuális űrlap beírt értékei menthetők. Az EOS nem értesül a benyújtásról. A tervezet később szerkeszthető, törölhető és benyújtható.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3994491" y="3212976"/>
            <a:ext cx="3180009" cy="4261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D3D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200" b="1" dirty="0">
                <a:solidFill>
                  <a:srgbClr val="0033CC"/>
                </a:solidFill>
              </a:rPr>
              <a:t>Tervezet</a:t>
            </a:r>
          </a:p>
        </p:txBody>
      </p:sp>
      <p:sp>
        <p:nvSpPr>
          <p:cNvPr id="48" name="Téglalap 47"/>
          <p:cNvSpPr/>
          <p:nvPr/>
        </p:nvSpPr>
        <p:spPr>
          <a:xfrm>
            <a:off x="4001761" y="5229200"/>
            <a:ext cx="3168355" cy="4261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D3D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200" b="1" dirty="0">
                <a:solidFill>
                  <a:srgbClr val="0033CC"/>
                </a:solidFill>
              </a:rPr>
              <a:t>Benyújtott kérelmeim</a:t>
            </a:r>
          </a:p>
        </p:txBody>
      </p:sp>
      <p:cxnSp>
        <p:nvCxnSpPr>
          <p:cNvPr id="51" name="Szögletes összekötő 50"/>
          <p:cNvCxnSpPr/>
          <p:nvPr/>
        </p:nvCxnSpPr>
        <p:spPr>
          <a:xfrm>
            <a:off x="2920200" y="3401716"/>
            <a:ext cx="936104" cy="12700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zögletes összekötő 51"/>
          <p:cNvCxnSpPr/>
          <p:nvPr/>
        </p:nvCxnSpPr>
        <p:spPr>
          <a:xfrm>
            <a:off x="2915816" y="5393607"/>
            <a:ext cx="936104" cy="12700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8"/>
          <p:cNvCxnSpPr/>
          <p:nvPr/>
        </p:nvCxnSpPr>
        <p:spPr>
          <a:xfrm flipV="1">
            <a:off x="2915816" y="4307370"/>
            <a:ext cx="5976664" cy="596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Egyenes összekötő 31"/>
          <p:cNvCxnSpPr/>
          <p:nvPr/>
        </p:nvCxnSpPr>
        <p:spPr>
          <a:xfrm>
            <a:off x="2627784" y="5856816"/>
            <a:ext cx="4104456" cy="446485"/>
          </a:xfrm>
          <a:prstGeom prst="bentConnector3">
            <a:avLst>
              <a:gd name="adj1" fmla="val 1340"/>
            </a:avLst>
          </a:prstGeom>
          <a:noFill/>
          <a:ln w="254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Lekerekített téglalap 55"/>
          <p:cNvSpPr/>
          <p:nvPr/>
        </p:nvSpPr>
        <p:spPr>
          <a:xfrm>
            <a:off x="818438" y="5339277"/>
            <a:ext cx="1947537" cy="517539"/>
          </a:xfrm>
          <a:prstGeom prst="roundRect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57" name="Rectangle 29"/>
          <p:cNvSpPr>
            <a:spLocks noChangeArrowheads="1"/>
          </p:cNvSpPr>
          <p:nvPr/>
        </p:nvSpPr>
        <p:spPr bwMode="auto">
          <a:xfrm>
            <a:off x="2940195" y="5589240"/>
            <a:ext cx="6024293" cy="77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sz="2200" b="1" i="1" dirty="0">
                <a:solidFill>
                  <a:srgbClr val="C00000"/>
                </a:solidFill>
              </a:rPr>
              <a:t>A „Benyújtás” gomb lenyomása után a „Benyújtott kérelmeim” menüből kérdezhető le az EOS felé továbbított űrlap. 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cxnSp>
        <p:nvCxnSpPr>
          <p:cNvPr id="58" name="Egyenes összekötő 57"/>
          <p:cNvCxnSpPr/>
          <p:nvPr/>
        </p:nvCxnSpPr>
        <p:spPr>
          <a:xfrm flipV="1">
            <a:off x="2915816" y="6303301"/>
            <a:ext cx="3816424" cy="596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65061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Kép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43" y="3795360"/>
            <a:ext cx="8325562" cy="301801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Mentés sajátosságai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230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Mentési környezet műveletvégzésnek megfelelően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Tervezet űrlap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„Vázlat” jellegű állapot</a:t>
            </a:r>
          </a:p>
          <a:p>
            <a:pPr marL="1428750" lvl="2" indent="-51435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Mentés: EU Ügyfél Portál</a:t>
            </a:r>
          </a:p>
          <a:p>
            <a:pPr marL="971550" lvl="1" indent="-514350" algn="just">
              <a:spcBef>
                <a:spcPts val="16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Véglegesített űrlap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állapot</a:t>
            </a:r>
          </a:p>
          <a:p>
            <a:pPr marL="1428750" lvl="2" indent="-51435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Mentés: EU Ügyfél Portál   + EOS</a:t>
            </a:r>
          </a:p>
        </p:txBody>
      </p:sp>
      <p:sp>
        <p:nvSpPr>
          <p:cNvPr id="24" name="Lekerekített téglalap 23"/>
          <p:cNvSpPr/>
          <p:nvPr/>
        </p:nvSpPr>
        <p:spPr>
          <a:xfrm>
            <a:off x="2483768" y="5617044"/>
            <a:ext cx="1800200" cy="479432"/>
          </a:xfrm>
          <a:prstGeom prst="roundRect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5" name="Lekerekített téglalap 24"/>
          <p:cNvSpPr/>
          <p:nvPr/>
        </p:nvSpPr>
        <p:spPr>
          <a:xfrm>
            <a:off x="6695198" y="5471218"/>
            <a:ext cx="1932376" cy="487523"/>
          </a:xfrm>
          <a:prstGeom prst="roundRect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8" name="Lekerekített téglalap 27"/>
          <p:cNvSpPr/>
          <p:nvPr/>
        </p:nvSpPr>
        <p:spPr>
          <a:xfrm>
            <a:off x="6713906" y="6128315"/>
            <a:ext cx="1913668" cy="417619"/>
          </a:xfrm>
          <a:prstGeom prst="roundRect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5076056" y="2132856"/>
            <a:ext cx="2880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hu-HU" sz="4000" b="1" dirty="0">
                <a:solidFill>
                  <a:srgbClr val="FF3300"/>
                </a:solidFill>
              </a:rPr>
              <a:t>!</a:t>
            </a:r>
            <a:endParaRPr lang="en-GB" altLang="hu-HU" sz="4000" b="1" dirty="0">
              <a:solidFill>
                <a:srgbClr val="FF3300"/>
              </a:solidFill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992609" y="1729203"/>
            <a:ext cx="2160240" cy="97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400" b="1" i="1" dirty="0">
                <a:solidFill>
                  <a:srgbClr val="C00000"/>
                </a:solidFill>
              </a:rPr>
              <a:t>Hibaüzenet fellépéskor is alkalmazható.</a:t>
            </a:r>
            <a:endParaRPr lang="hu-HU" altLang="hu-HU" sz="2400" b="1" dirty="0">
              <a:solidFill>
                <a:srgbClr val="C00000"/>
              </a:solidFill>
            </a:endParaRPr>
          </a:p>
        </p:txBody>
      </p:sp>
      <p:sp>
        <p:nvSpPr>
          <p:cNvPr id="31" name="Jobb oldali kapcsos zárójel 30"/>
          <p:cNvSpPr/>
          <p:nvPr/>
        </p:nvSpPr>
        <p:spPr>
          <a:xfrm>
            <a:off x="6785137" y="1811674"/>
            <a:ext cx="163127" cy="82523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6975577" y="2848456"/>
            <a:ext cx="2160240" cy="12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sz="2400" b="1" i="1" dirty="0">
                <a:solidFill>
                  <a:srgbClr val="C00000"/>
                </a:solidFill>
              </a:rPr>
              <a:t>Ellenőrzések megfelelőek.</a:t>
            </a:r>
            <a:endParaRPr lang="hu-HU" altLang="hu-HU" sz="2400" b="1" dirty="0">
              <a:solidFill>
                <a:srgbClr val="C00000"/>
              </a:solidFill>
            </a:endParaRPr>
          </a:p>
        </p:txBody>
      </p:sp>
      <p:sp>
        <p:nvSpPr>
          <p:cNvPr id="34" name="Jobb oldali kapcsos zárójel 33"/>
          <p:cNvSpPr/>
          <p:nvPr/>
        </p:nvSpPr>
        <p:spPr>
          <a:xfrm>
            <a:off x="6785137" y="2865332"/>
            <a:ext cx="163127" cy="82523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8972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Mentés sajátosságai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6"/>
            <a:ext cx="8568952" cy="5400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Kérelem benyújtást akadályozó tényezők.</a:t>
            </a:r>
          </a:p>
          <a:p>
            <a:pPr marL="971550" lvl="1" indent="-514350" algn="just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Symbol" panose="05050102010706020507" pitchFamily="18" charset="2"/>
              </a:rPr>
              <a:t>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jelzéssel ellenőrzött, kötelező mezők kitöltése;</a:t>
            </a:r>
          </a:p>
          <a:p>
            <a:pPr marL="971550" lvl="1" indent="-514350" algn="just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Tiltó figyelmeztetés nem engedélyezett műveletre;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Hiányzó mellékletekre küldött programfigyelmeztetés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(pl.: Önértékelési kérdőív hiánya); 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Összefüggés ellenőrzésre futó hibák;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Rögzítési időtúllépés miatt jelentkező hibaüzenet;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Időzítésből fellépő kapcsolati lassúlás;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Váratlan hiba (pl.: nyelv mező kitöltésének elmaradása, vagy frissítést követően;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Kötelező adatkörön belül egy vagy több kötelező mező kitöltésének hiánya.</a:t>
            </a:r>
          </a:p>
        </p:txBody>
      </p:sp>
    </p:spTree>
    <p:extLst>
      <p:ext uri="{BB962C8B-B14F-4D97-AF65-F5344CB8AC3E}">
        <p14:creationId xmlns:p14="http://schemas.microsoft.com/office/powerpoint/2010/main" val="3918672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Kép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43" y="3795360"/>
            <a:ext cx="8325562" cy="301801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230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Mentési környezet műveletvégzésnek megfelelően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Tervezet űrlap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„Vázlat” jellegű állapot</a:t>
            </a:r>
          </a:p>
          <a:p>
            <a:pPr marL="1428750" lvl="2" indent="-51435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Mentés: EU Ügyfél Portál</a:t>
            </a:r>
          </a:p>
          <a:p>
            <a:pPr marL="971550" lvl="1" indent="-514350" algn="just">
              <a:spcBef>
                <a:spcPts val="16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Véglegesített űrlap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állapot</a:t>
            </a:r>
          </a:p>
          <a:p>
            <a:pPr marL="1428750" lvl="2" indent="-51435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Mentés: EU Ügyfél Portál   + EOS</a:t>
            </a:r>
          </a:p>
        </p:txBody>
      </p:sp>
      <p:sp>
        <p:nvSpPr>
          <p:cNvPr id="24" name="Lekerekített téglalap 23"/>
          <p:cNvSpPr/>
          <p:nvPr/>
        </p:nvSpPr>
        <p:spPr>
          <a:xfrm>
            <a:off x="2483768" y="5617044"/>
            <a:ext cx="1800200" cy="479432"/>
          </a:xfrm>
          <a:prstGeom prst="roundRect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5" name="Lekerekített téglalap 24"/>
          <p:cNvSpPr/>
          <p:nvPr/>
        </p:nvSpPr>
        <p:spPr>
          <a:xfrm>
            <a:off x="6695198" y="5471218"/>
            <a:ext cx="1932376" cy="487523"/>
          </a:xfrm>
          <a:prstGeom prst="roundRect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8" name="Lekerekített téglalap 27"/>
          <p:cNvSpPr/>
          <p:nvPr/>
        </p:nvSpPr>
        <p:spPr>
          <a:xfrm>
            <a:off x="6713906" y="6128315"/>
            <a:ext cx="1913668" cy="417619"/>
          </a:xfrm>
          <a:prstGeom prst="roundRect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5076056" y="2132856"/>
            <a:ext cx="2880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hu-HU" sz="4000" b="1" dirty="0">
                <a:solidFill>
                  <a:srgbClr val="FF3300"/>
                </a:solidFill>
              </a:rPr>
              <a:t>!</a:t>
            </a:r>
            <a:endParaRPr lang="en-GB" altLang="hu-HU" sz="4000" b="1" dirty="0">
              <a:solidFill>
                <a:srgbClr val="FF3300"/>
              </a:solidFill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992609" y="1729203"/>
            <a:ext cx="2160240" cy="97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400" b="1" i="1" dirty="0">
                <a:solidFill>
                  <a:srgbClr val="C00000"/>
                </a:solidFill>
              </a:rPr>
              <a:t>Hibaüzenet fellépéskor is alkalmazható.</a:t>
            </a:r>
            <a:endParaRPr lang="hu-HU" altLang="hu-HU" sz="2400" b="1" dirty="0">
              <a:solidFill>
                <a:srgbClr val="C00000"/>
              </a:solidFill>
            </a:endParaRPr>
          </a:p>
        </p:txBody>
      </p:sp>
      <p:sp>
        <p:nvSpPr>
          <p:cNvPr id="31" name="Jobb oldali kapcsos zárójel 30"/>
          <p:cNvSpPr/>
          <p:nvPr/>
        </p:nvSpPr>
        <p:spPr>
          <a:xfrm>
            <a:off x="6785137" y="1811674"/>
            <a:ext cx="163127" cy="82523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6975577" y="2848456"/>
            <a:ext cx="2160240" cy="12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sz="2400" b="1" i="1" dirty="0">
                <a:solidFill>
                  <a:srgbClr val="C00000"/>
                </a:solidFill>
              </a:rPr>
              <a:t>Ellenőrzések megfelelőek.</a:t>
            </a:r>
            <a:endParaRPr lang="hu-HU" altLang="hu-HU" sz="2400" b="1" dirty="0">
              <a:solidFill>
                <a:srgbClr val="C00000"/>
              </a:solidFill>
            </a:endParaRPr>
          </a:p>
        </p:txBody>
      </p:sp>
      <p:sp>
        <p:nvSpPr>
          <p:cNvPr id="34" name="Jobb oldali kapcsos zárójel 33"/>
          <p:cNvSpPr/>
          <p:nvPr/>
        </p:nvSpPr>
        <p:spPr>
          <a:xfrm>
            <a:off x="6785137" y="2865332"/>
            <a:ext cx="163127" cy="82523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97480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Oldal tetején konkrét hibajelzés.</a:t>
            </a:r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276872"/>
            <a:ext cx="6516216" cy="4493410"/>
          </a:xfrm>
          <a:prstGeom prst="rect">
            <a:avLst/>
          </a:prstGeom>
        </p:spPr>
      </p:pic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5978975" y="2689549"/>
            <a:ext cx="3312368" cy="1365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200" b="1" i="1" dirty="0">
                <a:solidFill>
                  <a:srgbClr val="C00000"/>
                </a:solidFill>
              </a:rPr>
              <a:t>Felhasználói felület felső részén üzenet megjelenése összefüggés hibára.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16" name="Jobb oldali kapcsos zárójel 15"/>
          <p:cNvSpPr/>
          <p:nvPr/>
        </p:nvSpPr>
        <p:spPr>
          <a:xfrm>
            <a:off x="6012160" y="5945044"/>
            <a:ext cx="191206" cy="82523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Jobb oldali kapcsos zárójel 16"/>
          <p:cNvSpPr/>
          <p:nvPr/>
        </p:nvSpPr>
        <p:spPr>
          <a:xfrm flipH="1">
            <a:off x="5790954" y="2780928"/>
            <a:ext cx="221205" cy="937199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4355976" y="6021288"/>
            <a:ext cx="1841238" cy="74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200" b="1" i="1" dirty="0">
                <a:solidFill>
                  <a:srgbClr val="C00000"/>
                </a:solidFill>
              </a:rPr>
              <a:t>Több hibára utaló jelzés.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444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Országkód kiválasztása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3"/>
          <a:srcRect b="8727"/>
          <a:stretch/>
        </p:blipFill>
        <p:spPr>
          <a:xfrm>
            <a:off x="771992" y="2276872"/>
            <a:ext cx="8192496" cy="4464496"/>
          </a:xfrm>
          <a:prstGeom prst="flowChartDocument">
            <a:avLst/>
          </a:prstGeom>
        </p:spPr>
      </p:pic>
    </p:spTree>
    <p:extLst>
      <p:ext uri="{BB962C8B-B14F-4D97-AF65-F5344CB8AC3E}">
        <p14:creationId xmlns:p14="http://schemas.microsoft.com/office/powerpoint/2010/main" val="1744207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256" y="2276873"/>
            <a:ext cx="5740032" cy="4463566"/>
          </a:xfrm>
          <a:prstGeom prst="rect">
            <a:avLst/>
          </a:prstGeom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640960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Módosítási kérelem elküldésekor fellépő hiba.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Hibajelzés rögzítési hiányosságra történő utalás nélkül.</a:t>
            </a:r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6084168" y="2564904"/>
            <a:ext cx="2952328" cy="1365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200" b="1" i="1" dirty="0">
                <a:solidFill>
                  <a:srgbClr val="C00000"/>
                </a:solidFill>
              </a:rPr>
              <a:t>Általános érvényesítési hibaüzenet. A konkrét hibát az űrlap további oldalain kell keresni.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17" name="Jobb oldali kapcsos zárójel 16"/>
          <p:cNvSpPr/>
          <p:nvPr/>
        </p:nvSpPr>
        <p:spPr>
          <a:xfrm flipH="1">
            <a:off x="5940152" y="2708920"/>
            <a:ext cx="221206" cy="115212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9286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Symbol" panose="05050102010706020507" pitchFamily="18" charset="2"/>
              </a:rPr>
              <a:t>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jelzéssel ellenőrzött, kötelező mezők kitöltése.</a:t>
            </a:r>
          </a:p>
        </p:txBody>
      </p:sp>
      <p:pic>
        <p:nvPicPr>
          <p:cNvPr id="9" name="Kép 8"/>
          <p:cNvPicPr/>
          <p:nvPr/>
        </p:nvPicPr>
        <p:blipFill rotWithShape="1">
          <a:blip r:embed="rId3"/>
          <a:srcRect l="3174" r="3174"/>
          <a:stretch/>
        </p:blipFill>
        <p:spPr>
          <a:xfrm>
            <a:off x="301201" y="2391164"/>
            <a:ext cx="4248472" cy="1510150"/>
          </a:xfrm>
          <a:prstGeom prst="flowChartDocument">
            <a:avLst/>
          </a:prstGeom>
          <a:ln w="12700">
            <a:solidFill>
              <a:schemeClr val="tx1"/>
            </a:solidFill>
          </a:ln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134" y="4016350"/>
            <a:ext cx="4214539" cy="2549704"/>
          </a:xfrm>
          <a:prstGeom prst="flowChartDocumen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2399" y="2391164"/>
            <a:ext cx="4180567" cy="2729174"/>
          </a:xfrm>
          <a:prstGeom prst="flowChartDocumen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7719" y="5445224"/>
            <a:ext cx="4109925" cy="865247"/>
          </a:xfrm>
          <a:prstGeom prst="flowChartDocumen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22571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/>
          <p:nvPr/>
        </p:nvPicPr>
        <p:blipFill>
          <a:blip r:embed="rId3"/>
          <a:stretch>
            <a:fillRect/>
          </a:stretch>
        </p:blipFill>
        <p:spPr>
          <a:xfrm>
            <a:off x="1424256" y="2277641"/>
            <a:ext cx="6532120" cy="4462798"/>
          </a:xfrm>
          <a:prstGeom prst="rect">
            <a:avLst/>
          </a:prstGeom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640960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Módosítási kérelem elküldésekor fellépő hiba.</a:t>
            </a:r>
          </a:p>
          <a:p>
            <a:pPr marL="971550" lvl="1" indent="-51435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Tiltó figyelmeztetés nem engedélyezett műveletre;</a:t>
            </a:r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6084168" y="4296237"/>
            <a:ext cx="2952328" cy="1365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200" b="1" i="1" dirty="0">
                <a:solidFill>
                  <a:srgbClr val="C00000"/>
                </a:solidFill>
              </a:rPr>
              <a:t>Országkód kiválasztásánál fellépő hiba (engedélyezett kód csak HU lehet.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17" name="Jobb oldali kapcsos zárójel 16"/>
          <p:cNvSpPr/>
          <p:nvPr/>
        </p:nvSpPr>
        <p:spPr>
          <a:xfrm flipH="1">
            <a:off x="5940152" y="4440253"/>
            <a:ext cx="221206" cy="1152128"/>
          </a:xfrm>
          <a:prstGeom prst="rightBrace">
            <a:avLst>
              <a:gd name="adj1" fmla="val 8333"/>
              <a:gd name="adj2" fmla="val 49295"/>
            </a:avLst>
          </a:prstGeom>
          <a:ln w="38100">
            <a:solidFill>
              <a:srgbClr val="A5002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0564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Hiányzó mellékletre küldött programfigyelmeztetés</a:t>
            </a:r>
          </a:p>
        </p:txBody>
      </p:sp>
      <p:pic>
        <p:nvPicPr>
          <p:cNvPr id="8" name="Kép 7"/>
          <p:cNvPicPr/>
          <p:nvPr/>
        </p:nvPicPr>
        <p:blipFill>
          <a:blip r:embed="rId3"/>
          <a:stretch>
            <a:fillRect/>
          </a:stretch>
        </p:blipFill>
        <p:spPr>
          <a:xfrm>
            <a:off x="1259632" y="2348880"/>
            <a:ext cx="7124328" cy="2664296"/>
          </a:xfrm>
          <a:prstGeom prst="flowChartDocumen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5148064" y="5145333"/>
            <a:ext cx="36004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400" b="1" i="1" dirty="0">
                <a:solidFill>
                  <a:srgbClr val="C00000"/>
                </a:solidFill>
              </a:rPr>
              <a:t>Önértékelési kérdőív feltöltésének kezdeményezése a hiány pótlására.</a:t>
            </a:r>
            <a:endParaRPr lang="hu-HU" altLang="hu-HU" sz="2400" b="1" dirty="0">
              <a:solidFill>
                <a:srgbClr val="C00000"/>
              </a:solidFill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6372200" y="4033459"/>
            <a:ext cx="1296144" cy="61967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pic>
        <p:nvPicPr>
          <p:cNvPr id="16" name="Kép 15"/>
          <p:cNvPicPr/>
          <p:nvPr/>
        </p:nvPicPr>
        <p:blipFill rotWithShape="1">
          <a:blip r:embed="rId4"/>
          <a:srcRect l="25258" t="12930" r="22666" b="20234"/>
          <a:stretch/>
        </p:blipFill>
        <p:spPr bwMode="auto">
          <a:xfrm>
            <a:off x="2125709" y="4653136"/>
            <a:ext cx="2543351" cy="2064514"/>
          </a:xfrm>
          <a:prstGeom prst="flowChartDocumen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7" name="Egyenes összekötő nyíllal 16"/>
          <p:cNvCxnSpPr/>
          <p:nvPr/>
        </p:nvCxnSpPr>
        <p:spPr>
          <a:xfrm flipV="1">
            <a:off x="4821796" y="4509120"/>
            <a:ext cx="1310902" cy="963214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933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Összefüggés ellenőrzésre futó hibák</a:t>
            </a:r>
          </a:p>
        </p:txBody>
      </p:sp>
      <p:pic>
        <p:nvPicPr>
          <p:cNvPr id="10" name="Kép 9"/>
          <p:cNvPicPr/>
          <p:nvPr/>
        </p:nvPicPr>
        <p:blipFill>
          <a:blip r:embed="rId3"/>
          <a:stretch>
            <a:fillRect/>
          </a:stretch>
        </p:blipFill>
        <p:spPr>
          <a:xfrm>
            <a:off x="692434" y="3861048"/>
            <a:ext cx="8344062" cy="1944216"/>
          </a:xfrm>
          <a:prstGeom prst="rect">
            <a:avLst/>
          </a:prstGeom>
        </p:spPr>
      </p:pic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4355976" y="2518145"/>
            <a:ext cx="4392488" cy="2005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2600"/>
              </a:lnSpc>
            </a:pPr>
            <a:r>
              <a:rPr lang="hu-HU" altLang="hu-HU" sz="2400" b="1" i="1" dirty="0">
                <a:solidFill>
                  <a:srgbClr val="C00000"/>
                </a:solidFill>
              </a:rPr>
              <a:t>VR-SUB-APP-33: Üzleti tevékenységgel összefüggő hibaüzenet.</a:t>
            </a:r>
          </a:p>
          <a:p>
            <a:pPr>
              <a:lnSpc>
                <a:spcPts val="2600"/>
              </a:lnSpc>
            </a:pPr>
            <a:r>
              <a:rPr lang="hu-HU" altLang="hu-HU" sz="2400" b="1" i="1" dirty="0">
                <a:solidFill>
                  <a:srgbClr val="C00000"/>
                </a:solidFill>
              </a:rPr>
              <a:t>VR-SUB-APP-4: Vámokmányok őrzésének információira futó összefüggés hiba.</a:t>
            </a:r>
            <a:endParaRPr lang="hu-HU" altLang="hu-HU" sz="2400" b="1" dirty="0">
              <a:solidFill>
                <a:srgbClr val="C00000"/>
              </a:solidFill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1259632" y="4523317"/>
            <a:ext cx="1800200" cy="61967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5" name="Egyenes összekötő nyíllal 14"/>
          <p:cNvCxnSpPr/>
          <p:nvPr/>
        </p:nvCxnSpPr>
        <p:spPr>
          <a:xfrm flipV="1">
            <a:off x="2915816" y="3404886"/>
            <a:ext cx="1310902" cy="963214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031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256" y="2276872"/>
            <a:ext cx="7488114" cy="3816424"/>
          </a:xfrm>
          <a:prstGeom prst="rect">
            <a:avLst/>
          </a:prstGeom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pic>
        <p:nvPicPr>
          <p:cNvPr id="17" name="Kép 16"/>
          <p:cNvPicPr/>
          <p:nvPr/>
        </p:nvPicPr>
        <p:blipFill>
          <a:blip r:embed="rId4"/>
          <a:stretch>
            <a:fillRect/>
          </a:stretch>
        </p:blipFill>
        <p:spPr>
          <a:xfrm>
            <a:off x="3131840" y="5062095"/>
            <a:ext cx="4313655" cy="1794880"/>
          </a:xfrm>
          <a:prstGeom prst="flowChartDocument">
            <a:avLst/>
          </a:prstGeom>
        </p:spPr>
      </p:pic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Rögzítési idő/ frissítés miatt jelentkező jelzés</a:t>
            </a:r>
          </a:p>
        </p:txBody>
      </p:sp>
      <p:cxnSp>
        <p:nvCxnSpPr>
          <p:cNvPr id="11" name="Egyenes összekötő 31"/>
          <p:cNvCxnSpPr/>
          <p:nvPr/>
        </p:nvCxnSpPr>
        <p:spPr>
          <a:xfrm>
            <a:off x="6240598" y="4586730"/>
            <a:ext cx="2728354" cy="1080120"/>
          </a:xfrm>
          <a:prstGeom prst="bentConnector3">
            <a:avLst>
              <a:gd name="adj1" fmla="val 7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6240598" y="4586730"/>
            <a:ext cx="2939914" cy="75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Frissítéskor (időzítéskor) jelentkező várakozási jelzés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4283968" y="3387068"/>
            <a:ext cx="2293708" cy="1188458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3" name="Egyenes összekötő nyíllal 22"/>
          <p:cNvCxnSpPr/>
          <p:nvPr/>
        </p:nvCxnSpPr>
        <p:spPr>
          <a:xfrm>
            <a:off x="5503216" y="4651331"/>
            <a:ext cx="672279" cy="621185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nyíllal 24"/>
          <p:cNvCxnSpPr/>
          <p:nvPr/>
        </p:nvCxnSpPr>
        <p:spPr>
          <a:xfrm rot="16200000">
            <a:off x="5537284" y="5348899"/>
            <a:ext cx="672279" cy="621185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305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276872"/>
            <a:ext cx="7581835" cy="3816424"/>
          </a:xfrm>
          <a:prstGeom prst="rect">
            <a:avLst/>
          </a:prstGeom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789440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Váratlan hiba pl.: fogadó vámhivatal frissítésének hiánya</a:t>
            </a:r>
          </a:p>
        </p:txBody>
      </p:sp>
      <p:sp>
        <p:nvSpPr>
          <p:cNvPr id="13" name="Lekerekített téglalap 12"/>
          <p:cNvSpPr/>
          <p:nvPr/>
        </p:nvSpPr>
        <p:spPr>
          <a:xfrm>
            <a:off x="6675244" y="3405584"/>
            <a:ext cx="2293708" cy="283172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61092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276872"/>
            <a:ext cx="7581835" cy="3528392"/>
          </a:xfrm>
          <a:prstGeom prst="rect">
            <a:avLst/>
          </a:prstGeom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789440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Váratlan hiba pl.: nyelv mező kitöltésének hiánya</a:t>
            </a:r>
          </a:p>
        </p:txBody>
      </p:sp>
      <p:sp>
        <p:nvSpPr>
          <p:cNvPr id="13" name="Lekerekített téglalap 12"/>
          <p:cNvSpPr/>
          <p:nvPr/>
        </p:nvSpPr>
        <p:spPr>
          <a:xfrm>
            <a:off x="6814796" y="3140968"/>
            <a:ext cx="2293708" cy="283172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7112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492897"/>
            <a:ext cx="7688191" cy="4032448"/>
          </a:xfrm>
          <a:prstGeom prst="rect">
            <a:avLst/>
          </a:prstGeom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Hibaüzenetek elkerülése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789440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benyújtásakor hibaüzenet fellépése</a:t>
            </a:r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Kötelező adatkörön egy/ több kötelező mező hiánya</a:t>
            </a:r>
            <a:endParaRPr lang="hu-HU" sz="2400" dirty="0"/>
          </a:p>
          <a:p>
            <a:pPr marL="971550" lvl="1" indent="-514350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  <a:sym typeface="Wingdings" panose="05000000000000000000" pitchFamily="2" charset="2"/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1197868" y="4004941"/>
            <a:ext cx="4454252" cy="2376387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8505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ép 15"/>
          <p:cNvPicPr/>
          <p:nvPr/>
        </p:nvPicPr>
        <p:blipFill rotWithShape="1">
          <a:blip r:embed="rId3"/>
          <a:srcRect r="1367" b="16439"/>
          <a:stretch/>
        </p:blipFill>
        <p:spPr bwMode="auto">
          <a:xfrm>
            <a:off x="770166" y="2278650"/>
            <a:ext cx="8266330" cy="43412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 keresése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Keresési feltételek és találatok megjelenítése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2195736" y="3068960"/>
            <a:ext cx="1537137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37" name="Egyenes összekötő 31"/>
          <p:cNvCxnSpPr/>
          <p:nvPr/>
        </p:nvCxnSpPr>
        <p:spPr>
          <a:xfrm>
            <a:off x="3732873" y="3295122"/>
            <a:ext cx="3503423" cy="378878"/>
          </a:xfrm>
          <a:prstGeom prst="bentConnector3">
            <a:avLst>
              <a:gd name="adj1" fmla="val 2965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ectangle 29"/>
          <p:cNvSpPr>
            <a:spLocks noChangeArrowheads="1"/>
          </p:cNvSpPr>
          <p:nvPr/>
        </p:nvSpPr>
        <p:spPr bwMode="auto">
          <a:xfrm>
            <a:off x="3884511" y="2624131"/>
            <a:ext cx="4212949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Itt a keresés indítása akkor lehetséges, ha a kérelem benyújtása már megtörtént.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2183871" y="4639484"/>
            <a:ext cx="6443702" cy="733732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3" name="Egyenes összekötő 31"/>
          <p:cNvCxnSpPr/>
          <p:nvPr/>
        </p:nvCxnSpPr>
        <p:spPr>
          <a:xfrm flipV="1">
            <a:off x="5724128" y="4280590"/>
            <a:ext cx="2032656" cy="358893"/>
          </a:xfrm>
          <a:prstGeom prst="bentConnector3">
            <a:avLst>
              <a:gd name="adj1" fmla="val 2515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5728997" y="3879936"/>
            <a:ext cx="3168352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Keresési paraméterek kiválasztásának helye.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2183871" y="5445224"/>
            <a:ext cx="6443702" cy="50890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>
            <a:stCxn id="47" idx="2"/>
          </p:cNvCxnSpPr>
          <p:nvPr/>
        </p:nvCxnSpPr>
        <p:spPr>
          <a:xfrm rot="16200000" flipH="1">
            <a:off x="6409844" y="4950004"/>
            <a:ext cx="717817" cy="2726061"/>
          </a:xfrm>
          <a:prstGeom prst="bentConnector2">
            <a:avLst/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5451434" y="5916089"/>
            <a:ext cx="3176139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Keresési paraméterek kiválasztásának helye</a:t>
            </a:r>
            <a:r>
              <a:rPr lang="hu-HU" altLang="hu-HU" sz="1600" b="1" i="1" dirty="0">
                <a:solidFill>
                  <a:srgbClr val="C00000"/>
                </a:solidFill>
              </a:rPr>
              <a:t>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32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Fogadó vámhatóság és AEO engedély típus kijelölése.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3"/>
          <a:srcRect b="16368"/>
          <a:stretch/>
        </p:blipFill>
        <p:spPr>
          <a:xfrm>
            <a:off x="770167" y="2276874"/>
            <a:ext cx="8194321" cy="353687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 rotWithShape="1">
          <a:blip r:embed="rId4"/>
          <a:srcRect t="11437" r="4139" b="23306"/>
          <a:stretch/>
        </p:blipFill>
        <p:spPr>
          <a:xfrm>
            <a:off x="770167" y="5805264"/>
            <a:ext cx="8338337" cy="1008112"/>
          </a:xfrm>
          <a:prstGeom prst="rect">
            <a:avLst/>
          </a:prstGeom>
        </p:spPr>
      </p:pic>
      <p:sp>
        <p:nvSpPr>
          <p:cNvPr id="9" name="Lekerekített téglalap 8"/>
          <p:cNvSpPr/>
          <p:nvPr/>
        </p:nvSpPr>
        <p:spPr>
          <a:xfrm>
            <a:off x="8627573" y="2132856"/>
            <a:ext cx="441774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0" name="Egyenes összekötő 31"/>
          <p:cNvCxnSpPr/>
          <p:nvPr/>
        </p:nvCxnSpPr>
        <p:spPr>
          <a:xfrm flipV="1">
            <a:off x="6300192" y="2585183"/>
            <a:ext cx="2520281" cy="1088118"/>
          </a:xfrm>
          <a:prstGeom prst="bentConnector3">
            <a:avLst>
              <a:gd name="adj1" fmla="val 101021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6081597" y="3180140"/>
            <a:ext cx="2863313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2600" b="1" i="1" dirty="0">
                <a:solidFill>
                  <a:srgbClr val="C00000"/>
                </a:solidFill>
              </a:rPr>
              <a:t>Kérelmező adatai betöltődnek</a:t>
            </a:r>
            <a:endParaRPr lang="hu-HU" altLang="hu-HU" sz="2600" b="1" dirty="0">
              <a:solidFill>
                <a:srgbClr val="C00000"/>
              </a:solidFill>
            </a:endParaRPr>
          </a:p>
        </p:txBody>
      </p:sp>
      <p:sp>
        <p:nvSpPr>
          <p:cNvPr id="12" name="Lekerekített téglalap 11"/>
          <p:cNvSpPr/>
          <p:nvPr/>
        </p:nvSpPr>
        <p:spPr>
          <a:xfrm>
            <a:off x="6627382" y="3861049"/>
            <a:ext cx="2337105" cy="195270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9" name="Lekerekített téglalap 18"/>
          <p:cNvSpPr/>
          <p:nvPr/>
        </p:nvSpPr>
        <p:spPr>
          <a:xfrm>
            <a:off x="6444208" y="6123024"/>
            <a:ext cx="1756172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3809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12968" cy="5472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Vámhatóság felé küldött benyújtott kérelem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vámhatóság a benyújtott kérelemről értesítést kap;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értesítési üzenet az alábbi főbb rekordokat tartalmazza.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Részletezéskor a felhasználó látja a benyújtott kérelem hivatkozási számot (pl.: HU199);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Lehetősége van az új benyújtott kérelem adatainak teljekörű megtekintésére az ellenőrzés során;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új benyújtott kérelem érkezési állapota „Függőben” van, amint a felhasználó ellenőrzi „Kezelt” állapotú lesz.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3" y="3119750"/>
            <a:ext cx="9144000" cy="110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359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12968" cy="55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Vámhatóság döntési köre benyújtott kérelemre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Nem fogadja be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új benyújtott kérelmet;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Érkeztetés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kérelemre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válaszadási lehetőségek:</a:t>
            </a:r>
          </a:p>
          <a:p>
            <a:pPr marL="1428750" lvl="2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Befogadás;</a:t>
            </a:r>
          </a:p>
          <a:p>
            <a:pPr marL="1428750" lvl="2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Elutasítás;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Új kiegészítő információ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 kér a kérelemhez;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Kérelem befogadása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lvl="1">
              <a:spcBef>
                <a:spcPts val="5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munkafolyamat EOS oldalon</a:t>
            </a:r>
          </a:p>
          <a:p>
            <a:pPr lvl="1" algn="just">
              <a:spcBef>
                <a:spcPts val="5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EOS oldali böngészőben található „Függőben” lévő rekord vámhatósági kezelése a gazdálkodói üzenetek típusának és tartalmának megfelelően történik. Példák: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„Új benyújtott kérelem” kezelése;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„Kérés benyújtott kérelem módosítására”;  </a:t>
            </a:r>
          </a:p>
          <a:p>
            <a:pPr lvl="1" algn="just">
              <a:spcBef>
                <a:spcPts val="500"/>
              </a:spcBef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kérelem érkezési állapota „Függőben” van, amint a felhasználó ellenőrzi „Kezelt” állapotú lesz.</a:t>
            </a:r>
          </a:p>
        </p:txBody>
      </p:sp>
    </p:spTree>
    <p:extLst>
      <p:ext uri="{BB962C8B-B14F-4D97-AF65-F5344CB8AC3E}">
        <p14:creationId xmlns:p14="http://schemas.microsoft.com/office/powerpoint/2010/main" val="2425068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12968" cy="5472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ts val="16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munkafolyamatról értesítés küldése eAEO-STP alkalmazás irányába (gazdálkodói üzenetre válasz)</a:t>
            </a:r>
          </a:p>
          <a:p>
            <a:pPr lvl="1" algn="just">
              <a:spcBef>
                <a:spcPts val="5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„Függőben” lévő rekord kezelésekor a döntés eredményét a válaszüzenet tartalmazni fogja. Példák: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Értesítés benyújtott kérelem befogadásáról;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Válasz benyújtott kérelem módosítása iránti kérésre;  </a:t>
            </a:r>
          </a:p>
          <a:p>
            <a:pPr lvl="1" algn="just">
              <a:spcBef>
                <a:spcPts val="500"/>
              </a:spcBef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spcBef>
                <a:spcPts val="5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döntés mellett a felhasználó szöveges indoklást is küld a gazdálkodó részére. Példa: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cégjegyzékszám elgépelése miatt kérjük a javítást mielőbb elvégezni és beküldeni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;  </a:t>
            </a:r>
          </a:p>
          <a:p>
            <a:pPr lvl="1" algn="just">
              <a:spcBef>
                <a:spcPts val="500"/>
              </a:spcBef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spcBef>
                <a:spcPts val="5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kérelem érkezési állapota „Függőben” van, amint a felhasználó ellenőrzi „Kezelt” állapotú lesz.</a:t>
            </a:r>
          </a:p>
        </p:txBody>
      </p:sp>
    </p:spTree>
    <p:extLst>
      <p:ext uri="{BB962C8B-B14F-4D97-AF65-F5344CB8AC3E}">
        <p14:creationId xmlns:p14="http://schemas.microsoft.com/office/powerpoint/2010/main" val="3475799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Egyenes összekötő nyíllal 24"/>
          <p:cNvCxnSpPr/>
          <p:nvPr/>
        </p:nvCxnSpPr>
        <p:spPr>
          <a:xfrm flipV="1">
            <a:off x="762236" y="1844824"/>
            <a:ext cx="7770204" cy="2304256"/>
          </a:xfrm>
          <a:prstGeom prst="straightConnector1">
            <a:avLst/>
          </a:prstGeom>
          <a:ln w="38100">
            <a:solidFill>
              <a:srgbClr val="A50021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693328"/>
            <a:ext cx="6392071" cy="299024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Válaszkezelés EOS és eAEO-STP alkalmazás között</a:t>
            </a:r>
          </a:p>
          <a:p>
            <a:pPr lvl="1" algn="just">
              <a:spcBef>
                <a:spcPct val="20000"/>
              </a:spcBef>
              <a:defRPr/>
            </a:pP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1331640" y="2015106"/>
            <a:ext cx="2945668" cy="79213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hu-HU" sz="2200" b="1" i="1" dirty="0">
                <a:solidFill>
                  <a:srgbClr val="000099"/>
                </a:solidFill>
              </a:rPr>
              <a:t>Értesítés benyújtott kérelem módosításáról</a:t>
            </a:r>
            <a:endParaRPr lang="hu-HU" sz="2200" dirty="0">
              <a:solidFill>
                <a:srgbClr val="000099"/>
              </a:solidFill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8316416" y="3645024"/>
            <a:ext cx="395631" cy="34806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3" name="Egyenes összekötő 31"/>
          <p:cNvCxnSpPr/>
          <p:nvPr/>
        </p:nvCxnSpPr>
        <p:spPr>
          <a:xfrm flipV="1">
            <a:off x="5724128" y="4280590"/>
            <a:ext cx="2032656" cy="358893"/>
          </a:xfrm>
          <a:prstGeom prst="bentConnector3">
            <a:avLst>
              <a:gd name="adj1" fmla="val 2515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5134969" y="3167685"/>
            <a:ext cx="3479509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Értesítés üzenet érkezéséről.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2752607" y="4009646"/>
            <a:ext cx="1033962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>
            <a:stCxn id="47" idx="2"/>
          </p:cNvCxnSpPr>
          <p:nvPr/>
        </p:nvCxnSpPr>
        <p:spPr>
          <a:xfrm rot="16200000" flipH="1">
            <a:off x="5278755" y="2407562"/>
            <a:ext cx="812471" cy="4830804"/>
          </a:xfrm>
          <a:prstGeom prst="bentConnector2">
            <a:avLst/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5040977" y="4801653"/>
            <a:ext cx="3342983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Irányítópult használata a tartalom megjelenítésére.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pic>
        <p:nvPicPr>
          <p:cNvPr id="19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053" y="1844824"/>
            <a:ext cx="979039" cy="1151248"/>
          </a:xfrm>
          <a:prstGeom prst="rect">
            <a:avLst/>
          </a:prstGeom>
        </p:spPr>
      </p:pic>
      <p:pic>
        <p:nvPicPr>
          <p:cNvPr id="20" name="Kép 19"/>
          <p:cNvPicPr/>
          <p:nvPr/>
        </p:nvPicPr>
        <p:blipFill rotWithShape="1">
          <a:blip r:embed="rId6"/>
          <a:srcRect t="10353" r="35251" b="42166"/>
          <a:stretch/>
        </p:blipFill>
        <p:spPr bwMode="auto">
          <a:xfrm>
            <a:off x="762236" y="2817047"/>
            <a:ext cx="3521732" cy="401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2" name="Egyenes összekötő nyíllal 31"/>
          <p:cNvCxnSpPr/>
          <p:nvPr/>
        </p:nvCxnSpPr>
        <p:spPr>
          <a:xfrm flipH="1" flipV="1">
            <a:off x="7027079" y="3508247"/>
            <a:ext cx="1220833" cy="136777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74881" y="1772816"/>
            <a:ext cx="1305384" cy="1305384"/>
          </a:xfrm>
          <a:prstGeom prst="rect">
            <a:avLst/>
          </a:prstGeom>
        </p:spPr>
      </p:pic>
      <p:sp>
        <p:nvSpPr>
          <p:cNvPr id="26" name="Téglalap 25"/>
          <p:cNvSpPr/>
          <p:nvPr/>
        </p:nvSpPr>
        <p:spPr>
          <a:xfrm>
            <a:off x="251520" y="5013176"/>
            <a:ext cx="2252120" cy="17180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2200" b="1" i="1" dirty="0">
                <a:solidFill>
                  <a:srgbClr val="C00000"/>
                </a:solidFill>
              </a:rPr>
              <a:t>Hivatkozásra kattintva megnyitható egy </a:t>
            </a:r>
            <a:r>
              <a:rPr lang="hu-HU" sz="2200" b="1" i="1" dirty="0" err="1">
                <a:solidFill>
                  <a:srgbClr val="C00000"/>
                </a:solidFill>
              </a:rPr>
              <a:t>pdf</a:t>
            </a:r>
            <a:r>
              <a:rPr lang="hu-HU" sz="2200" b="1" i="1" dirty="0">
                <a:solidFill>
                  <a:srgbClr val="C00000"/>
                </a:solidFill>
              </a:rPr>
              <a:t> fájl alapú „értesítési lap”</a:t>
            </a:r>
          </a:p>
        </p:txBody>
      </p:sp>
    </p:spTree>
    <p:extLst>
      <p:ext uri="{BB962C8B-B14F-4D97-AF65-F5344CB8AC3E}">
        <p14:creationId xmlns:p14="http://schemas.microsoft.com/office/powerpoint/2010/main" val="867754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Kép 21"/>
          <p:cNvPicPr/>
          <p:nvPr/>
        </p:nvPicPr>
        <p:blipFill>
          <a:blip r:embed="rId3"/>
          <a:stretch>
            <a:fillRect/>
          </a:stretch>
        </p:blipFill>
        <p:spPr>
          <a:xfrm>
            <a:off x="834406" y="1937386"/>
            <a:ext cx="8058073" cy="458795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 alkalmazásba érkezett üzenet megtekintése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8316416" y="3645024"/>
            <a:ext cx="395631" cy="34806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7" name="Lekerekített téglalap 46"/>
          <p:cNvSpPr/>
          <p:nvPr/>
        </p:nvSpPr>
        <p:spPr>
          <a:xfrm>
            <a:off x="2627784" y="4149080"/>
            <a:ext cx="1033962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 rot="16200000" flipH="1">
            <a:off x="4639091" y="3014794"/>
            <a:ext cx="357346" cy="3345999"/>
          </a:xfrm>
          <a:prstGeom prst="bentConnector2">
            <a:avLst/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3147781" y="4509120"/>
            <a:ext cx="3342983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 err="1">
                <a:solidFill>
                  <a:srgbClr val="C00000"/>
                </a:solidFill>
              </a:rPr>
              <a:t>Pdf</a:t>
            </a:r>
            <a:r>
              <a:rPr lang="hu-HU" altLang="hu-HU" sz="2200" b="1" i="1" dirty="0">
                <a:solidFill>
                  <a:srgbClr val="C00000"/>
                </a:solidFill>
              </a:rPr>
              <a:t>. értesítés megnyitása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438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Kép 21"/>
          <p:cNvPicPr/>
          <p:nvPr/>
        </p:nvPicPr>
        <p:blipFill>
          <a:blip r:embed="rId3"/>
          <a:stretch>
            <a:fillRect/>
          </a:stretch>
        </p:blipFill>
        <p:spPr>
          <a:xfrm>
            <a:off x="834406" y="1937386"/>
            <a:ext cx="8058073" cy="458795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 alkalmazásba érkezett üzenet megtekintése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8316416" y="3645024"/>
            <a:ext cx="395631" cy="34806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7" name="Lekerekített téglalap 46"/>
          <p:cNvSpPr/>
          <p:nvPr/>
        </p:nvSpPr>
        <p:spPr>
          <a:xfrm>
            <a:off x="2627784" y="4149080"/>
            <a:ext cx="1033962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 rot="16200000" flipH="1">
            <a:off x="4639091" y="3014794"/>
            <a:ext cx="357346" cy="3345999"/>
          </a:xfrm>
          <a:prstGeom prst="bentConnector2">
            <a:avLst/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3147781" y="4509120"/>
            <a:ext cx="365646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 err="1">
                <a:solidFill>
                  <a:srgbClr val="C00000"/>
                </a:solidFill>
              </a:rPr>
              <a:t>Pdf</a:t>
            </a:r>
            <a:r>
              <a:rPr lang="hu-HU" altLang="hu-HU" sz="2200" b="1" i="1" dirty="0">
                <a:solidFill>
                  <a:srgbClr val="C00000"/>
                </a:solidFill>
              </a:rPr>
              <a:t>. értesítés megnyitásának lehetősége adott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720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946349"/>
            <a:ext cx="3846908" cy="457899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</a:t>
            </a:r>
            <a:r>
              <a:rPr lang="hu-HU" sz="25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Pdf</a:t>
            </a: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 Alapú értesítés eredménye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8" name="Egyenes összekötő 31"/>
          <p:cNvCxnSpPr/>
          <p:nvPr/>
        </p:nvCxnSpPr>
        <p:spPr>
          <a:xfrm rot="16200000" flipH="1">
            <a:off x="6183290" y="2793440"/>
            <a:ext cx="357346" cy="3345999"/>
          </a:xfrm>
          <a:prstGeom prst="bentConnector2">
            <a:avLst/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4691980" y="4287766"/>
            <a:ext cx="365646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 err="1">
                <a:solidFill>
                  <a:srgbClr val="C00000"/>
                </a:solidFill>
              </a:rPr>
              <a:t>Pdf</a:t>
            </a:r>
            <a:r>
              <a:rPr lang="hu-HU" altLang="hu-HU" sz="2200" b="1" i="1" dirty="0">
                <a:solidFill>
                  <a:srgbClr val="C00000"/>
                </a:solidFill>
              </a:rPr>
              <a:t>. értesítés megnyitásának lehetősége adott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180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30" y="1946349"/>
            <a:ext cx="7905702" cy="378690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műveletek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E-mail értesítés megnyitása után olvasható tartalom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9349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06" y="2276872"/>
            <a:ext cx="8143749" cy="35078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részletezés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Részletes információ a Benyújtott kérelmeim” menüpont alatt található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873742" y="4884606"/>
            <a:ext cx="1466010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>
            <a:off x="2339752" y="5197803"/>
            <a:ext cx="2566530" cy="383179"/>
          </a:xfrm>
          <a:prstGeom prst="bentConnector3">
            <a:avLst>
              <a:gd name="adj1" fmla="val -848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2483768" y="5197802"/>
            <a:ext cx="365646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Benyújtott kérelem </a:t>
            </a:r>
            <a:r>
              <a:rPr lang="hu-HU" altLang="hu-HU" sz="2200" b="1" i="1" dirty="0" err="1">
                <a:solidFill>
                  <a:srgbClr val="C00000"/>
                </a:solidFill>
              </a:rPr>
              <a:t>megynitása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09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06" y="2276872"/>
            <a:ext cx="8143749" cy="35078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kérelmekre részletezés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Részletes információ a „Benyújtott kérelmeim” menüpont alatt található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873742" y="4884606"/>
            <a:ext cx="1466010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>
            <a:off x="2339752" y="5197803"/>
            <a:ext cx="2566530" cy="383179"/>
          </a:xfrm>
          <a:prstGeom prst="bentConnector3">
            <a:avLst>
              <a:gd name="adj1" fmla="val -848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2483768" y="5197802"/>
            <a:ext cx="365646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Benyújtott kérelem </a:t>
            </a:r>
            <a:r>
              <a:rPr lang="hu-HU" altLang="hu-HU" sz="2200" b="1" i="1" dirty="0" err="1">
                <a:solidFill>
                  <a:srgbClr val="C00000"/>
                </a:solidFill>
              </a:rPr>
              <a:t>megynitása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2483768" y="3861048"/>
            <a:ext cx="6038518" cy="69452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0" name="Lekerekített téglalap 9"/>
          <p:cNvSpPr/>
          <p:nvPr/>
        </p:nvSpPr>
        <p:spPr>
          <a:xfrm>
            <a:off x="3923928" y="3538846"/>
            <a:ext cx="1440160" cy="134576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6452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Vámügyi tevékenység és az EORI szám rögzítése.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7" name="Kép 16"/>
          <p:cNvPicPr/>
          <p:nvPr/>
        </p:nvPicPr>
        <p:blipFill rotWithShape="1">
          <a:blip r:embed="rId3"/>
          <a:srcRect t="7347" r="2612" b="3919"/>
          <a:stretch/>
        </p:blipFill>
        <p:spPr bwMode="auto">
          <a:xfrm>
            <a:off x="770166" y="2276873"/>
            <a:ext cx="8194321" cy="44644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Lekerekített téglalap 17"/>
          <p:cNvSpPr/>
          <p:nvPr/>
        </p:nvSpPr>
        <p:spPr>
          <a:xfrm>
            <a:off x="5690757" y="5661248"/>
            <a:ext cx="681443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9" name="Egyenes összekötő 31"/>
          <p:cNvCxnSpPr/>
          <p:nvPr/>
        </p:nvCxnSpPr>
        <p:spPr>
          <a:xfrm>
            <a:off x="6372199" y="5887410"/>
            <a:ext cx="1847239" cy="393345"/>
          </a:xfrm>
          <a:prstGeom prst="bentConnector3">
            <a:avLst>
              <a:gd name="adj1" fmla="val 578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6313355" y="5830593"/>
            <a:ext cx="2070605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2600" b="1" i="1" dirty="0">
                <a:solidFill>
                  <a:srgbClr val="C00000"/>
                </a:solidFill>
              </a:rPr>
              <a:t>EORI szám rögzítése</a:t>
            </a:r>
            <a:endParaRPr lang="hu-HU" altLang="hu-HU" sz="2600" b="1" dirty="0">
              <a:solidFill>
                <a:srgbClr val="C00000"/>
              </a:solidFill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5690757" y="4898618"/>
            <a:ext cx="2528681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7" name="Egyenes összekötő nyíllal 26"/>
          <p:cNvCxnSpPr/>
          <p:nvPr/>
        </p:nvCxnSpPr>
        <p:spPr>
          <a:xfrm flipV="1">
            <a:off x="6660232" y="5373216"/>
            <a:ext cx="0" cy="389499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ekerekített téglalap 31"/>
          <p:cNvSpPr/>
          <p:nvPr/>
        </p:nvSpPr>
        <p:spPr>
          <a:xfrm>
            <a:off x="6165951" y="2742369"/>
            <a:ext cx="1502393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33" name="Egyenes összekötő 31"/>
          <p:cNvCxnSpPr/>
          <p:nvPr/>
        </p:nvCxnSpPr>
        <p:spPr>
          <a:xfrm>
            <a:off x="6194499" y="3227208"/>
            <a:ext cx="1991256" cy="329161"/>
          </a:xfrm>
          <a:prstGeom prst="bentConnector3">
            <a:avLst>
              <a:gd name="adj1" fmla="val 253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6194499" y="3093803"/>
            <a:ext cx="2713215" cy="63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600" b="1" i="1" dirty="0">
                <a:solidFill>
                  <a:srgbClr val="C00000"/>
                </a:solidFill>
              </a:rPr>
              <a:t>Dátum automatikusan betöltődik</a:t>
            </a:r>
            <a:endParaRPr lang="hu-HU" altLang="hu-HU" sz="2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696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/>
          <p:nvPr/>
        </p:nvPicPr>
        <p:blipFill rotWithShape="1">
          <a:blip r:embed="rId3"/>
          <a:srcRect r="11838"/>
          <a:stretch/>
        </p:blipFill>
        <p:spPr bwMode="auto">
          <a:xfrm>
            <a:off x="834406" y="2282048"/>
            <a:ext cx="8202090" cy="43378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323528" y="525711"/>
            <a:ext cx="8532439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kérelemre módosítás kérés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Részletes információ a Benyújtott kérelmeim” menüpont alatt található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873742" y="4884606"/>
            <a:ext cx="1466010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>
            <a:off x="5954017" y="4347814"/>
            <a:ext cx="2506415" cy="565716"/>
          </a:xfrm>
          <a:prstGeom prst="bentConnector3">
            <a:avLst>
              <a:gd name="adj1" fmla="val -2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5997364" y="4497887"/>
            <a:ext cx="2866455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Módosítás kezdeményezése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5436096" y="3717032"/>
            <a:ext cx="2160240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31597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449" y="2268226"/>
            <a:ext cx="6260595" cy="445932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323528" y="525711"/>
            <a:ext cx="8532439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kérelemre módosítás kérés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Részletes információ a Benyújtott kérelmeim” menüpont alatt található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8" name="Egyenes összekötő 31"/>
          <p:cNvCxnSpPr/>
          <p:nvPr/>
        </p:nvCxnSpPr>
        <p:spPr>
          <a:xfrm>
            <a:off x="2353617" y="3339702"/>
            <a:ext cx="2506415" cy="565716"/>
          </a:xfrm>
          <a:prstGeom prst="bentConnector3">
            <a:avLst>
              <a:gd name="adj1" fmla="val -2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2339752" y="3540279"/>
            <a:ext cx="2866455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Módosítás utáni kezelőgombok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1835696" y="2708920"/>
            <a:ext cx="2664296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0828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06" y="2287620"/>
            <a:ext cx="8227032" cy="409370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323528" y="525711"/>
            <a:ext cx="8532439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kérelemre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„Benyújtott kérelmeim</a:t>
            </a:r>
            <a:r>
              <a:rPr lang="hu-HU" sz="2500" b="1" i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” menüpontban </a:t>
            </a: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benyújtott státusz jelzi az EOS oldalra küldést és a befogadást.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8" name="Egyenes összekötő 31"/>
          <p:cNvCxnSpPr/>
          <p:nvPr/>
        </p:nvCxnSpPr>
        <p:spPr>
          <a:xfrm>
            <a:off x="5665985" y="5499942"/>
            <a:ext cx="2506415" cy="565716"/>
          </a:xfrm>
          <a:prstGeom prst="bentConnector3">
            <a:avLst>
              <a:gd name="adj1" fmla="val -2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5709332" y="5650015"/>
            <a:ext cx="2866455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„Benyújtott” állapot                   </a:t>
            </a:r>
          </a:p>
          <a:p>
            <a:r>
              <a:rPr lang="hu-HU" altLang="hu-HU" sz="2200" b="1" i="1" dirty="0">
                <a:solidFill>
                  <a:srgbClr val="C00000"/>
                </a:solidFill>
              </a:rPr>
              <a:t>                  ellenőrzése</a:t>
            </a:r>
          </a:p>
        </p:txBody>
      </p:sp>
      <p:sp>
        <p:nvSpPr>
          <p:cNvPr id="9" name="Lekerekített téglalap 8"/>
          <p:cNvSpPr/>
          <p:nvPr/>
        </p:nvSpPr>
        <p:spPr>
          <a:xfrm>
            <a:off x="5148064" y="4869160"/>
            <a:ext cx="2664296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2073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Kép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154" y="3645024"/>
            <a:ext cx="6378701" cy="3173993"/>
          </a:xfrm>
          <a:prstGeom prst="rect">
            <a:avLst/>
          </a:prstGeom>
        </p:spPr>
      </p:pic>
      <p:cxnSp>
        <p:nvCxnSpPr>
          <p:cNvPr id="25" name="Egyenes összekötő nyíllal 24"/>
          <p:cNvCxnSpPr/>
          <p:nvPr/>
        </p:nvCxnSpPr>
        <p:spPr>
          <a:xfrm flipV="1">
            <a:off x="762236" y="1844824"/>
            <a:ext cx="7770204" cy="2304256"/>
          </a:xfrm>
          <a:prstGeom prst="straightConnector1">
            <a:avLst/>
          </a:prstGeom>
          <a:ln w="38100">
            <a:solidFill>
              <a:srgbClr val="A50021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eAEO-STP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és EOS kommunikációja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Módosítás kérés indítása eAEO-STP rendszerből</a:t>
            </a:r>
          </a:p>
          <a:p>
            <a:pPr lvl="1" algn="just">
              <a:spcBef>
                <a:spcPct val="20000"/>
              </a:spcBef>
              <a:defRPr/>
            </a:pP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1331640" y="2015106"/>
            <a:ext cx="2945668" cy="79213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hu-HU" sz="2200" b="1" i="1" dirty="0">
                <a:solidFill>
                  <a:srgbClr val="000099"/>
                </a:solidFill>
              </a:rPr>
              <a:t>A vámügyekért felelős személy neve változott</a:t>
            </a:r>
            <a:endParaRPr lang="hu-HU" sz="2200" dirty="0">
              <a:solidFill>
                <a:srgbClr val="000099"/>
              </a:solidFill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2752607" y="4009646"/>
            <a:ext cx="1033962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5229232" y="4271626"/>
            <a:ext cx="3687850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A „ Kérés” benyújtott kérelem módosítására az EOS rendszer felé továbbítódik.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pic>
        <p:nvPicPr>
          <p:cNvPr id="19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053" y="1844824"/>
            <a:ext cx="979039" cy="1151248"/>
          </a:xfrm>
          <a:prstGeom prst="rect">
            <a:avLst/>
          </a:prstGeom>
        </p:spPr>
      </p:pic>
      <p:pic>
        <p:nvPicPr>
          <p:cNvPr id="20" name="Kép 19"/>
          <p:cNvPicPr/>
          <p:nvPr/>
        </p:nvPicPr>
        <p:blipFill rotWithShape="1">
          <a:blip r:embed="rId6"/>
          <a:srcRect t="10353" r="35251" b="42166"/>
          <a:stretch/>
        </p:blipFill>
        <p:spPr bwMode="auto">
          <a:xfrm>
            <a:off x="762236" y="2817047"/>
            <a:ext cx="3521732" cy="401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2" name="Egyenes összekötő nyíllal 31"/>
          <p:cNvCxnSpPr/>
          <p:nvPr/>
        </p:nvCxnSpPr>
        <p:spPr>
          <a:xfrm>
            <a:off x="4729592" y="3368150"/>
            <a:ext cx="829173" cy="651811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74881" y="1772816"/>
            <a:ext cx="1305384" cy="1305384"/>
          </a:xfrm>
          <a:prstGeom prst="rect">
            <a:avLst/>
          </a:prstGeom>
        </p:spPr>
      </p:pic>
      <p:sp>
        <p:nvSpPr>
          <p:cNvPr id="28" name="Lekerekített téglalap 27"/>
          <p:cNvSpPr/>
          <p:nvPr/>
        </p:nvSpPr>
        <p:spPr>
          <a:xfrm>
            <a:off x="4794684" y="2905404"/>
            <a:ext cx="1408961" cy="39019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2200" b="1" i="1" dirty="0">
                <a:solidFill>
                  <a:srgbClr val="C00000"/>
                </a:solidFill>
              </a:rPr>
              <a:t>Például…</a:t>
            </a:r>
          </a:p>
        </p:txBody>
      </p:sp>
      <p:sp>
        <p:nvSpPr>
          <p:cNvPr id="29" name="Lekerekített téglalap 28"/>
          <p:cNvSpPr/>
          <p:nvPr/>
        </p:nvSpPr>
        <p:spPr>
          <a:xfrm>
            <a:off x="5719664" y="5589240"/>
            <a:ext cx="2664296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2167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Kép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163" y="3668074"/>
            <a:ext cx="6374692" cy="3152775"/>
          </a:xfrm>
          <a:prstGeom prst="rect">
            <a:avLst/>
          </a:prstGeom>
        </p:spPr>
      </p:pic>
      <p:cxnSp>
        <p:nvCxnSpPr>
          <p:cNvPr id="25" name="Egyenes összekötő nyíllal 24"/>
          <p:cNvCxnSpPr/>
          <p:nvPr/>
        </p:nvCxnSpPr>
        <p:spPr>
          <a:xfrm flipV="1">
            <a:off x="762236" y="1844824"/>
            <a:ext cx="7770204" cy="2304256"/>
          </a:xfrm>
          <a:prstGeom prst="straightConnector1">
            <a:avLst/>
          </a:prstGeom>
          <a:ln w="38100">
            <a:solidFill>
              <a:srgbClr val="A50021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eAEO-STP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és EOS kommunikációja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spc="-1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 alkalmazásban a módosítás válaszüzenete</a:t>
            </a:r>
          </a:p>
          <a:p>
            <a:pPr lvl="1" algn="just">
              <a:spcBef>
                <a:spcPct val="20000"/>
              </a:spcBef>
              <a:defRPr/>
            </a:pP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1331640" y="2015106"/>
            <a:ext cx="2945668" cy="79213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hu-HU" sz="2200" b="1" i="1" dirty="0">
                <a:solidFill>
                  <a:srgbClr val="000099"/>
                </a:solidFill>
              </a:rPr>
              <a:t>Az elérhetőség változása befogadva.</a:t>
            </a:r>
            <a:endParaRPr lang="hu-HU" sz="2200" dirty="0">
              <a:solidFill>
                <a:srgbClr val="000099"/>
              </a:solidFill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2695350" y="3888770"/>
            <a:ext cx="1033962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pic>
        <p:nvPicPr>
          <p:cNvPr id="19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053" y="1844824"/>
            <a:ext cx="979039" cy="1151248"/>
          </a:xfrm>
          <a:prstGeom prst="rect">
            <a:avLst/>
          </a:prstGeom>
        </p:spPr>
      </p:pic>
      <p:pic>
        <p:nvPicPr>
          <p:cNvPr id="20" name="Kép 19"/>
          <p:cNvPicPr/>
          <p:nvPr/>
        </p:nvPicPr>
        <p:blipFill rotWithShape="1">
          <a:blip r:embed="rId6"/>
          <a:srcRect t="10353" r="35251" b="42166"/>
          <a:stretch/>
        </p:blipFill>
        <p:spPr bwMode="auto">
          <a:xfrm>
            <a:off x="762236" y="2817047"/>
            <a:ext cx="3521732" cy="401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2" name="Egyenes összekötő nyíllal 31"/>
          <p:cNvCxnSpPr/>
          <p:nvPr/>
        </p:nvCxnSpPr>
        <p:spPr>
          <a:xfrm flipH="1" flipV="1">
            <a:off x="4656693" y="3091117"/>
            <a:ext cx="540767" cy="517903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74881" y="1772816"/>
            <a:ext cx="1305384" cy="1305384"/>
          </a:xfrm>
          <a:prstGeom prst="rect">
            <a:avLst/>
          </a:prstGeom>
        </p:spPr>
      </p:pic>
      <p:sp>
        <p:nvSpPr>
          <p:cNvPr id="28" name="Lekerekített téglalap 27"/>
          <p:cNvSpPr/>
          <p:nvPr/>
        </p:nvSpPr>
        <p:spPr>
          <a:xfrm>
            <a:off x="5251271" y="2905404"/>
            <a:ext cx="1408961" cy="39019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2200" b="1" i="1" dirty="0">
                <a:solidFill>
                  <a:srgbClr val="C00000"/>
                </a:solidFill>
              </a:rPr>
              <a:t>Például…</a:t>
            </a:r>
          </a:p>
        </p:txBody>
      </p:sp>
      <p:sp>
        <p:nvSpPr>
          <p:cNvPr id="29" name="Lekerekített téglalap 28"/>
          <p:cNvSpPr/>
          <p:nvPr/>
        </p:nvSpPr>
        <p:spPr>
          <a:xfrm>
            <a:off x="6233658" y="5838147"/>
            <a:ext cx="1650710" cy="39916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9584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ép 15"/>
          <p:cNvPicPr/>
          <p:nvPr/>
        </p:nvPicPr>
        <p:blipFill>
          <a:blip r:embed="rId3"/>
          <a:stretch>
            <a:fillRect/>
          </a:stretch>
        </p:blipFill>
        <p:spPr>
          <a:xfrm>
            <a:off x="2645162" y="3661285"/>
            <a:ext cx="6397993" cy="3128871"/>
          </a:xfrm>
          <a:prstGeom prst="rect">
            <a:avLst/>
          </a:prstGeom>
        </p:spPr>
      </p:pic>
      <p:cxnSp>
        <p:nvCxnSpPr>
          <p:cNvPr id="25" name="Egyenes összekötő nyíllal 24"/>
          <p:cNvCxnSpPr/>
          <p:nvPr/>
        </p:nvCxnSpPr>
        <p:spPr>
          <a:xfrm flipV="1">
            <a:off x="762236" y="1844824"/>
            <a:ext cx="7770204" cy="2304256"/>
          </a:xfrm>
          <a:prstGeom prst="straightConnector1">
            <a:avLst/>
          </a:prstGeom>
          <a:ln w="38100">
            <a:solidFill>
              <a:srgbClr val="A50021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eAEO-STP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és EOS kommunikációja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 alkalmazáshoz társított e-mail üzenet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1331640" y="2015106"/>
            <a:ext cx="2945668" cy="79213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hu-HU" sz="2200" b="1" i="1" dirty="0">
                <a:solidFill>
                  <a:srgbClr val="000099"/>
                </a:solidFill>
              </a:rPr>
              <a:t>Az elérhetőség változása befogadva.</a:t>
            </a:r>
            <a:endParaRPr lang="hu-HU" sz="2200" dirty="0">
              <a:solidFill>
                <a:srgbClr val="000099"/>
              </a:solidFill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3497333" y="3963226"/>
            <a:ext cx="1033962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pic>
        <p:nvPicPr>
          <p:cNvPr id="19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053" y="1844824"/>
            <a:ext cx="979039" cy="1151248"/>
          </a:xfrm>
          <a:prstGeom prst="rect">
            <a:avLst/>
          </a:prstGeom>
        </p:spPr>
      </p:pic>
      <p:pic>
        <p:nvPicPr>
          <p:cNvPr id="20" name="Kép 19"/>
          <p:cNvPicPr/>
          <p:nvPr/>
        </p:nvPicPr>
        <p:blipFill rotWithShape="1">
          <a:blip r:embed="rId6"/>
          <a:srcRect t="10353" r="35251" b="42166"/>
          <a:stretch/>
        </p:blipFill>
        <p:spPr bwMode="auto">
          <a:xfrm>
            <a:off x="762236" y="2817047"/>
            <a:ext cx="3521732" cy="401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2" name="Egyenes összekötő nyíllal 31"/>
          <p:cNvCxnSpPr/>
          <p:nvPr/>
        </p:nvCxnSpPr>
        <p:spPr>
          <a:xfrm flipH="1" flipV="1">
            <a:off x="4656693" y="3091117"/>
            <a:ext cx="540767" cy="517903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74881" y="1772816"/>
            <a:ext cx="1305384" cy="1305384"/>
          </a:xfrm>
          <a:prstGeom prst="rect">
            <a:avLst/>
          </a:prstGeom>
        </p:spPr>
      </p:pic>
      <p:sp>
        <p:nvSpPr>
          <p:cNvPr id="28" name="Lekerekített téglalap 27"/>
          <p:cNvSpPr/>
          <p:nvPr/>
        </p:nvSpPr>
        <p:spPr>
          <a:xfrm>
            <a:off x="5251271" y="2905404"/>
            <a:ext cx="1408961" cy="39019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2200" b="1" i="1" dirty="0">
                <a:solidFill>
                  <a:srgbClr val="C00000"/>
                </a:solidFill>
              </a:rPr>
              <a:t>Például…</a:t>
            </a:r>
          </a:p>
        </p:txBody>
      </p:sp>
      <p:sp>
        <p:nvSpPr>
          <p:cNvPr id="29" name="Lekerekített téglalap 28"/>
          <p:cNvSpPr/>
          <p:nvPr/>
        </p:nvSpPr>
        <p:spPr>
          <a:xfrm>
            <a:off x="7974881" y="5765958"/>
            <a:ext cx="432048" cy="39916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8743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Kép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411" y="3609020"/>
            <a:ext cx="5940318" cy="3197831"/>
          </a:xfrm>
          <a:prstGeom prst="rect">
            <a:avLst/>
          </a:prstGeom>
        </p:spPr>
      </p:pic>
      <p:cxnSp>
        <p:nvCxnSpPr>
          <p:cNvPr id="25" name="Egyenes összekötő nyíllal 24"/>
          <p:cNvCxnSpPr/>
          <p:nvPr/>
        </p:nvCxnSpPr>
        <p:spPr>
          <a:xfrm flipV="1">
            <a:off x="762236" y="1844824"/>
            <a:ext cx="7770204" cy="2304256"/>
          </a:xfrm>
          <a:prstGeom prst="straightConnector1">
            <a:avLst/>
          </a:prstGeom>
          <a:ln w="38100">
            <a:solidFill>
              <a:srgbClr val="A50021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eAEO-STP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és EOS kommunikációja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 üzenet kicsomagolása, megtekintése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Lekerekített téglalap 35"/>
          <p:cNvSpPr/>
          <p:nvPr/>
        </p:nvSpPr>
        <p:spPr>
          <a:xfrm>
            <a:off x="1331640" y="2015106"/>
            <a:ext cx="2945668" cy="79213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altLang="hu-HU" sz="2200" b="1" i="1" dirty="0">
                <a:solidFill>
                  <a:srgbClr val="000099"/>
                </a:solidFill>
              </a:rPr>
              <a:t>Az elérhetőség változása befogadva.</a:t>
            </a:r>
            <a:endParaRPr lang="hu-HU" sz="2200" dirty="0">
              <a:solidFill>
                <a:srgbClr val="000099"/>
              </a:solidFill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2627784" y="4115820"/>
            <a:ext cx="836195" cy="40708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pic>
        <p:nvPicPr>
          <p:cNvPr id="19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053" y="1844824"/>
            <a:ext cx="979039" cy="1151248"/>
          </a:xfrm>
          <a:prstGeom prst="rect">
            <a:avLst/>
          </a:prstGeom>
        </p:spPr>
      </p:pic>
      <p:pic>
        <p:nvPicPr>
          <p:cNvPr id="20" name="Kép 19"/>
          <p:cNvPicPr/>
          <p:nvPr/>
        </p:nvPicPr>
        <p:blipFill rotWithShape="1">
          <a:blip r:embed="rId6"/>
          <a:srcRect t="10353" r="35251" b="42166"/>
          <a:stretch/>
        </p:blipFill>
        <p:spPr bwMode="auto">
          <a:xfrm>
            <a:off x="762236" y="2817047"/>
            <a:ext cx="3521732" cy="401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2" name="Egyenes összekötő nyíllal 31"/>
          <p:cNvCxnSpPr/>
          <p:nvPr/>
        </p:nvCxnSpPr>
        <p:spPr>
          <a:xfrm flipH="1" flipV="1">
            <a:off x="4656693" y="3091117"/>
            <a:ext cx="540767" cy="517903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74881" y="1772816"/>
            <a:ext cx="1305384" cy="1305384"/>
          </a:xfrm>
          <a:prstGeom prst="rect">
            <a:avLst/>
          </a:prstGeom>
        </p:spPr>
      </p:pic>
      <p:sp>
        <p:nvSpPr>
          <p:cNvPr id="28" name="Lekerekített téglalap 27"/>
          <p:cNvSpPr/>
          <p:nvPr/>
        </p:nvSpPr>
        <p:spPr>
          <a:xfrm>
            <a:off x="5251271" y="2905404"/>
            <a:ext cx="1408961" cy="39019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u-HU" sz="2200" b="1" i="1" dirty="0">
                <a:solidFill>
                  <a:srgbClr val="C00000"/>
                </a:solidFill>
              </a:rPr>
              <a:t>Például…</a:t>
            </a:r>
          </a:p>
        </p:txBody>
      </p:sp>
      <p:sp>
        <p:nvSpPr>
          <p:cNvPr id="29" name="Lekerekített téglalap 28"/>
          <p:cNvSpPr/>
          <p:nvPr/>
        </p:nvSpPr>
        <p:spPr>
          <a:xfrm>
            <a:off x="4246990" y="6597352"/>
            <a:ext cx="1693162" cy="260648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2386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07" y="2311052"/>
            <a:ext cx="6689922" cy="451723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180528" y="424035"/>
            <a:ext cx="954055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- módosítás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4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 üzenetek megtekintése a „Kiegészítő információk” fül tartalma alapján.</a:t>
            </a: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8" name="Egyenes összekötő 31"/>
          <p:cNvCxnSpPr/>
          <p:nvPr/>
        </p:nvCxnSpPr>
        <p:spPr>
          <a:xfrm>
            <a:off x="5701002" y="4877690"/>
            <a:ext cx="2506415" cy="565716"/>
          </a:xfrm>
          <a:prstGeom prst="bentConnector3">
            <a:avLst>
              <a:gd name="adj1" fmla="val -2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5724128" y="5013176"/>
            <a:ext cx="3419871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EOS-ban szövegesen gépelt üzenet megjelenítése</a:t>
            </a:r>
          </a:p>
        </p:txBody>
      </p:sp>
      <p:sp>
        <p:nvSpPr>
          <p:cNvPr id="9" name="Lekerekített téglalap 8"/>
          <p:cNvSpPr/>
          <p:nvPr/>
        </p:nvSpPr>
        <p:spPr>
          <a:xfrm>
            <a:off x="3635896" y="3573016"/>
            <a:ext cx="1296144" cy="40918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2" name="Lekerekített téglalap 11"/>
          <p:cNvSpPr/>
          <p:nvPr/>
        </p:nvSpPr>
        <p:spPr>
          <a:xfrm>
            <a:off x="3131840" y="6448811"/>
            <a:ext cx="2520280" cy="40918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2828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/>
          <p:nvPr/>
        </p:nvPicPr>
        <p:blipFill rotWithShape="1">
          <a:blip r:embed="rId3"/>
          <a:srcRect r="40360" b="15676"/>
          <a:stretch/>
        </p:blipFill>
        <p:spPr bwMode="auto">
          <a:xfrm>
            <a:off x="848617" y="2311050"/>
            <a:ext cx="6688311" cy="4308823"/>
          </a:xfrm>
          <a:prstGeom prst="flowChartDocumen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323528" y="525711"/>
            <a:ext cx="8532439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nyomon követése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4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kérelemre nincs módosítási lehetősége EOS interakció nélkül a gazdálkodónak.</a:t>
            </a: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8" name="Egyenes összekötő 31"/>
          <p:cNvCxnSpPr/>
          <p:nvPr/>
        </p:nvCxnSpPr>
        <p:spPr>
          <a:xfrm>
            <a:off x="4441371" y="3233413"/>
            <a:ext cx="2506415" cy="565716"/>
          </a:xfrm>
          <a:prstGeom prst="bentConnector3">
            <a:avLst>
              <a:gd name="adj1" fmla="val -2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4464497" y="3356992"/>
            <a:ext cx="366952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Csak a vissza gomb elérhető, művelet nem végezhető</a:t>
            </a:r>
          </a:p>
        </p:txBody>
      </p:sp>
      <p:sp>
        <p:nvSpPr>
          <p:cNvPr id="9" name="Lekerekített téglalap 8"/>
          <p:cNvSpPr/>
          <p:nvPr/>
        </p:nvSpPr>
        <p:spPr>
          <a:xfrm>
            <a:off x="3131840" y="3284984"/>
            <a:ext cx="1296144" cy="40918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2" name="Lekerekített téglalap 11"/>
          <p:cNvSpPr/>
          <p:nvPr/>
        </p:nvSpPr>
        <p:spPr>
          <a:xfrm>
            <a:off x="899592" y="5301208"/>
            <a:ext cx="2088232" cy="409189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5722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07" y="2282047"/>
            <a:ext cx="7793166" cy="453213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- visszavonás kérése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Indokolt esetben visszavonás kezdeményezhető a benyújtott kérelemre.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1187624" y="5229200"/>
            <a:ext cx="1944216" cy="50405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>
            <a:off x="3937793" y="4347814"/>
            <a:ext cx="3442519" cy="536792"/>
          </a:xfrm>
          <a:prstGeom prst="bentConnector3">
            <a:avLst>
              <a:gd name="adj1" fmla="val -28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3981140" y="4497887"/>
            <a:ext cx="3615196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Visszavonás kezdeményezése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3419872" y="3717032"/>
            <a:ext cx="2160240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2201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Kép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7" y="2276873"/>
            <a:ext cx="4946600" cy="446449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országkód és EORI szám rögzítése kötelező.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Lekerekített téglalap 17"/>
          <p:cNvSpPr/>
          <p:nvPr/>
        </p:nvSpPr>
        <p:spPr>
          <a:xfrm>
            <a:off x="3098471" y="2769627"/>
            <a:ext cx="1329513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9" name="Egyenes összekötő 31"/>
          <p:cNvCxnSpPr/>
          <p:nvPr/>
        </p:nvCxnSpPr>
        <p:spPr>
          <a:xfrm>
            <a:off x="4436947" y="3228694"/>
            <a:ext cx="1847239" cy="393345"/>
          </a:xfrm>
          <a:prstGeom prst="bentConnector3">
            <a:avLst>
              <a:gd name="adj1" fmla="val 578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4517619" y="3310660"/>
            <a:ext cx="2255712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Országkód és</a:t>
            </a:r>
          </a:p>
          <a:p>
            <a:r>
              <a:rPr lang="hu-HU" altLang="hu-HU" sz="2200" b="1" i="1" dirty="0">
                <a:solidFill>
                  <a:srgbClr val="C00000"/>
                </a:solidFill>
              </a:rPr>
              <a:t>EORI szám rögzítése</a:t>
            </a:r>
            <a:endParaRPr lang="hu-HU" altLang="hu-HU" sz="2200" b="1" dirty="0">
              <a:solidFill>
                <a:srgbClr val="C00000"/>
              </a:solidFill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3059832" y="5112883"/>
            <a:ext cx="1368151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7" name="Egyenes összekötő nyíllal 26"/>
          <p:cNvCxnSpPr/>
          <p:nvPr/>
        </p:nvCxnSpPr>
        <p:spPr>
          <a:xfrm flipH="1" flipV="1">
            <a:off x="4535997" y="3944084"/>
            <a:ext cx="8964" cy="1176871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kerekített téglalap 11"/>
          <p:cNvSpPr/>
          <p:nvPr/>
        </p:nvSpPr>
        <p:spPr>
          <a:xfrm>
            <a:off x="3098470" y="3266572"/>
            <a:ext cx="1329513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4" name="Lekerekített téglalap 13"/>
          <p:cNvSpPr/>
          <p:nvPr/>
        </p:nvSpPr>
        <p:spPr>
          <a:xfrm>
            <a:off x="3059833" y="5557734"/>
            <a:ext cx="1368151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5" name="Egyenes összekötő 31"/>
          <p:cNvCxnSpPr/>
          <p:nvPr/>
        </p:nvCxnSpPr>
        <p:spPr>
          <a:xfrm>
            <a:off x="4283968" y="6011810"/>
            <a:ext cx="2304256" cy="225502"/>
          </a:xfrm>
          <a:prstGeom prst="bentConnector3">
            <a:avLst>
              <a:gd name="adj1" fmla="val -5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4427984" y="5949280"/>
            <a:ext cx="2354312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Mentés után folytatható a rögzítés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349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07" y="2282047"/>
            <a:ext cx="7807706" cy="424329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elfogadása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Példa </a:t>
            </a:r>
            <a:r>
              <a:rPr lang="hu-HU" sz="25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EOS-ból</a:t>
            </a: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érkező Új Bejelentett kérelem befogadásáról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978423" y="2564904"/>
            <a:ext cx="1577353" cy="50405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>
            <a:off x="5162505" y="5826889"/>
            <a:ext cx="3442519" cy="536792"/>
          </a:xfrm>
          <a:prstGeom prst="bentConnector3">
            <a:avLst>
              <a:gd name="adj1" fmla="val -28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5205852" y="5976962"/>
            <a:ext cx="3615196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Kérelem befogadásáról értesítés </a:t>
            </a:r>
            <a:r>
              <a:rPr lang="hu-HU" altLang="hu-HU" sz="2200" b="1" i="1" dirty="0" err="1">
                <a:solidFill>
                  <a:srgbClr val="C00000"/>
                </a:solidFill>
              </a:rPr>
              <a:t>eAEO-STP-ben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4644584" y="5196107"/>
            <a:ext cx="2160240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9782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elfogadása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E-mail értesítés megnyitása után olvasható tartalom, a befogadásról szóló vámhatósági döntés értelmében.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39" y="2594420"/>
            <a:ext cx="7907593" cy="37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66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elfogadása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Részletes információ a vámhatási EOS döntés értelmében tartalmazza a szöveges megjegyzést is.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39" y="2590800"/>
            <a:ext cx="7907593" cy="3940603"/>
          </a:xfrm>
          <a:prstGeom prst="rect">
            <a:avLst/>
          </a:prstGeom>
        </p:spPr>
      </p:pic>
      <p:sp>
        <p:nvSpPr>
          <p:cNvPr id="10" name="Lekerekített téglalap 9"/>
          <p:cNvSpPr/>
          <p:nvPr/>
        </p:nvSpPr>
        <p:spPr>
          <a:xfrm>
            <a:off x="7092280" y="4561101"/>
            <a:ext cx="1800200" cy="1970302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1" name="Lekerekített téglalap 10"/>
          <p:cNvSpPr/>
          <p:nvPr/>
        </p:nvSpPr>
        <p:spPr>
          <a:xfrm>
            <a:off x="1763688" y="3384829"/>
            <a:ext cx="2160240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016" y="4941168"/>
            <a:ext cx="3469968" cy="183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65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38" y="2590799"/>
            <a:ext cx="7907593" cy="419066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elfogadása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Kérelem számának megjelenítése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3416424" y="3762954"/>
            <a:ext cx="4964088" cy="117821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4817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38" y="2261608"/>
            <a:ext cx="7907593" cy="451985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elfogadása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Részletes információk megjelenítése a benyújtott kérelem tartalmáról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820312" y="2261608"/>
            <a:ext cx="5047832" cy="447312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8237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07" y="2282047"/>
            <a:ext cx="7614231" cy="434137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Benyújtott kérelem elfogadása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Példa </a:t>
            </a:r>
            <a:r>
              <a:rPr lang="hu-HU" sz="25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EOS-ból</a:t>
            </a: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érkező Új Bejelentett kérelem befogadásáról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834407" y="2282047"/>
            <a:ext cx="2873497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>
            <a:off x="1417513" y="4338609"/>
            <a:ext cx="3442519" cy="536792"/>
          </a:xfrm>
          <a:prstGeom prst="bentConnector3">
            <a:avLst>
              <a:gd name="adj1" fmla="val -28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1460860" y="4488682"/>
            <a:ext cx="3039132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Részletes megtekintés és nyomtatás lehetősége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899592" y="3707827"/>
            <a:ext cx="1080120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3761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03" y="2273415"/>
            <a:ext cx="7614231" cy="433782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AEO kérelem létrehozása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kérelemre program által generált AEO kérelem.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834407" y="2204864"/>
            <a:ext cx="4241649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48" name="Egyenes összekötő 31"/>
          <p:cNvCxnSpPr/>
          <p:nvPr/>
        </p:nvCxnSpPr>
        <p:spPr>
          <a:xfrm flipH="1">
            <a:off x="3920195" y="6151995"/>
            <a:ext cx="3442519" cy="536792"/>
          </a:xfrm>
          <a:prstGeom prst="bentConnector3">
            <a:avLst>
              <a:gd name="adj1" fmla="val -28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4299141" y="6021288"/>
            <a:ext cx="2901960" cy="56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Részletes megtekintés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7374277" y="6093296"/>
            <a:ext cx="1080120" cy="595491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7074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15" y="2259847"/>
            <a:ext cx="8236997" cy="404947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AEO kérelem létrehozása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kérelemhez tartozó EOS műveletek megjelennek, amennyiben sor kerül ezek használatára.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755576" y="2204864"/>
            <a:ext cx="641249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4299141" y="5898088"/>
            <a:ext cx="3615196" cy="6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Részletes megtekintés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801715" y="3820356"/>
            <a:ext cx="1105989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4" name="Lekerekített téglalap 13"/>
          <p:cNvSpPr/>
          <p:nvPr/>
        </p:nvSpPr>
        <p:spPr>
          <a:xfrm>
            <a:off x="737196" y="5427712"/>
            <a:ext cx="1105989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9926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Kép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96" y="1961229"/>
            <a:ext cx="8293819" cy="427608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AEO kérelem lekérdezése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Ahol még lekérdezhető az AEO </a:t>
            </a:r>
            <a:r>
              <a:rPr lang="hu-HU" sz="25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kérélem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4465195" y="3961986"/>
            <a:ext cx="1474957" cy="90717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4299141" y="5898088"/>
            <a:ext cx="3615196" cy="6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Részletes megtekintés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737196" y="5427712"/>
            <a:ext cx="1818580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107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95" y="1951166"/>
            <a:ext cx="8293819" cy="431697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AEO kérelemben az EORI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Ahol még lekérdezhető az AEO </a:t>
            </a:r>
            <a:r>
              <a:rPr lang="hu-HU" sz="25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kérélem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Lekerekített téglalap 46"/>
          <p:cNvSpPr/>
          <p:nvPr/>
        </p:nvSpPr>
        <p:spPr>
          <a:xfrm>
            <a:off x="6516216" y="2924944"/>
            <a:ext cx="1474957" cy="907174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49" name="Rectangle 29"/>
          <p:cNvSpPr>
            <a:spLocks noChangeArrowheads="1"/>
          </p:cNvSpPr>
          <p:nvPr/>
        </p:nvSpPr>
        <p:spPr bwMode="auto">
          <a:xfrm>
            <a:off x="6183575" y="6189125"/>
            <a:ext cx="3615196" cy="6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200" b="1" i="1" dirty="0">
                <a:solidFill>
                  <a:srgbClr val="C00000"/>
                </a:solidFill>
              </a:rPr>
              <a:t>Részletes megtekintés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3647923" y="3163181"/>
            <a:ext cx="1818580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6" name="Téglalap 5"/>
          <p:cNvSpPr/>
          <p:nvPr/>
        </p:nvSpPr>
        <p:spPr>
          <a:xfrm>
            <a:off x="361614" y="5178275"/>
            <a:ext cx="6442634" cy="142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HU1020002019AEOC5 AEO kérelemhez kapcsolódó EORI szám az EOS-ban: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HU0000018908</a:t>
            </a:r>
          </a:p>
        </p:txBody>
      </p:sp>
    </p:spTree>
    <p:extLst>
      <p:ext uri="{BB962C8B-B14F-4D97-AF65-F5344CB8AC3E}">
        <p14:creationId xmlns:p14="http://schemas.microsoft.com/office/powerpoint/2010/main" val="3892824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/>
          <p:nvPr/>
        </p:nvPicPr>
        <p:blipFill>
          <a:blip r:embed="rId3"/>
          <a:stretch>
            <a:fillRect/>
          </a:stretch>
        </p:blipFill>
        <p:spPr>
          <a:xfrm>
            <a:off x="770166" y="2276873"/>
            <a:ext cx="8266330" cy="446449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EORI szám rögzítésének eredménye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Lekerekített téglalap 17"/>
          <p:cNvSpPr/>
          <p:nvPr/>
        </p:nvSpPr>
        <p:spPr>
          <a:xfrm>
            <a:off x="5796136" y="5591633"/>
            <a:ext cx="1944215" cy="295776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9" name="Egyenes összekötő 31"/>
          <p:cNvCxnSpPr/>
          <p:nvPr/>
        </p:nvCxnSpPr>
        <p:spPr>
          <a:xfrm>
            <a:off x="6372199" y="5887410"/>
            <a:ext cx="1800201" cy="349902"/>
          </a:xfrm>
          <a:prstGeom prst="bentConnector3">
            <a:avLst>
              <a:gd name="adj1" fmla="val 899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6444206" y="5949279"/>
            <a:ext cx="1512170" cy="53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EORI rögzítési eredmény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1" name="Lekerekített téglalap 20"/>
          <p:cNvSpPr/>
          <p:nvPr/>
        </p:nvSpPr>
        <p:spPr>
          <a:xfrm>
            <a:off x="5796136" y="6479326"/>
            <a:ext cx="3153627" cy="262042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5" name="Egyenes összekötő 31"/>
          <p:cNvCxnSpPr/>
          <p:nvPr/>
        </p:nvCxnSpPr>
        <p:spPr>
          <a:xfrm rot="10800000" flipV="1">
            <a:off x="3775251" y="6597445"/>
            <a:ext cx="1986959" cy="313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3758620" y="6057415"/>
            <a:ext cx="2070605" cy="5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Cégjegyzékszám</a:t>
            </a:r>
          </a:p>
          <a:p>
            <a:r>
              <a:rPr lang="hu-HU" altLang="hu-HU" sz="1600" b="1" i="1" dirty="0">
                <a:solidFill>
                  <a:srgbClr val="C00000"/>
                </a:solidFill>
              </a:rPr>
              <a:t>begépelésének helye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29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904" y="1951166"/>
            <a:ext cx="8076576" cy="4790202"/>
          </a:xfrm>
          <a:prstGeom prst="flowChartDocument">
            <a:avLst/>
          </a:prstGeom>
          <a:ln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AEO kérelemben az EORI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EORI adatok részletezése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767378" y="1916832"/>
            <a:ext cx="3660606" cy="4268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4463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904" y="1876866"/>
            <a:ext cx="8067704" cy="428843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AEO engedély az eAEO-STP rendszerben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engedélyeim menüből kérdezhető le.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2555776" y="2348881"/>
            <a:ext cx="2232248" cy="36004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9" name="Lekerekített téglalap 8"/>
          <p:cNvSpPr/>
          <p:nvPr/>
        </p:nvSpPr>
        <p:spPr>
          <a:xfrm>
            <a:off x="792778" y="5805264"/>
            <a:ext cx="1979022" cy="36004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1" name="Lekerekített téglalap 10"/>
          <p:cNvSpPr/>
          <p:nvPr/>
        </p:nvSpPr>
        <p:spPr>
          <a:xfrm>
            <a:off x="5292080" y="4293096"/>
            <a:ext cx="2520280" cy="36004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8145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904" y="1876865"/>
            <a:ext cx="8163810" cy="428843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7504" y="525711"/>
            <a:ext cx="892899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AEO engedély az eAEO-STP rendszerben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892479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5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engedélyeim menüből kérdezhető le.</a:t>
            </a:r>
            <a:endParaRPr lang="hu-HU" sz="25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2699792" y="2348881"/>
            <a:ext cx="4176464" cy="36004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9" name="Lekerekített téglalap 8"/>
          <p:cNvSpPr/>
          <p:nvPr/>
        </p:nvSpPr>
        <p:spPr>
          <a:xfrm>
            <a:off x="792778" y="5805264"/>
            <a:ext cx="1979022" cy="36004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1" name="Lekerekített téglalap 10"/>
          <p:cNvSpPr/>
          <p:nvPr/>
        </p:nvSpPr>
        <p:spPr>
          <a:xfrm>
            <a:off x="4697758" y="3501008"/>
            <a:ext cx="2898577" cy="360040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5013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alt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HelpDesk</a:t>
            </a:r>
            <a:endParaRPr 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79512" y="1340767"/>
            <a:ext cx="8568952" cy="518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problémák, hibák bejelentésére az alábbi e-mail címeken van lehetőség: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Informatikai hiba esetén bejelentést lehet kezdeményezni az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3"/>
              </a:rPr>
              <a:t>IT.Helpdesk@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3"/>
              </a:rPr>
              <a:t>nav.gov.hu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e-mail címen;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Általános vámszakmai kérdés esetén a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4"/>
              </a:rPr>
              <a:t>vam.info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4"/>
              </a:rPr>
              <a:t>@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4"/>
              </a:rPr>
              <a:t>nav.gov.hu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elérhetőség útján kérhető támogatás.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Konkrét AEO ügyben, pl. előzetes egyeztetés AEO kérelem benyújtása előtt vagy folyamatban lévő </a:t>
            </a:r>
            <a:r>
              <a:rPr lang="hu-HU" sz="240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eljárásban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illetékes adó- és vámigazgatóság (lásd 4. dia) 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5"/>
              </a:rPr>
              <a:t>https://nav.gov.hu/nav/igazgatosagok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lvl="1" algn="just">
              <a:spcBef>
                <a:spcPct val="20000"/>
              </a:spcBef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49903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685800" y="785794"/>
            <a:ext cx="7772400" cy="1857388"/>
          </a:xfrm>
          <a:prstGeom prst="rect">
            <a:avLst/>
          </a:prstGeom>
          <a:noFill/>
          <a:effectLst>
            <a:glow rad="63500">
              <a:schemeClr val="bg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100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hu-HU" i="1" dirty="0">
                <a:solidFill>
                  <a:srgbClr val="1D3D67"/>
                </a:solidFill>
              </a:rPr>
              <a:t>Köszönöm a figyelmet!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450" y="3717032"/>
            <a:ext cx="4229100" cy="200977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588568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/>
          <p:nvPr/>
        </p:nvPicPr>
        <p:blipFill>
          <a:blip r:embed="rId3"/>
          <a:stretch>
            <a:fillRect/>
          </a:stretch>
        </p:blipFill>
        <p:spPr>
          <a:xfrm>
            <a:off x="770166" y="2276428"/>
            <a:ext cx="8266330" cy="446494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Adatmezők szintjén tárolt információk (12-15.mezők).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Lekerekített téglalap 17"/>
          <p:cNvSpPr/>
          <p:nvPr/>
        </p:nvSpPr>
        <p:spPr>
          <a:xfrm>
            <a:off x="2411760" y="2348880"/>
            <a:ext cx="2808312" cy="295776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4427984" y="3636876"/>
            <a:ext cx="2232247" cy="53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Kötelező kapcsolattartási adatok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7" name="Lekerekített téglalap 16"/>
          <p:cNvSpPr/>
          <p:nvPr/>
        </p:nvSpPr>
        <p:spPr>
          <a:xfrm>
            <a:off x="5791944" y="2348880"/>
            <a:ext cx="2380456" cy="295776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3" name="Egyenes összekötő nyíllal 22"/>
          <p:cNvCxnSpPr/>
          <p:nvPr/>
        </p:nvCxnSpPr>
        <p:spPr>
          <a:xfrm flipH="1" flipV="1">
            <a:off x="5643156" y="2511622"/>
            <a:ext cx="8964" cy="1176871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ekerekített téglalap 23"/>
          <p:cNvSpPr/>
          <p:nvPr/>
        </p:nvSpPr>
        <p:spPr>
          <a:xfrm>
            <a:off x="5724129" y="4339965"/>
            <a:ext cx="1080120" cy="295776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5" name="Egyenes összekötő 31"/>
          <p:cNvCxnSpPr/>
          <p:nvPr/>
        </p:nvCxnSpPr>
        <p:spPr>
          <a:xfrm>
            <a:off x="6073160" y="4633834"/>
            <a:ext cx="1800201" cy="349902"/>
          </a:xfrm>
          <a:prstGeom prst="bentConnector3">
            <a:avLst>
              <a:gd name="adj1" fmla="val 899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6092200" y="4687662"/>
            <a:ext cx="1936183" cy="32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Levelezési címadat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8" name="Lekerekített téglalap 27"/>
          <p:cNvSpPr/>
          <p:nvPr/>
        </p:nvSpPr>
        <p:spPr>
          <a:xfrm>
            <a:off x="2483768" y="5666206"/>
            <a:ext cx="681443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29" name="Egyenes összekötő 31"/>
          <p:cNvCxnSpPr/>
          <p:nvPr/>
        </p:nvCxnSpPr>
        <p:spPr>
          <a:xfrm>
            <a:off x="3165210" y="5892368"/>
            <a:ext cx="1847239" cy="393345"/>
          </a:xfrm>
          <a:prstGeom prst="bentConnector3">
            <a:avLst>
              <a:gd name="adj1" fmla="val 578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3165209" y="5988551"/>
            <a:ext cx="247794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Kért adatok rögzítése egy felugró ablakban történik.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31" name="Lekerekített téglalap 30"/>
          <p:cNvSpPr/>
          <p:nvPr/>
        </p:nvSpPr>
        <p:spPr>
          <a:xfrm>
            <a:off x="2424803" y="4365104"/>
            <a:ext cx="2528681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32" name="Egyenes összekötő nyíllal 31"/>
          <p:cNvCxnSpPr/>
          <p:nvPr/>
        </p:nvCxnSpPr>
        <p:spPr>
          <a:xfrm flipH="1" flipV="1">
            <a:off x="3347864" y="4872647"/>
            <a:ext cx="2534" cy="1004625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Kép 32"/>
          <p:cNvPicPr/>
          <p:nvPr/>
        </p:nvPicPr>
        <p:blipFill>
          <a:blip r:embed="rId4"/>
          <a:stretch>
            <a:fillRect/>
          </a:stretch>
        </p:blipFill>
        <p:spPr>
          <a:xfrm>
            <a:off x="770166" y="2276426"/>
            <a:ext cx="8266330" cy="446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45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899" y="2276872"/>
            <a:ext cx="6562501" cy="447205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 munkafolyamatok - gyakorlat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részletes lépések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Dátum rögzítése naptár funkció használatával.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5" name="Egyenes összekötő 31"/>
          <p:cNvCxnSpPr/>
          <p:nvPr/>
        </p:nvCxnSpPr>
        <p:spPr>
          <a:xfrm>
            <a:off x="3935123" y="5877272"/>
            <a:ext cx="1716997" cy="1270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3935123" y="5588828"/>
            <a:ext cx="1708034" cy="5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Dátum rögzítése naptár funkcióval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8" name="Lekerekített téglalap 27"/>
          <p:cNvSpPr/>
          <p:nvPr/>
        </p:nvSpPr>
        <p:spPr>
          <a:xfrm>
            <a:off x="2771800" y="5680255"/>
            <a:ext cx="1152128" cy="452325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843807" y="6141371"/>
            <a:ext cx="2477947" cy="53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Kért adatok rögzítése egy felugró ablakban történik.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31" name="Lekerekített téglalap 30"/>
          <p:cNvSpPr/>
          <p:nvPr/>
        </p:nvSpPr>
        <p:spPr>
          <a:xfrm>
            <a:off x="5871305" y="6319042"/>
            <a:ext cx="860935" cy="402590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9125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10417</TotalTime>
  <Words>2132</Words>
  <Application>Microsoft Office PowerPoint</Application>
  <PresentationFormat>Diavetítés a képernyőre (4:3 oldalarány)</PresentationFormat>
  <Paragraphs>494</Paragraphs>
  <Slides>74</Slides>
  <Notes>74</Notes>
  <HiddenSlides>1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74</vt:i4>
      </vt:variant>
    </vt:vector>
  </HeadingPairs>
  <TitlesOfParts>
    <vt:vector size="80" baseType="lpstr">
      <vt:lpstr>Arial Unicode MS</vt:lpstr>
      <vt:lpstr>Arial</vt:lpstr>
      <vt:lpstr>Calibri</vt:lpstr>
      <vt:lpstr>Symbol</vt:lpstr>
      <vt:lpstr>Wingdings</vt:lpstr>
      <vt:lpstr>Office-téma</vt:lpstr>
      <vt:lpstr>Az eAEO-STP rendszer  I. fázisának bevezetése 2019. október 1-től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NAV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Izápi Laura</dc:creator>
  <cp:lastModifiedBy>Tóta Gábor</cp:lastModifiedBy>
  <cp:revision>1115</cp:revision>
  <cp:lastPrinted>2019-09-20T17:16:08Z</cp:lastPrinted>
  <dcterms:created xsi:type="dcterms:W3CDTF">2012-03-01T09:36:23Z</dcterms:created>
  <dcterms:modified xsi:type="dcterms:W3CDTF">2019-10-01T13:35:42Z</dcterms:modified>
</cp:coreProperties>
</file>