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0" r:id="rId7"/>
    <p:sldId id="259" r:id="rId8"/>
    <p:sldId id="261" r:id="rId9"/>
    <p:sldId id="262" r:id="rId10"/>
    <p:sldId id="263" r:id="rId11"/>
    <p:sldId id="264" r:id="rId1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C0FF"/>
    <a:srgbClr val="4258ED"/>
    <a:srgbClr val="5977F3"/>
    <a:srgbClr val="322FAE"/>
    <a:srgbClr val="677BFF"/>
    <a:srgbClr val="929EFE"/>
    <a:srgbClr val="0F9986"/>
    <a:srgbClr val="017671"/>
    <a:srgbClr val="0A4E3F"/>
    <a:srgbClr val="07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2" autoAdjust="0"/>
    <p:restoredTop sz="94692"/>
  </p:normalViewPr>
  <p:slideViewPr>
    <p:cSldViewPr snapToGrid="0" showGuides="1">
      <p:cViewPr varScale="1">
        <p:scale>
          <a:sx n="107" d="100"/>
          <a:sy n="107" d="100"/>
        </p:scale>
        <p:origin x="69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A2E443D-B68C-5E69-284F-F2E21FBB47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6640B937-55C3-F637-7AFE-C3A5323FEB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3B7D168-49B1-8FAA-25B8-7DDB071BA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8FA5-B5D5-48EB-BE9F-C355E9528E61}" type="datetimeFigureOut">
              <a:rPr lang="hu-HU" smtClean="0"/>
              <a:t>2025.07.02.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5A7DA6C-9BFF-3D88-A635-41C879481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0882C5F-BE37-F958-FAA5-8244B08CE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E4F1-9558-4E6F-8684-6EE1E472BA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96972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469DB73-CD0F-5E25-78F9-B8F696C20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BB78BC81-963C-3138-9BDE-FA3E962251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AE3640E-E588-F1B1-19A8-A4695A0E0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8FA5-B5D5-48EB-BE9F-C355E9528E61}" type="datetimeFigureOut">
              <a:rPr lang="hu-HU" smtClean="0"/>
              <a:t>2025.07.02.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977E977-1F04-79FC-A639-BDB71E9C3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1A9691-9F7A-5115-AE4B-2E853D634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E4F1-9558-4E6F-8684-6EE1E472BA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4620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F78CC144-5F8A-ED37-FD1C-732E55E0EE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00729F9A-0166-48F4-4BC5-1390005FE4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AE3F702-CE16-ED66-2DFB-C5668AA81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8FA5-B5D5-48EB-BE9F-C355E9528E61}" type="datetimeFigureOut">
              <a:rPr lang="hu-HU" smtClean="0"/>
              <a:t>2025.07.02.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C98C2DD-2D56-9114-1A94-BB203CE20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6EAFDCD-FE65-F36F-DDDA-17E72918A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E4F1-9558-4E6F-8684-6EE1E472BA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68529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BEAE99B-B640-BFB3-21FC-E9A65B941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47042C2-1217-8304-436B-49E5AF7B50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F57E659-8B19-EB75-C2C0-FB129AD8E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8FA5-B5D5-48EB-BE9F-C355E9528E61}" type="datetimeFigureOut">
              <a:rPr lang="hu-HU" smtClean="0"/>
              <a:t>2025.07.02.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0DAD1D62-A156-4848-963D-38119F4B9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D620307-827C-0F88-40C9-BFE336B56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E4F1-9558-4E6F-8684-6EE1E472BA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47098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559FB4F-4117-7A34-FEB7-01E8A136A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021D06C8-B8A1-612D-DC64-947D4FBDE5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BFBF729-695A-9248-7A17-3639F7F25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8FA5-B5D5-48EB-BE9F-C355E9528E61}" type="datetimeFigureOut">
              <a:rPr lang="hu-HU" smtClean="0"/>
              <a:t>2025.07.02.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CA33B46-5B23-42C9-E91E-A09368767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63BC677-D4D7-C04E-C0F2-B113F9D17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E4F1-9558-4E6F-8684-6EE1E472BA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4476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BF902FB-3285-8386-10FC-FB4C0ABCF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742C6BC-EF5F-31A9-3AC3-55B2581657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4DDF333C-1C9B-73C1-F1EC-9F29D87A2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4C76EB73-C73C-A5F6-CC7B-0D4AE3C62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8FA5-B5D5-48EB-BE9F-C355E9528E61}" type="datetimeFigureOut">
              <a:rPr lang="hu-HU" smtClean="0"/>
              <a:t>2025.07.02.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5FBC16B6-D71D-2238-06C2-ECF5FB9CB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8C489B5A-CD0F-AC5F-5128-6657D6ADC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E4F1-9558-4E6F-8684-6EE1E472BA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66387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9A63637-DFEB-AC2A-D06D-C68CDCD01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DD9969ED-4527-C121-9A0B-E7C9647248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97D71E59-F73E-1A75-9751-0F50485074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AC02C92-53D2-DFB9-1321-D29719128A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9DA4701E-D7AA-726C-07C8-86C019EB10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69906536-2FDA-C9CA-0DFB-1BF394A2D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8FA5-B5D5-48EB-BE9F-C355E9528E61}" type="datetimeFigureOut">
              <a:rPr lang="hu-HU" smtClean="0"/>
              <a:t>2025.07.02.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11734707-9B8E-88ED-0194-B517BF0B6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C8BB0C6-3A02-7901-7A55-BE25C928B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E4F1-9558-4E6F-8684-6EE1E472BA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0374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7FFDB0A-A08B-F72A-0DBF-30EAD61A3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22872797-A2B4-F8F2-C3AD-D8B998604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8FA5-B5D5-48EB-BE9F-C355E9528E61}" type="datetimeFigureOut">
              <a:rPr lang="hu-HU" smtClean="0"/>
              <a:t>2025.07.02.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D46FA084-28D9-8CA0-5B91-A1D10839A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8E87AC2F-3AB2-A0CB-F505-6F3183B03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E4F1-9558-4E6F-8684-6EE1E472BA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7386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2979D465-27ED-433F-7253-C1E967DA5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8FA5-B5D5-48EB-BE9F-C355E9528E61}" type="datetimeFigureOut">
              <a:rPr lang="hu-HU" smtClean="0"/>
              <a:t>2025.07.02.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7C216F3F-EECC-2F33-335C-B57EF1537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87035CAE-9409-ED26-EA27-56564A39A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E4F1-9558-4E6F-8684-6EE1E472BA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81485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BF44A34-8157-5FE0-5DA4-E10B8542F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97A4A30-BD31-86B7-D7B6-3CAC762AF8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2CD2FAD3-9F79-66F3-6FD3-384F42BAF8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E2B9344B-748A-B3A1-BEE1-D7BE9565D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8FA5-B5D5-48EB-BE9F-C355E9528E61}" type="datetimeFigureOut">
              <a:rPr lang="hu-HU" smtClean="0"/>
              <a:t>2025.07.02.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ECD82C2-D9E6-5A78-4631-23345C71E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38B2A196-CBBB-08D1-813A-5E19FA2E3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E4F1-9558-4E6F-8684-6EE1E472BA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7754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9BD3E1D-65DB-4699-01AB-B16E5636E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B4D3D50F-DD8F-FFE0-36D1-258985412D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E6E48DEE-BF5F-1470-FB98-62C6E491EB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37536191-B4F9-E8EF-2529-F304D81A1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8FA5-B5D5-48EB-BE9F-C355E9528E61}" type="datetimeFigureOut">
              <a:rPr lang="hu-HU" smtClean="0"/>
              <a:t>2025.07.02.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BFA2FD08-1792-A6F2-CEAD-08BE9342A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04395896-5CC2-C7C7-56BB-D54CC31BA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E4F1-9558-4E6F-8684-6EE1E472BA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75596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6115A384-ABD4-BF1D-3CE5-DF97179C1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5653F921-068D-F399-21F3-1604A1614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E71E612-D249-A6C6-8581-00C7C1BCAA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D78FA5-B5D5-48EB-BE9F-C355E9528E61}" type="datetimeFigureOut">
              <a:rPr lang="hu-HU" smtClean="0"/>
              <a:t>2025.07.02.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F73FA83-1D1A-D154-DE9B-183324C609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E3BCF6E-5CDE-51B4-72C6-5D0273CD59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36E4F1-9558-4E6F-8684-6EE1E472BA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82585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hyperlink" Target="https://apps.apple.com/hu/app/nav-ep%C3%A9nzt%C3%A1rg%C3%A9p/id674641177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play.google.com/store/apps/details?id=hu.pillerkft.epenztargep&amp;hl=hu" TargetMode="External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kobakonline.nav.gov.hu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>
            <a:extLst>
              <a:ext uri="{FF2B5EF4-FFF2-40B4-BE49-F238E27FC236}">
                <a16:creationId xmlns:a16="http://schemas.microsoft.com/office/drawing/2014/main" id="{4BBC5E2F-4A16-9E23-4FFC-F332C8A3319C}"/>
              </a:ext>
            </a:extLst>
          </p:cNvPr>
          <p:cNvSpPr/>
          <p:nvPr/>
        </p:nvSpPr>
        <p:spPr>
          <a:xfrm>
            <a:off x="-105878" y="1973179"/>
            <a:ext cx="12387714" cy="5005137"/>
          </a:xfrm>
          <a:prstGeom prst="rect">
            <a:avLst/>
          </a:prstGeom>
          <a:solidFill>
            <a:srgbClr val="4258E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Ellipszis 3">
            <a:extLst>
              <a:ext uri="{FF2B5EF4-FFF2-40B4-BE49-F238E27FC236}">
                <a16:creationId xmlns:a16="http://schemas.microsoft.com/office/drawing/2014/main" id="{23892629-82B3-AD09-E4AE-8FA293B7627F}"/>
              </a:ext>
            </a:extLst>
          </p:cNvPr>
          <p:cNvSpPr/>
          <p:nvPr/>
        </p:nvSpPr>
        <p:spPr>
          <a:xfrm>
            <a:off x="-1284100" y="-2310061"/>
            <a:ext cx="14820900" cy="7439125"/>
          </a:xfrm>
          <a:prstGeom prst="ellipse">
            <a:avLst/>
          </a:prstGeom>
          <a:solidFill>
            <a:srgbClr val="5977F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3D748807-878D-BEA1-ED48-85E4F4973F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43699"/>
            <a:ext cx="9144000" cy="1655762"/>
          </a:xfrm>
        </p:spPr>
        <p:txBody>
          <a:bodyPr/>
          <a:lstStyle/>
          <a:p>
            <a:endParaRPr lang="hu-HU" dirty="0">
              <a:solidFill>
                <a:schemeClr val="bg1"/>
              </a:solidFill>
            </a:endParaRPr>
          </a:p>
          <a:p>
            <a:r>
              <a:rPr lang="hu-HU" sz="3200" dirty="0">
                <a:solidFill>
                  <a:schemeClr val="bg1"/>
                </a:solidFill>
              </a:rPr>
              <a:t>Kezdeti lépések</a:t>
            </a:r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83FC4ED5-4AAC-10AF-C962-4535155C1F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64024"/>
            <a:ext cx="9144000" cy="2387600"/>
          </a:xfrm>
        </p:spPr>
        <p:txBody>
          <a:bodyPr/>
          <a:lstStyle/>
          <a:p>
            <a:r>
              <a:rPr lang="hu-H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 ePénztárgép üzembe helyezés</a:t>
            </a:r>
          </a:p>
        </p:txBody>
      </p:sp>
      <p:pic>
        <p:nvPicPr>
          <p:cNvPr id="11" name="Kép 10" descr="A képen tervezés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52362B46-A526-66C3-4A30-0E459ED82A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682" y="514772"/>
            <a:ext cx="2411335" cy="2411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044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C16C562-709E-E1CF-1F7E-6D854B860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Üzembe helyezés lépései</a:t>
            </a:r>
          </a:p>
        </p:txBody>
      </p:sp>
      <p:pic>
        <p:nvPicPr>
          <p:cNvPr id="6" name="Tartalom helye 5" descr="A képen tervezés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7BE126C8-5212-B3A3-E6FF-A9B9B5182B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540" y="295209"/>
            <a:ext cx="1440188" cy="1440188"/>
          </a:xfrm>
          <a:prstGeom prst="roundRect">
            <a:avLst>
              <a:gd name="adj" fmla="val 10695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sp>
        <p:nvSpPr>
          <p:cNvPr id="8" name="Téglalap 7">
            <a:extLst>
              <a:ext uri="{FF2B5EF4-FFF2-40B4-BE49-F238E27FC236}">
                <a16:creationId xmlns:a16="http://schemas.microsoft.com/office/drawing/2014/main" id="{D46E748A-7651-4A6C-A084-366A1D50CB26}"/>
              </a:ext>
            </a:extLst>
          </p:cNvPr>
          <p:cNvSpPr/>
          <p:nvPr/>
        </p:nvSpPr>
        <p:spPr>
          <a:xfrm>
            <a:off x="1744913" y="2779145"/>
            <a:ext cx="8133348" cy="702644"/>
          </a:xfrm>
          <a:prstGeom prst="rect">
            <a:avLst/>
          </a:prstGeom>
          <a:solidFill>
            <a:srgbClr val="4258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Belépés a NAV KOBAK Portálra</a:t>
            </a:r>
          </a:p>
        </p:txBody>
      </p:sp>
      <p:sp>
        <p:nvSpPr>
          <p:cNvPr id="9" name="Téglalap 8">
            <a:extLst>
              <a:ext uri="{FF2B5EF4-FFF2-40B4-BE49-F238E27FC236}">
                <a16:creationId xmlns:a16="http://schemas.microsoft.com/office/drawing/2014/main" id="{7044BAD8-4AA2-A40F-6CBA-55690AC73A7B}"/>
              </a:ext>
            </a:extLst>
          </p:cNvPr>
          <p:cNvSpPr/>
          <p:nvPr/>
        </p:nvSpPr>
        <p:spPr>
          <a:xfrm>
            <a:off x="1069541" y="2779145"/>
            <a:ext cx="675372" cy="702644"/>
          </a:xfrm>
          <a:prstGeom prst="rect">
            <a:avLst/>
          </a:prstGeom>
          <a:solidFill>
            <a:srgbClr val="322F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2)</a:t>
            </a:r>
          </a:p>
        </p:txBody>
      </p:sp>
      <p:sp>
        <p:nvSpPr>
          <p:cNvPr id="10" name="Háromszög 9">
            <a:extLst>
              <a:ext uri="{FF2B5EF4-FFF2-40B4-BE49-F238E27FC236}">
                <a16:creationId xmlns:a16="http://schemas.microsoft.com/office/drawing/2014/main" id="{8DAA471F-EA78-5945-1504-CA5EF1635163}"/>
              </a:ext>
            </a:extLst>
          </p:cNvPr>
          <p:cNvSpPr/>
          <p:nvPr/>
        </p:nvSpPr>
        <p:spPr>
          <a:xfrm rot="5400000">
            <a:off x="1513572" y="2847592"/>
            <a:ext cx="702644" cy="557463"/>
          </a:xfrm>
          <a:prstGeom prst="triangle">
            <a:avLst/>
          </a:prstGeom>
          <a:solidFill>
            <a:srgbClr val="322F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3D363D7A-7B2C-4DA0-0535-2249A8F0D97A}"/>
              </a:ext>
            </a:extLst>
          </p:cNvPr>
          <p:cNvSpPr/>
          <p:nvPr/>
        </p:nvSpPr>
        <p:spPr>
          <a:xfrm>
            <a:off x="1427413" y="1902845"/>
            <a:ext cx="8133348" cy="702644"/>
          </a:xfrm>
          <a:prstGeom prst="rect">
            <a:avLst/>
          </a:prstGeom>
          <a:solidFill>
            <a:srgbClr val="4258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NAV ePénztárgép alkalmazás letöltése</a:t>
            </a:r>
          </a:p>
        </p:txBody>
      </p:sp>
      <p:sp>
        <p:nvSpPr>
          <p:cNvPr id="16" name="Téglalap 15">
            <a:extLst>
              <a:ext uri="{FF2B5EF4-FFF2-40B4-BE49-F238E27FC236}">
                <a16:creationId xmlns:a16="http://schemas.microsoft.com/office/drawing/2014/main" id="{6031E8D7-11FA-26F7-F121-82ED741AA067}"/>
              </a:ext>
            </a:extLst>
          </p:cNvPr>
          <p:cNvSpPr/>
          <p:nvPr/>
        </p:nvSpPr>
        <p:spPr>
          <a:xfrm>
            <a:off x="752041" y="1902845"/>
            <a:ext cx="675372" cy="702644"/>
          </a:xfrm>
          <a:prstGeom prst="rect">
            <a:avLst/>
          </a:prstGeom>
          <a:solidFill>
            <a:srgbClr val="322F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1)</a:t>
            </a:r>
          </a:p>
        </p:txBody>
      </p:sp>
      <p:sp>
        <p:nvSpPr>
          <p:cNvPr id="17" name="Háromszög 16">
            <a:extLst>
              <a:ext uri="{FF2B5EF4-FFF2-40B4-BE49-F238E27FC236}">
                <a16:creationId xmlns:a16="http://schemas.microsoft.com/office/drawing/2014/main" id="{15CF59D0-D6C0-C01F-214B-2F5BA69635BA}"/>
              </a:ext>
            </a:extLst>
          </p:cNvPr>
          <p:cNvSpPr/>
          <p:nvPr/>
        </p:nvSpPr>
        <p:spPr>
          <a:xfrm rot="5400000">
            <a:off x="1196072" y="1971292"/>
            <a:ext cx="702644" cy="557463"/>
          </a:xfrm>
          <a:prstGeom prst="triangle">
            <a:avLst/>
          </a:prstGeom>
          <a:solidFill>
            <a:srgbClr val="322F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églalap 17">
            <a:extLst>
              <a:ext uri="{FF2B5EF4-FFF2-40B4-BE49-F238E27FC236}">
                <a16:creationId xmlns:a16="http://schemas.microsoft.com/office/drawing/2014/main" id="{E952EAB0-E12C-E660-C189-6BE57007F02F}"/>
              </a:ext>
            </a:extLst>
          </p:cNvPr>
          <p:cNvSpPr/>
          <p:nvPr/>
        </p:nvSpPr>
        <p:spPr>
          <a:xfrm>
            <a:off x="2068763" y="3674495"/>
            <a:ext cx="8133348" cy="702644"/>
          </a:xfrm>
          <a:prstGeom prst="rect">
            <a:avLst/>
          </a:prstGeom>
          <a:solidFill>
            <a:srgbClr val="4258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Üzembehelyezési kód igénylése</a:t>
            </a:r>
          </a:p>
        </p:txBody>
      </p:sp>
      <p:sp>
        <p:nvSpPr>
          <p:cNvPr id="19" name="Téglalap 18">
            <a:extLst>
              <a:ext uri="{FF2B5EF4-FFF2-40B4-BE49-F238E27FC236}">
                <a16:creationId xmlns:a16="http://schemas.microsoft.com/office/drawing/2014/main" id="{C284EB16-352C-BFF9-3A69-C40B7DD02B42}"/>
              </a:ext>
            </a:extLst>
          </p:cNvPr>
          <p:cNvSpPr/>
          <p:nvPr/>
        </p:nvSpPr>
        <p:spPr>
          <a:xfrm>
            <a:off x="1393391" y="3674495"/>
            <a:ext cx="675372" cy="702644"/>
          </a:xfrm>
          <a:prstGeom prst="rect">
            <a:avLst/>
          </a:prstGeom>
          <a:solidFill>
            <a:srgbClr val="322F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3)</a:t>
            </a:r>
          </a:p>
        </p:txBody>
      </p:sp>
      <p:sp>
        <p:nvSpPr>
          <p:cNvPr id="20" name="Háromszög 19">
            <a:extLst>
              <a:ext uri="{FF2B5EF4-FFF2-40B4-BE49-F238E27FC236}">
                <a16:creationId xmlns:a16="http://schemas.microsoft.com/office/drawing/2014/main" id="{8A20C89C-4245-9C2A-8F9F-1196AACC3730}"/>
              </a:ext>
            </a:extLst>
          </p:cNvPr>
          <p:cNvSpPr/>
          <p:nvPr/>
        </p:nvSpPr>
        <p:spPr>
          <a:xfrm rot="5400000">
            <a:off x="1837422" y="3742942"/>
            <a:ext cx="702644" cy="557463"/>
          </a:xfrm>
          <a:prstGeom prst="triangle">
            <a:avLst/>
          </a:prstGeom>
          <a:solidFill>
            <a:srgbClr val="322F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églalap 20">
            <a:extLst>
              <a:ext uri="{FF2B5EF4-FFF2-40B4-BE49-F238E27FC236}">
                <a16:creationId xmlns:a16="http://schemas.microsoft.com/office/drawing/2014/main" id="{8905A42E-D600-511F-1C18-0E76E3BFAF56}"/>
              </a:ext>
            </a:extLst>
          </p:cNvPr>
          <p:cNvSpPr/>
          <p:nvPr/>
        </p:nvSpPr>
        <p:spPr>
          <a:xfrm>
            <a:off x="2405313" y="4595245"/>
            <a:ext cx="8133348" cy="702644"/>
          </a:xfrm>
          <a:prstGeom prst="rect">
            <a:avLst/>
          </a:prstGeom>
          <a:solidFill>
            <a:srgbClr val="4258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Felhős ePénztárgép üzembe helyezése</a:t>
            </a:r>
          </a:p>
        </p:txBody>
      </p:sp>
      <p:sp>
        <p:nvSpPr>
          <p:cNvPr id="22" name="Téglalap 21">
            <a:extLst>
              <a:ext uri="{FF2B5EF4-FFF2-40B4-BE49-F238E27FC236}">
                <a16:creationId xmlns:a16="http://schemas.microsoft.com/office/drawing/2014/main" id="{A152A270-9EF7-2740-697C-C505F7CAE90C}"/>
              </a:ext>
            </a:extLst>
          </p:cNvPr>
          <p:cNvSpPr/>
          <p:nvPr/>
        </p:nvSpPr>
        <p:spPr>
          <a:xfrm>
            <a:off x="1729941" y="4595245"/>
            <a:ext cx="675372" cy="702644"/>
          </a:xfrm>
          <a:prstGeom prst="rect">
            <a:avLst/>
          </a:prstGeom>
          <a:solidFill>
            <a:srgbClr val="322F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4)</a:t>
            </a:r>
          </a:p>
        </p:txBody>
      </p:sp>
      <p:sp>
        <p:nvSpPr>
          <p:cNvPr id="23" name="Háromszög 22">
            <a:extLst>
              <a:ext uri="{FF2B5EF4-FFF2-40B4-BE49-F238E27FC236}">
                <a16:creationId xmlns:a16="http://schemas.microsoft.com/office/drawing/2014/main" id="{3B7D2BFA-F8DD-CBE2-7549-614F8337F9DC}"/>
              </a:ext>
            </a:extLst>
          </p:cNvPr>
          <p:cNvSpPr/>
          <p:nvPr/>
        </p:nvSpPr>
        <p:spPr>
          <a:xfrm rot="5400000">
            <a:off x="2173972" y="4663692"/>
            <a:ext cx="702644" cy="557463"/>
          </a:xfrm>
          <a:prstGeom prst="triangle">
            <a:avLst/>
          </a:prstGeom>
          <a:solidFill>
            <a:srgbClr val="322F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églalap 23">
            <a:extLst>
              <a:ext uri="{FF2B5EF4-FFF2-40B4-BE49-F238E27FC236}">
                <a16:creationId xmlns:a16="http://schemas.microsoft.com/office/drawing/2014/main" id="{573A75B2-4247-F5B9-5A90-8DDA2C4234A0}"/>
              </a:ext>
            </a:extLst>
          </p:cNvPr>
          <p:cNvSpPr/>
          <p:nvPr/>
        </p:nvSpPr>
        <p:spPr>
          <a:xfrm>
            <a:off x="2741863" y="5528695"/>
            <a:ext cx="8133348" cy="702644"/>
          </a:xfrm>
          <a:prstGeom prst="rect">
            <a:avLst/>
          </a:prstGeom>
          <a:solidFill>
            <a:srgbClr val="4258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ePénztárgép beállítások végrehajtása</a:t>
            </a:r>
          </a:p>
        </p:txBody>
      </p:sp>
      <p:sp>
        <p:nvSpPr>
          <p:cNvPr id="25" name="Téglalap 24">
            <a:extLst>
              <a:ext uri="{FF2B5EF4-FFF2-40B4-BE49-F238E27FC236}">
                <a16:creationId xmlns:a16="http://schemas.microsoft.com/office/drawing/2014/main" id="{9A30F491-3A51-81F9-12E2-84325A6E5A96}"/>
              </a:ext>
            </a:extLst>
          </p:cNvPr>
          <p:cNvSpPr/>
          <p:nvPr/>
        </p:nvSpPr>
        <p:spPr>
          <a:xfrm>
            <a:off x="2066491" y="5528695"/>
            <a:ext cx="675372" cy="702644"/>
          </a:xfrm>
          <a:prstGeom prst="rect">
            <a:avLst/>
          </a:prstGeom>
          <a:solidFill>
            <a:srgbClr val="322F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5)</a:t>
            </a:r>
          </a:p>
        </p:txBody>
      </p:sp>
      <p:sp>
        <p:nvSpPr>
          <p:cNvPr id="26" name="Háromszög 25">
            <a:extLst>
              <a:ext uri="{FF2B5EF4-FFF2-40B4-BE49-F238E27FC236}">
                <a16:creationId xmlns:a16="http://schemas.microsoft.com/office/drawing/2014/main" id="{1D113046-D7E6-598E-F7F7-5FC7B4C1B8E9}"/>
              </a:ext>
            </a:extLst>
          </p:cNvPr>
          <p:cNvSpPr/>
          <p:nvPr/>
        </p:nvSpPr>
        <p:spPr>
          <a:xfrm rot="5400000">
            <a:off x="2510522" y="5597142"/>
            <a:ext cx="702644" cy="557463"/>
          </a:xfrm>
          <a:prstGeom prst="triangle">
            <a:avLst/>
          </a:prstGeom>
          <a:solidFill>
            <a:srgbClr val="322F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973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C6C054-346F-C9B1-8E27-C3FBC2AFAF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Tartalom helye 12">
            <a:hlinkClick r:id="rId2"/>
            <a:extLst>
              <a:ext uri="{FF2B5EF4-FFF2-40B4-BE49-F238E27FC236}">
                <a16:creationId xmlns:a16="http://schemas.microsoft.com/office/drawing/2014/main" id="{D5E24517-91E3-485B-762E-968B0D93AD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44570" y="3658729"/>
            <a:ext cx="2936580" cy="792104"/>
          </a:xfrm>
        </p:spPr>
      </p:pic>
      <p:sp>
        <p:nvSpPr>
          <p:cNvPr id="8" name="Téglalap 7">
            <a:extLst>
              <a:ext uri="{FF2B5EF4-FFF2-40B4-BE49-F238E27FC236}">
                <a16:creationId xmlns:a16="http://schemas.microsoft.com/office/drawing/2014/main" id="{6B8F3CC8-D114-90A2-B668-91B49B8BE1BA}"/>
              </a:ext>
            </a:extLst>
          </p:cNvPr>
          <p:cNvSpPr/>
          <p:nvPr/>
        </p:nvSpPr>
        <p:spPr>
          <a:xfrm>
            <a:off x="1192463" y="429645"/>
            <a:ext cx="8133348" cy="702644"/>
          </a:xfrm>
          <a:prstGeom prst="rect">
            <a:avLst/>
          </a:prstGeom>
          <a:solidFill>
            <a:srgbClr val="4258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NAV ePénztárgép alkalmazás letöltése</a:t>
            </a:r>
          </a:p>
        </p:txBody>
      </p:sp>
      <p:sp>
        <p:nvSpPr>
          <p:cNvPr id="9" name="Téglalap 8">
            <a:extLst>
              <a:ext uri="{FF2B5EF4-FFF2-40B4-BE49-F238E27FC236}">
                <a16:creationId xmlns:a16="http://schemas.microsoft.com/office/drawing/2014/main" id="{6803A4F8-6C4E-5277-36FC-B2812D494603}"/>
              </a:ext>
            </a:extLst>
          </p:cNvPr>
          <p:cNvSpPr/>
          <p:nvPr/>
        </p:nvSpPr>
        <p:spPr>
          <a:xfrm>
            <a:off x="517091" y="429645"/>
            <a:ext cx="675372" cy="702644"/>
          </a:xfrm>
          <a:prstGeom prst="rect">
            <a:avLst/>
          </a:prstGeom>
          <a:solidFill>
            <a:srgbClr val="322F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1)</a:t>
            </a:r>
          </a:p>
        </p:txBody>
      </p:sp>
      <p:sp>
        <p:nvSpPr>
          <p:cNvPr id="10" name="Háromszög 9">
            <a:extLst>
              <a:ext uri="{FF2B5EF4-FFF2-40B4-BE49-F238E27FC236}">
                <a16:creationId xmlns:a16="http://schemas.microsoft.com/office/drawing/2014/main" id="{E006BAB9-68CE-CAF3-0C0F-37EE271F45D4}"/>
              </a:ext>
            </a:extLst>
          </p:cNvPr>
          <p:cNvSpPr/>
          <p:nvPr/>
        </p:nvSpPr>
        <p:spPr>
          <a:xfrm rot="5400000">
            <a:off x="961122" y="498092"/>
            <a:ext cx="702644" cy="557463"/>
          </a:xfrm>
          <a:prstGeom prst="triangle">
            <a:avLst/>
          </a:prstGeom>
          <a:solidFill>
            <a:srgbClr val="322F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Kép 14" descr="A képen Betűtípus, szöveg, Grafika, képernyőkép látható&#10;&#10;Előfordulhat, hogy az AI által létrehozott tartalom helytelen.">
            <a:hlinkClick r:id="rId5"/>
            <a:extLst>
              <a:ext uri="{FF2B5EF4-FFF2-40B4-BE49-F238E27FC236}">
                <a16:creationId xmlns:a16="http://schemas.microsoft.com/office/drawing/2014/main" id="{29F2CD87-DD7D-B079-E082-EC5F515E9D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660" y="2456370"/>
            <a:ext cx="2438400" cy="722489"/>
          </a:xfrm>
          <a:prstGeom prst="rect">
            <a:avLst/>
          </a:prstGeom>
        </p:spPr>
      </p:pic>
      <p:pic>
        <p:nvPicPr>
          <p:cNvPr id="16" name="Kép 15">
            <a:extLst>
              <a:ext uri="{FF2B5EF4-FFF2-40B4-BE49-F238E27FC236}">
                <a16:creationId xmlns:a16="http://schemas.microsoft.com/office/drawing/2014/main" id="{E016546F-7ED8-030F-F6A2-0824DF95BE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55381" y="2265037"/>
            <a:ext cx="2281237" cy="2371807"/>
          </a:xfrm>
          <a:prstGeom prst="rect">
            <a:avLst/>
          </a:prstGeom>
        </p:spPr>
      </p:pic>
      <p:sp>
        <p:nvSpPr>
          <p:cNvPr id="17" name="Szövegdoboz 16">
            <a:extLst>
              <a:ext uri="{FF2B5EF4-FFF2-40B4-BE49-F238E27FC236}">
                <a16:creationId xmlns:a16="http://schemas.microsoft.com/office/drawing/2014/main" id="{5ABF1D1F-AD4F-A937-6420-545190CE6950}"/>
              </a:ext>
            </a:extLst>
          </p:cNvPr>
          <p:cNvSpPr txBox="1"/>
          <p:nvPr/>
        </p:nvSpPr>
        <p:spPr>
          <a:xfrm>
            <a:off x="5130029" y="4511390"/>
            <a:ext cx="19319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2400" dirty="0">
                <a:latin typeface="Arial" panose="020B0604020202020204" pitchFamily="34" charset="0"/>
                <a:cs typeface="Arial" panose="020B0604020202020204" pitchFamily="34" charset="0"/>
              </a:rPr>
              <a:t>NAV </a:t>
            </a:r>
          </a:p>
          <a:p>
            <a:pPr algn="ctr"/>
            <a:r>
              <a:rPr lang="hu-HU" sz="2400" dirty="0">
                <a:latin typeface="Arial" panose="020B0604020202020204" pitchFamily="34" charset="0"/>
                <a:cs typeface="Arial" panose="020B0604020202020204" pitchFamily="34" charset="0"/>
              </a:rPr>
              <a:t>ePénztárgép</a:t>
            </a:r>
          </a:p>
        </p:txBody>
      </p:sp>
      <p:sp>
        <p:nvSpPr>
          <p:cNvPr id="21" name="Téglalap: lekerekített 20">
            <a:extLst>
              <a:ext uri="{FF2B5EF4-FFF2-40B4-BE49-F238E27FC236}">
                <a16:creationId xmlns:a16="http://schemas.microsoft.com/office/drawing/2014/main" id="{39B1E759-732F-6706-4E24-9CC3654DC479}"/>
              </a:ext>
            </a:extLst>
          </p:cNvPr>
          <p:cNvSpPr/>
          <p:nvPr/>
        </p:nvSpPr>
        <p:spPr>
          <a:xfrm>
            <a:off x="517091" y="2322187"/>
            <a:ext cx="3730338" cy="2457450"/>
          </a:xfrm>
          <a:prstGeom prst="roundRect">
            <a:avLst/>
          </a:prstGeom>
          <a:solidFill>
            <a:srgbClr val="AFC0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Töltse le a Google play áruházból, vagy az Apple App </a:t>
            </a:r>
            <a:r>
              <a:rPr lang="hu-HU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Store-ból</a:t>
            </a:r>
            <a:r>
              <a:rPr lang="hu-H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az ingyenesen használható </a:t>
            </a:r>
            <a:r>
              <a:rPr lang="hu-H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 </a:t>
            </a:r>
            <a:r>
              <a:rPr lang="hu-HU" sz="2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ePénztárgép</a:t>
            </a:r>
            <a:r>
              <a:rPr lang="hu-H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alkalmazást</a:t>
            </a:r>
          </a:p>
        </p:txBody>
      </p:sp>
    </p:spTree>
    <p:extLst>
      <p:ext uri="{BB962C8B-B14F-4D97-AF65-F5344CB8AC3E}">
        <p14:creationId xmlns:p14="http://schemas.microsoft.com/office/powerpoint/2010/main" val="3513679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>
            <a:extLst>
              <a:ext uri="{FF2B5EF4-FFF2-40B4-BE49-F238E27FC236}">
                <a16:creationId xmlns:a16="http://schemas.microsoft.com/office/drawing/2014/main" id="{CE9CAD61-73C0-2266-EAA9-9317A517F3BF}"/>
              </a:ext>
            </a:extLst>
          </p:cNvPr>
          <p:cNvSpPr/>
          <p:nvPr/>
        </p:nvSpPr>
        <p:spPr>
          <a:xfrm>
            <a:off x="1192463" y="429645"/>
            <a:ext cx="8133348" cy="702644"/>
          </a:xfrm>
          <a:prstGeom prst="rect">
            <a:avLst/>
          </a:prstGeom>
          <a:solidFill>
            <a:srgbClr val="4258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Belépés a NAV KOBAK Portálra</a:t>
            </a:r>
          </a:p>
        </p:txBody>
      </p:sp>
      <p:sp>
        <p:nvSpPr>
          <p:cNvPr id="5" name="Téglalap 4">
            <a:extLst>
              <a:ext uri="{FF2B5EF4-FFF2-40B4-BE49-F238E27FC236}">
                <a16:creationId xmlns:a16="http://schemas.microsoft.com/office/drawing/2014/main" id="{89AA5520-C680-72C7-3F39-A79AE9BBED55}"/>
              </a:ext>
            </a:extLst>
          </p:cNvPr>
          <p:cNvSpPr/>
          <p:nvPr/>
        </p:nvSpPr>
        <p:spPr>
          <a:xfrm>
            <a:off x="517091" y="429645"/>
            <a:ext cx="675372" cy="702644"/>
          </a:xfrm>
          <a:prstGeom prst="rect">
            <a:avLst/>
          </a:prstGeom>
          <a:solidFill>
            <a:srgbClr val="322F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2)</a:t>
            </a:r>
          </a:p>
        </p:txBody>
      </p:sp>
      <p:sp>
        <p:nvSpPr>
          <p:cNvPr id="6" name="Háromszög 5">
            <a:extLst>
              <a:ext uri="{FF2B5EF4-FFF2-40B4-BE49-F238E27FC236}">
                <a16:creationId xmlns:a16="http://schemas.microsoft.com/office/drawing/2014/main" id="{2C1586C5-368A-AE97-9C57-1FD5CBF44965}"/>
              </a:ext>
            </a:extLst>
          </p:cNvPr>
          <p:cNvSpPr/>
          <p:nvPr/>
        </p:nvSpPr>
        <p:spPr>
          <a:xfrm rot="5400000">
            <a:off x="961122" y="498092"/>
            <a:ext cx="702644" cy="557463"/>
          </a:xfrm>
          <a:prstGeom prst="triangle">
            <a:avLst/>
          </a:prstGeom>
          <a:solidFill>
            <a:srgbClr val="322F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8B443577-1F13-A77B-9D96-DAB70B5BF6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2778" y="1339850"/>
            <a:ext cx="4028496" cy="2438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églalap: lekerekített 10">
            <a:extLst>
              <a:ext uri="{FF2B5EF4-FFF2-40B4-BE49-F238E27FC236}">
                <a16:creationId xmlns:a16="http://schemas.microsoft.com/office/drawing/2014/main" id="{C9B159AE-8E8D-B126-61F6-8C76E323B250}"/>
              </a:ext>
            </a:extLst>
          </p:cNvPr>
          <p:cNvSpPr/>
          <p:nvPr/>
        </p:nvSpPr>
        <p:spPr>
          <a:xfrm>
            <a:off x="517091" y="1662030"/>
            <a:ext cx="6137709" cy="4218070"/>
          </a:xfrm>
          <a:prstGeom prst="roundRect">
            <a:avLst/>
          </a:prstGeom>
          <a:solidFill>
            <a:srgbClr val="AFC0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40009CF4-7DB0-8C39-629A-F01100849F92}"/>
              </a:ext>
            </a:extLst>
          </p:cNvPr>
          <p:cNvSpPr txBox="1"/>
          <p:nvPr/>
        </p:nvSpPr>
        <p:spPr>
          <a:xfrm>
            <a:off x="854776" y="2032237"/>
            <a:ext cx="543807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Belépés: </a:t>
            </a: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https://kobakonline.nav.gov.hu</a:t>
            </a: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A NAV KOBAK Portálra első alkalommal </a:t>
            </a:r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Ügyfélkapu+</a:t>
            </a: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hu-HU" dirty="0" err="1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, vagy </a:t>
            </a:r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DÁP mobilalkalmazással</a:t>
            </a: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 lépjen be.</a:t>
            </a:r>
          </a:p>
          <a:p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Ehhez kattintson a jobb felső sarokban látható </a:t>
            </a:r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BEJELENTKEZÉS </a:t>
            </a: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feliratra, majd a BEJELENTKEZÉS KAÜ-vel gombra.</a:t>
            </a:r>
          </a:p>
          <a:p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Adja meg belépési adatait. A sikeres hitelesítést követően a KOBAK portál felületére érkezik vissza.</a:t>
            </a:r>
          </a:p>
        </p:txBody>
      </p:sp>
      <p:pic>
        <p:nvPicPr>
          <p:cNvPr id="14" name="Kép 13">
            <a:extLst>
              <a:ext uri="{FF2B5EF4-FFF2-40B4-BE49-F238E27FC236}">
                <a16:creationId xmlns:a16="http://schemas.microsoft.com/office/drawing/2014/main" id="{D21B25A0-AC52-7DBA-F0B1-ACA0D942CB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2778" y="4048467"/>
            <a:ext cx="4062131" cy="26507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Téglalap 14">
            <a:extLst>
              <a:ext uri="{FF2B5EF4-FFF2-40B4-BE49-F238E27FC236}">
                <a16:creationId xmlns:a16="http://schemas.microsoft.com/office/drawing/2014/main" id="{2A444579-D660-18B2-7A8E-6FABE0517DE0}"/>
              </a:ext>
            </a:extLst>
          </p:cNvPr>
          <p:cNvSpPr/>
          <p:nvPr/>
        </p:nvSpPr>
        <p:spPr>
          <a:xfrm>
            <a:off x="10966450" y="1630280"/>
            <a:ext cx="457208" cy="12232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églalap 15">
            <a:extLst>
              <a:ext uri="{FF2B5EF4-FFF2-40B4-BE49-F238E27FC236}">
                <a16:creationId xmlns:a16="http://schemas.microsoft.com/office/drawing/2014/main" id="{CF21C64E-B003-4DEA-9EE1-1A0CB39C573B}"/>
              </a:ext>
            </a:extLst>
          </p:cNvPr>
          <p:cNvSpPr/>
          <p:nvPr/>
        </p:nvSpPr>
        <p:spPr>
          <a:xfrm>
            <a:off x="8826499" y="2824080"/>
            <a:ext cx="677333" cy="16677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5572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686470-558C-FF02-D2DB-92CA27EBEC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>
            <a:extLst>
              <a:ext uri="{FF2B5EF4-FFF2-40B4-BE49-F238E27FC236}">
                <a16:creationId xmlns:a16="http://schemas.microsoft.com/office/drawing/2014/main" id="{C0D8E304-C4B2-ECA2-C8C6-BB3FCFD23E69}"/>
              </a:ext>
            </a:extLst>
          </p:cNvPr>
          <p:cNvSpPr/>
          <p:nvPr/>
        </p:nvSpPr>
        <p:spPr>
          <a:xfrm>
            <a:off x="1192463" y="429645"/>
            <a:ext cx="8133348" cy="702644"/>
          </a:xfrm>
          <a:prstGeom prst="rect">
            <a:avLst/>
          </a:prstGeom>
          <a:solidFill>
            <a:srgbClr val="4258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Üzembehelyezési kód igénylése</a:t>
            </a:r>
          </a:p>
        </p:txBody>
      </p:sp>
      <p:sp>
        <p:nvSpPr>
          <p:cNvPr id="5" name="Téglalap 4">
            <a:extLst>
              <a:ext uri="{FF2B5EF4-FFF2-40B4-BE49-F238E27FC236}">
                <a16:creationId xmlns:a16="http://schemas.microsoft.com/office/drawing/2014/main" id="{9767A9BF-CB95-DFDE-68E5-F83D2A198784}"/>
              </a:ext>
            </a:extLst>
          </p:cNvPr>
          <p:cNvSpPr/>
          <p:nvPr/>
        </p:nvSpPr>
        <p:spPr>
          <a:xfrm>
            <a:off x="517091" y="429645"/>
            <a:ext cx="675372" cy="702644"/>
          </a:xfrm>
          <a:prstGeom prst="rect">
            <a:avLst/>
          </a:prstGeom>
          <a:solidFill>
            <a:srgbClr val="322F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3)</a:t>
            </a:r>
          </a:p>
        </p:txBody>
      </p:sp>
      <p:sp>
        <p:nvSpPr>
          <p:cNvPr id="6" name="Háromszög 5">
            <a:extLst>
              <a:ext uri="{FF2B5EF4-FFF2-40B4-BE49-F238E27FC236}">
                <a16:creationId xmlns:a16="http://schemas.microsoft.com/office/drawing/2014/main" id="{7F9BB5F9-289E-58FA-8A7A-997F2E1060E8}"/>
              </a:ext>
            </a:extLst>
          </p:cNvPr>
          <p:cNvSpPr/>
          <p:nvPr/>
        </p:nvSpPr>
        <p:spPr>
          <a:xfrm rot="5400000">
            <a:off x="961122" y="498092"/>
            <a:ext cx="702644" cy="557463"/>
          </a:xfrm>
          <a:prstGeom prst="triangle">
            <a:avLst/>
          </a:prstGeom>
          <a:solidFill>
            <a:srgbClr val="322F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104324B0-7F0E-840F-7BA3-4C200FCF05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12778" y="1469984"/>
            <a:ext cx="4028496" cy="21781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églalap: lekerekített 10">
            <a:extLst>
              <a:ext uri="{FF2B5EF4-FFF2-40B4-BE49-F238E27FC236}">
                <a16:creationId xmlns:a16="http://schemas.microsoft.com/office/drawing/2014/main" id="{A7E2BEB3-79AB-6963-E8A4-AE79E90CDE4F}"/>
              </a:ext>
            </a:extLst>
          </p:cNvPr>
          <p:cNvSpPr/>
          <p:nvPr/>
        </p:nvSpPr>
        <p:spPr>
          <a:xfrm>
            <a:off x="337797" y="1420440"/>
            <a:ext cx="6137709" cy="5161790"/>
          </a:xfrm>
          <a:prstGeom prst="roundRect">
            <a:avLst/>
          </a:prstGeom>
          <a:solidFill>
            <a:srgbClr val="AFC0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D808427C-8079-C72A-B149-C1340DCE3DE8}"/>
              </a:ext>
            </a:extLst>
          </p:cNvPr>
          <p:cNvSpPr txBox="1"/>
          <p:nvPr/>
        </p:nvSpPr>
        <p:spPr>
          <a:xfrm>
            <a:off x="854776" y="1503917"/>
            <a:ext cx="543807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Belépést követően a jobb felső sarokban láthatja azt az adózót, akinek a nevében el fog járni. Ha több adózót is képvisel, akkor az Aktív cégnél tudja kiválasztani a megfelelő adózót.</a:t>
            </a:r>
          </a:p>
          <a:p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A következő lépés az üzembehelyezési kód igénylése, melyhez válassza a bal oldali főmenüben a </a:t>
            </a:r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Pénztárgép űrlapok </a:t>
            </a: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menüpontot, majd kattintson az Üzembehelyezési kód igénylése csempére </a:t>
            </a:r>
            <a:b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(jobb felső képen piros kerettel jelölve).</a:t>
            </a:r>
          </a:p>
          <a:p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4 lépésben kell megadni az üzembehelyezési kód igényléséhez szükséges adatokat. Majd az 5. oldalon látható összegzést követően kattintson a </a:t>
            </a:r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BEKÜLD</a:t>
            </a: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 gombra.</a:t>
            </a:r>
          </a:p>
          <a:p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Az elkészült kódokat az </a:t>
            </a:r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üzembehelyezési kódok ellenőrzése </a:t>
            </a: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gombra kattintva nézheti meg.</a:t>
            </a:r>
          </a:p>
        </p:txBody>
      </p:sp>
      <p:pic>
        <p:nvPicPr>
          <p:cNvPr id="14" name="Kép 13">
            <a:extLst>
              <a:ext uri="{FF2B5EF4-FFF2-40B4-BE49-F238E27FC236}">
                <a16:creationId xmlns:a16="http://schemas.microsoft.com/office/drawing/2014/main" id="{C4CDA95E-7B5E-AE45-CA92-A8A5F01DF5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12778" y="4265127"/>
            <a:ext cx="4062131" cy="22174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Téglalap 14">
            <a:extLst>
              <a:ext uri="{FF2B5EF4-FFF2-40B4-BE49-F238E27FC236}">
                <a16:creationId xmlns:a16="http://schemas.microsoft.com/office/drawing/2014/main" id="{F62D3711-D98A-A27F-B217-EFF74ECC57F1}"/>
              </a:ext>
            </a:extLst>
          </p:cNvPr>
          <p:cNvSpPr/>
          <p:nvPr/>
        </p:nvSpPr>
        <p:spPr>
          <a:xfrm>
            <a:off x="8780461" y="1831893"/>
            <a:ext cx="1001713" cy="44617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églalap 15">
            <a:extLst>
              <a:ext uri="{FF2B5EF4-FFF2-40B4-BE49-F238E27FC236}">
                <a16:creationId xmlns:a16="http://schemas.microsoft.com/office/drawing/2014/main" id="{3877C417-AC30-EE89-2C3C-EC13D1F9444E}"/>
              </a:ext>
            </a:extLst>
          </p:cNvPr>
          <p:cNvSpPr/>
          <p:nvPr/>
        </p:nvSpPr>
        <p:spPr>
          <a:xfrm>
            <a:off x="7632700" y="1876423"/>
            <a:ext cx="276226" cy="21907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églalap 2">
            <a:extLst>
              <a:ext uri="{FF2B5EF4-FFF2-40B4-BE49-F238E27FC236}">
                <a16:creationId xmlns:a16="http://schemas.microsoft.com/office/drawing/2014/main" id="{3C0FD819-6283-00C2-A942-AAA25C5DD5BD}"/>
              </a:ext>
            </a:extLst>
          </p:cNvPr>
          <p:cNvSpPr/>
          <p:nvPr/>
        </p:nvSpPr>
        <p:spPr>
          <a:xfrm>
            <a:off x="7645386" y="4681542"/>
            <a:ext cx="276226" cy="21907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413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29D7DE-BD9B-8DE6-B84C-FF9AD368F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: lekerekített 2">
            <a:extLst>
              <a:ext uri="{FF2B5EF4-FFF2-40B4-BE49-F238E27FC236}">
                <a16:creationId xmlns:a16="http://schemas.microsoft.com/office/drawing/2014/main" id="{4E84E8F8-B038-5A5C-9412-49B43F937238}"/>
              </a:ext>
            </a:extLst>
          </p:cNvPr>
          <p:cNvSpPr/>
          <p:nvPr/>
        </p:nvSpPr>
        <p:spPr>
          <a:xfrm>
            <a:off x="517091" y="1320800"/>
            <a:ext cx="6137709" cy="5440680"/>
          </a:xfrm>
          <a:prstGeom prst="roundRect">
            <a:avLst/>
          </a:prstGeom>
          <a:solidFill>
            <a:srgbClr val="AFC0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églalap 3">
            <a:extLst>
              <a:ext uri="{FF2B5EF4-FFF2-40B4-BE49-F238E27FC236}">
                <a16:creationId xmlns:a16="http://schemas.microsoft.com/office/drawing/2014/main" id="{3DBB2967-3A33-3594-E2AF-13677B180FA0}"/>
              </a:ext>
            </a:extLst>
          </p:cNvPr>
          <p:cNvSpPr/>
          <p:nvPr/>
        </p:nvSpPr>
        <p:spPr>
          <a:xfrm>
            <a:off x="1192463" y="429645"/>
            <a:ext cx="8133348" cy="702644"/>
          </a:xfrm>
          <a:prstGeom prst="rect">
            <a:avLst/>
          </a:prstGeom>
          <a:solidFill>
            <a:srgbClr val="4258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Felhős ePénztárgép üzembe helyezése</a:t>
            </a:r>
          </a:p>
        </p:txBody>
      </p:sp>
      <p:sp>
        <p:nvSpPr>
          <p:cNvPr id="5" name="Téglalap 4">
            <a:extLst>
              <a:ext uri="{FF2B5EF4-FFF2-40B4-BE49-F238E27FC236}">
                <a16:creationId xmlns:a16="http://schemas.microsoft.com/office/drawing/2014/main" id="{5B430E4B-42FC-394B-76DB-EAFCD8B7173E}"/>
              </a:ext>
            </a:extLst>
          </p:cNvPr>
          <p:cNvSpPr/>
          <p:nvPr/>
        </p:nvSpPr>
        <p:spPr>
          <a:xfrm>
            <a:off x="517091" y="429645"/>
            <a:ext cx="675372" cy="702644"/>
          </a:xfrm>
          <a:prstGeom prst="rect">
            <a:avLst/>
          </a:prstGeom>
          <a:solidFill>
            <a:srgbClr val="322F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4)</a:t>
            </a:r>
          </a:p>
        </p:txBody>
      </p:sp>
      <p:sp>
        <p:nvSpPr>
          <p:cNvPr id="6" name="Háromszög 5">
            <a:extLst>
              <a:ext uri="{FF2B5EF4-FFF2-40B4-BE49-F238E27FC236}">
                <a16:creationId xmlns:a16="http://schemas.microsoft.com/office/drawing/2014/main" id="{1B951799-D68E-C6D7-27E2-DB8EB756A8BF}"/>
              </a:ext>
            </a:extLst>
          </p:cNvPr>
          <p:cNvSpPr/>
          <p:nvPr/>
        </p:nvSpPr>
        <p:spPr>
          <a:xfrm rot="5400000">
            <a:off x="961122" y="498092"/>
            <a:ext cx="702644" cy="557463"/>
          </a:xfrm>
          <a:prstGeom prst="triangle">
            <a:avLst/>
          </a:prstGeom>
          <a:solidFill>
            <a:srgbClr val="322F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1A804460-B043-EAEC-4D38-47CDBDFA51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12778" y="1460889"/>
            <a:ext cx="4028496" cy="21963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Szövegdoboz 11">
            <a:extLst>
              <a:ext uri="{FF2B5EF4-FFF2-40B4-BE49-F238E27FC236}">
                <a16:creationId xmlns:a16="http://schemas.microsoft.com/office/drawing/2014/main" id="{7115AE54-46BB-B952-1C8E-5C6F3129AB37}"/>
              </a:ext>
            </a:extLst>
          </p:cNvPr>
          <p:cNvSpPr txBox="1"/>
          <p:nvPr/>
        </p:nvSpPr>
        <p:spPr>
          <a:xfrm>
            <a:off x="854776" y="1795571"/>
            <a:ext cx="5438073" cy="453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Az üzembehelyezési kód igénylését követően pár perc szükséges a háttérrendszerek szinkronizációjához.</a:t>
            </a:r>
          </a:p>
          <a:p>
            <a:endParaRPr lang="hu-HU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Felhős ePénztárgép üzembe helyezéséhez válassza a bal oldali főmenü </a:t>
            </a:r>
            <a:r>
              <a:rPr lang="hu-HU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Pénztárgépeim</a:t>
            </a:r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 menüpontját, majd kattintson az </a:t>
            </a:r>
            <a:r>
              <a:rPr lang="hu-HU" sz="1700" b="1" dirty="0">
                <a:latin typeface="Arial" panose="020B0604020202020204" pitchFamily="34" charset="0"/>
                <a:cs typeface="Arial" panose="020B0604020202020204" pitchFamily="34" charset="0"/>
              </a:rPr>
              <a:t>Új ePénztárgép üzembe helyezése </a:t>
            </a:r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gombra.</a:t>
            </a:r>
          </a:p>
          <a:p>
            <a:endParaRPr lang="hu-HU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A legördülő listákból válassza ki az alábbi értékeket:</a:t>
            </a:r>
          </a:p>
          <a:p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Forgalmazó: </a:t>
            </a:r>
            <a:r>
              <a:rPr lang="hu-HU" sz="1700" b="1" dirty="0">
                <a:latin typeface="Arial" panose="020B0604020202020204" pitchFamily="34" charset="0"/>
                <a:cs typeface="Arial" panose="020B0604020202020204" pitchFamily="34" charset="0"/>
              </a:rPr>
              <a:t>Pillér Informatikai Nonprofit Kft.</a:t>
            </a:r>
          </a:p>
          <a:p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Engedélyszám: ez a készülék operációs rendszerétől függ, amelyen az </a:t>
            </a:r>
            <a:r>
              <a:rPr lang="hu-HU" sz="1700" dirty="0" err="1">
                <a:latin typeface="Arial" panose="020B0604020202020204" pitchFamily="34" charset="0"/>
                <a:cs typeface="Arial" panose="020B0604020202020204" pitchFamily="34" charset="0"/>
              </a:rPr>
              <a:t>ePénztárgépet</a:t>
            </a:r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 használni fogja</a:t>
            </a:r>
          </a:p>
          <a:p>
            <a:r>
              <a:rPr lang="hu-HU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C001- Android operációs rendszer</a:t>
            </a:r>
            <a:br>
              <a:rPr lang="hu-HU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C002 - iOS operációs rendszer</a:t>
            </a:r>
          </a:p>
          <a:p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Válasszon az imént megigényelt üzembehelyezési kódok közül, majd kattintson az </a:t>
            </a:r>
            <a:r>
              <a:rPr lang="hu-HU" sz="1700" b="1" dirty="0">
                <a:latin typeface="Arial" panose="020B0604020202020204" pitchFamily="34" charset="0"/>
                <a:cs typeface="Arial" panose="020B0604020202020204" pitchFamily="34" charset="0"/>
              </a:rPr>
              <a:t>Üzembe helyezés indítása </a:t>
            </a:r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gombra.</a:t>
            </a:r>
          </a:p>
        </p:txBody>
      </p:sp>
      <p:pic>
        <p:nvPicPr>
          <p:cNvPr id="14" name="Kép 13">
            <a:extLst>
              <a:ext uri="{FF2B5EF4-FFF2-40B4-BE49-F238E27FC236}">
                <a16:creationId xmlns:a16="http://schemas.microsoft.com/office/drawing/2014/main" id="{DFE4BEBC-FD95-20E5-4AAB-189DEB7BBB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12778" y="4250662"/>
            <a:ext cx="4062131" cy="22463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Téglalap 15">
            <a:extLst>
              <a:ext uri="{FF2B5EF4-FFF2-40B4-BE49-F238E27FC236}">
                <a16:creationId xmlns:a16="http://schemas.microsoft.com/office/drawing/2014/main" id="{FB785118-20F3-99AA-E70E-95415CC58457}"/>
              </a:ext>
            </a:extLst>
          </p:cNvPr>
          <p:cNvSpPr/>
          <p:nvPr/>
        </p:nvSpPr>
        <p:spPr>
          <a:xfrm>
            <a:off x="8125882" y="2569635"/>
            <a:ext cx="1403351" cy="18838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3F2DE043-C958-6168-2584-47E0BDABDE7C}"/>
              </a:ext>
            </a:extLst>
          </p:cNvPr>
          <p:cNvSpPr/>
          <p:nvPr/>
        </p:nvSpPr>
        <p:spPr>
          <a:xfrm>
            <a:off x="7639049" y="2688389"/>
            <a:ext cx="325967" cy="21907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571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8C9445-8801-1329-700B-9987445D4E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: lekerekített 2">
            <a:extLst>
              <a:ext uri="{FF2B5EF4-FFF2-40B4-BE49-F238E27FC236}">
                <a16:creationId xmlns:a16="http://schemas.microsoft.com/office/drawing/2014/main" id="{DC3C8E31-E212-4293-505C-C0A66F3524BD}"/>
              </a:ext>
            </a:extLst>
          </p:cNvPr>
          <p:cNvSpPr/>
          <p:nvPr/>
        </p:nvSpPr>
        <p:spPr>
          <a:xfrm>
            <a:off x="517091" y="1320800"/>
            <a:ext cx="6137709" cy="5440680"/>
          </a:xfrm>
          <a:prstGeom prst="roundRect">
            <a:avLst/>
          </a:prstGeom>
          <a:solidFill>
            <a:srgbClr val="AFC0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églalap 3">
            <a:extLst>
              <a:ext uri="{FF2B5EF4-FFF2-40B4-BE49-F238E27FC236}">
                <a16:creationId xmlns:a16="http://schemas.microsoft.com/office/drawing/2014/main" id="{6A30D18E-12C5-8FC5-6CE1-DE1550076C43}"/>
              </a:ext>
            </a:extLst>
          </p:cNvPr>
          <p:cNvSpPr/>
          <p:nvPr/>
        </p:nvSpPr>
        <p:spPr>
          <a:xfrm>
            <a:off x="1192463" y="429645"/>
            <a:ext cx="8133348" cy="702644"/>
          </a:xfrm>
          <a:prstGeom prst="rect">
            <a:avLst/>
          </a:prstGeom>
          <a:solidFill>
            <a:srgbClr val="4258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Felhős ePénztárgép üzembe helyezése folyt.</a:t>
            </a:r>
          </a:p>
        </p:txBody>
      </p:sp>
      <p:sp>
        <p:nvSpPr>
          <p:cNvPr id="5" name="Téglalap 4">
            <a:extLst>
              <a:ext uri="{FF2B5EF4-FFF2-40B4-BE49-F238E27FC236}">
                <a16:creationId xmlns:a16="http://schemas.microsoft.com/office/drawing/2014/main" id="{261C009E-26C3-7463-75E0-BCF04435BDEF}"/>
              </a:ext>
            </a:extLst>
          </p:cNvPr>
          <p:cNvSpPr/>
          <p:nvPr/>
        </p:nvSpPr>
        <p:spPr>
          <a:xfrm>
            <a:off x="517091" y="429645"/>
            <a:ext cx="675372" cy="702644"/>
          </a:xfrm>
          <a:prstGeom prst="rect">
            <a:avLst/>
          </a:prstGeom>
          <a:solidFill>
            <a:srgbClr val="322F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4)</a:t>
            </a:r>
          </a:p>
        </p:txBody>
      </p:sp>
      <p:sp>
        <p:nvSpPr>
          <p:cNvPr id="6" name="Háromszög 5">
            <a:extLst>
              <a:ext uri="{FF2B5EF4-FFF2-40B4-BE49-F238E27FC236}">
                <a16:creationId xmlns:a16="http://schemas.microsoft.com/office/drawing/2014/main" id="{ABCC22C2-B6F3-2F46-05A9-3DD87E2B429D}"/>
              </a:ext>
            </a:extLst>
          </p:cNvPr>
          <p:cNvSpPr/>
          <p:nvPr/>
        </p:nvSpPr>
        <p:spPr>
          <a:xfrm rot="5400000">
            <a:off x="961122" y="498092"/>
            <a:ext cx="702644" cy="557463"/>
          </a:xfrm>
          <a:prstGeom prst="triangle">
            <a:avLst/>
          </a:prstGeom>
          <a:solidFill>
            <a:srgbClr val="322F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2799C0A6-5A4C-4398-ABE8-AFBE781BB7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12778" y="1461241"/>
            <a:ext cx="4028496" cy="21956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Szövegdoboz 11">
            <a:extLst>
              <a:ext uri="{FF2B5EF4-FFF2-40B4-BE49-F238E27FC236}">
                <a16:creationId xmlns:a16="http://schemas.microsoft.com/office/drawing/2014/main" id="{D824E859-7137-78BE-7334-51E72E9426B2}"/>
              </a:ext>
            </a:extLst>
          </p:cNvPr>
          <p:cNvSpPr txBox="1"/>
          <p:nvPr/>
        </p:nvSpPr>
        <p:spPr>
          <a:xfrm>
            <a:off x="854776" y="1578940"/>
            <a:ext cx="5438073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Az üzembe helyezés indítása után egy felugró ablak jelenik meg, pár percet követően egy QR kód lesz látható. A </a:t>
            </a:r>
            <a:r>
              <a:rPr lang="hu-HU" sz="1700" b="1" dirty="0">
                <a:latin typeface="Arial" panose="020B0604020202020204" pitchFamily="34" charset="0"/>
                <a:cs typeface="Arial" panose="020B0604020202020204" pitchFamily="34" charset="0"/>
              </a:rPr>
              <a:t>frissítés </a:t>
            </a:r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gomb segítségével frissíthető az ablak tartalma.</a:t>
            </a:r>
          </a:p>
          <a:p>
            <a:endParaRPr lang="hu-HU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Indítsa el a korábban letöltött NAV ePénztárgép alkalmazást és tekintse át a bemutató oldalakat, melyek ismertetik a beüzemelés lépéseit. Ezt követően kattintson a </a:t>
            </a:r>
            <a:r>
              <a:rPr lang="hu-HU" sz="1700" b="1" dirty="0">
                <a:latin typeface="Arial" panose="020B0604020202020204" pitchFamily="34" charset="0"/>
                <a:cs typeface="Arial" panose="020B0604020202020204" pitchFamily="34" charset="0"/>
              </a:rPr>
              <a:t>Beolvasás </a:t>
            </a:r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gombra és olvassa be a KOBAK portál felületén látható QR kódot. </a:t>
            </a:r>
          </a:p>
          <a:p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Az alkalmazás engedélyt kér a kamera használatához, kérjük biztosítsa ezt az engedélyt az alkalmazás számára.</a:t>
            </a:r>
          </a:p>
          <a:p>
            <a:endParaRPr lang="hu-HU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A QR kód beolvasását követően az alkalmazás a NAV központi rendszerével biztonságos kapcsolatot épít ki. Ez akár 2 percig is eltarthat. Kérjük a visszaszámlálás alatt ne lépjen ki az alkalmazásból.</a:t>
            </a:r>
          </a:p>
          <a:p>
            <a:endParaRPr lang="hu-HU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églalap 15">
            <a:extLst>
              <a:ext uri="{FF2B5EF4-FFF2-40B4-BE49-F238E27FC236}">
                <a16:creationId xmlns:a16="http://schemas.microsoft.com/office/drawing/2014/main" id="{76E94AFE-4003-9204-8DA0-F8897E763439}"/>
              </a:ext>
            </a:extLst>
          </p:cNvPr>
          <p:cNvSpPr/>
          <p:nvPr/>
        </p:nvSpPr>
        <p:spPr>
          <a:xfrm>
            <a:off x="9183189" y="2172789"/>
            <a:ext cx="904622" cy="89698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B6002220-EFDC-F8B5-11D6-6C43CB7D19FB}"/>
              </a:ext>
            </a:extLst>
          </p:cNvPr>
          <p:cNvSpPr/>
          <p:nvPr/>
        </p:nvSpPr>
        <p:spPr>
          <a:xfrm>
            <a:off x="7639049" y="2688389"/>
            <a:ext cx="325967" cy="21907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Kép 14" descr="A képen szöveg, képernyőkép, Betűtípus, tervezés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F3ECF52F-1B94-0BF4-948A-735CD3FAC4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207" y="3975396"/>
            <a:ext cx="1294585" cy="26383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Kép 17" descr="A képen szöveg, képernyőkép, Betűtípus, diagram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547CC42E-F865-A4E9-D13D-4EB944C374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613" y="3975396"/>
            <a:ext cx="1294585" cy="26383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" name="Kép 19" descr="A képen szöveg, képernyőkép, tervezés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B0633CCB-2BDB-68FD-A561-A04FB6FAC6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9801" y="3975396"/>
            <a:ext cx="1294585" cy="26383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29248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D9539C-A2C8-3D95-2832-B1FB73A5C9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: lekerekített 2">
            <a:extLst>
              <a:ext uri="{FF2B5EF4-FFF2-40B4-BE49-F238E27FC236}">
                <a16:creationId xmlns:a16="http://schemas.microsoft.com/office/drawing/2014/main" id="{1B008706-4726-6469-CB99-99E98519AF9B}"/>
              </a:ext>
            </a:extLst>
          </p:cNvPr>
          <p:cNvSpPr/>
          <p:nvPr/>
        </p:nvSpPr>
        <p:spPr>
          <a:xfrm>
            <a:off x="517091" y="1320800"/>
            <a:ext cx="6137709" cy="5440680"/>
          </a:xfrm>
          <a:prstGeom prst="roundRect">
            <a:avLst/>
          </a:prstGeom>
          <a:solidFill>
            <a:srgbClr val="AFC0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églalap 3">
            <a:extLst>
              <a:ext uri="{FF2B5EF4-FFF2-40B4-BE49-F238E27FC236}">
                <a16:creationId xmlns:a16="http://schemas.microsoft.com/office/drawing/2014/main" id="{FA330049-FF82-A204-A1FF-E048417F6813}"/>
              </a:ext>
            </a:extLst>
          </p:cNvPr>
          <p:cNvSpPr/>
          <p:nvPr/>
        </p:nvSpPr>
        <p:spPr>
          <a:xfrm>
            <a:off x="1192463" y="429645"/>
            <a:ext cx="8133348" cy="702644"/>
          </a:xfrm>
          <a:prstGeom prst="rect">
            <a:avLst/>
          </a:prstGeom>
          <a:solidFill>
            <a:srgbClr val="4258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ePénztárgép beállítások végrehajtása</a:t>
            </a:r>
          </a:p>
        </p:txBody>
      </p:sp>
      <p:sp>
        <p:nvSpPr>
          <p:cNvPr id="5" name="Téglalap 4">
            <a:extLst>
              <a:ext uri="{FF2B5EF4-FFF2-40B4-BE49-F238E27FC236}">
                <a16:creationId xmlns:a16="http://schemas.microsoft.com/office/drawing/2014/main" id="{9484B05F-D071-3B3F-0C28-91DCD50F8B4C}"/>
              </a:ext>
            </a:extLst>
          </p:cNvPr>
          <p:cNvSpPr/>
          <p:nvPr/>
        </p:nvSpPr>
        <p:spPr>
          <a:xfrm>
            <a:off x="517091" y="429645"/>
            <a:ext cx="675372" cy="702644"/>
          </a:xfrm>
          <a:prstGeom prst="rect">
            <a:avLst/>
          </a:prstGeom>
          <a:solidFill>
            <a:srgbClr val="322F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5)</a:t>
            </a:r>
          </a:p>
        </p:txBody>
      </p:sp>
      <p:sp>
        <p:nvSpPr>
          <p:cNvPr id="6" name="Háromszög 5">
            <a:extLst>
              <a:ext uri="{FF2B5EF4-FFF2-40B4-BE49-F238E27FC236}">
                <a16:creationId xmlns:a16="http://schemas.microsoft.com/office/drawing/2014/main" id="{9035E51A-C2F5-5488-CC2B-196CEA534B2F}"/>
              </a:ext>
            </a:extLst>
          </p:cNvPr>
          <p:cNvSpPr/>
          <p:nvPr/>
        </p:nvSpPr>
        <p:spPr>
          <a:xfrm rot="5400000">
            <a:off x="961122" y="498092"/>
            <a:ext cx="702644" cy="557463"/>
          </a:xfrm>
          <a:prstGeom prst="triangle">
            <a:avLst/>
          </a:prstGeom>
          <a:solidFill>
            <a:srgbClr val="322F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87499152-1C95-E62E-37B8-75A8EE980C3D}"/>
              </a:ext>
            </a:extLst>
          </p:cNvPr>
          <p:cNvSpPr txBox="1"/>
          <p:nvPr/>
        </p:nvSpPr>
        <p:spPr>
          <a:xfrm>
            <a:off x="657498" y="1770524"/>
            <a:ext cx="5988594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A NAV központi rendszerével való kapcsolat kiépítését egy sikeres összekapcsolás képernyő igazolja vissza.</a:t>
            </a:r>
            <a:b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hu-HU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Ezt követően adjon meg egy </a:t>
            </a:r>
            <a:r>
              <a:rPr lang="hu-HU" sz="1700" b="1" dirty="0">
                <a:latin typeface="Arial" panose="020B0604020202020204" pitchFamily="34" charset="0"/>
                <a:cs typeface="Arial" panose="020B0604020202020204" pitchFamily="34" charset="0"/>
              </a:rPr>
              <a:t>6 számjegyből álló pin kódot</a:t>
            </a:r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, mellyel a későbbiekben belép az alkalmazásba.</a:t>
            </a:r>
          </a:p>
          <a:p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A pin kód használatát kiválthatja </a:t>
            </a:r>
            <a:r>
              <a:rPr lang="hu-HU" sz="1700" dirty="0" err="1">
                <a:latin typeface="Arial" panose="020B0604020202020204" pitchFamily="34" charset="0"/>
                <a:cs typeface="Arial" panose="020B0604020202020204" pitchFamily="34" charset="0"/>
              </a:rPr>
              <a:t>biometrikus</a:t>
            </a:r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 azonosítással is. Ezt akár később is beállíthatja a Menüben.</a:t>
            </a:r>
          </a:p>
          <a:p>
            <a:endParaRPr lang="hu-HU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A bizonylatmásolatok kinyomtatására használhat Bluetooth kapcsolatra alkalmas </a:t>
            </a:r>
            <a:r>
              <a:rPr lang="hu-HU" sz="1700" b="1" dirty="0">
                <a:latin typeface="Arial" panose="020B0604020202020204" pitchFamily="34" charset="0"/>
                <a:cs typeface="Arial" panose="020B0604020202020204" pitchFamily="34" charset="0"/>
              </a:rPr>
              <a:t>blokknyomtatót</a:t>
            </a:r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. A beállítás részletes lépéseit a felhasználói kézikönyvben találja meg.</a:t>
            </a:r>
          </a:p>
          <a:p>
            <a:endParaRPr lang="hu-HU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sz="1700" dirty="0">
                <a:latin typeface="Arial" panose="020B0604020202020204" pitchFamily="34" charset="0"/>
                <a:cs typeface="Arial" panose="020B0604020202020204" pitchFamily="34" charset="0"/>
              </a:rPr>
              <a:t>A beállítások után a Pénztárgép áttekintő, csempés nézetét látja. </a:t>
            </a:r>
          </a:p>
          <a:p>
            <a:r>
              <a:rPr lang="hu-HU" sz="1700" b="1" dirty="0">
                <a:latin typeface="Arial" panose="020B0604020202020204" pitchFamily="34" charset="0"/>
                <a:cs typeface="Arial" panose="020B0604020202020204" pitchFamily="34" charset="0"/>
              </a:rPr>
              <a:t>Ön sikeresen üzembe helyezte a Felhős </a:t>
            </a:r>
            <a:r>
              <a:rPr lang="hu-HU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ePénztárgépét</a:t>
            </a:r>
            <a:r>
              <a:rPr lang="hu-HU" sz="1700" b="1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pic>
        <p:nvPicPr>
          <p:cNvPr id="8" name="Kép 7" descr="A képen szöveg, képernyőkép, Betűtípus, diagram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A462DFFD-43C5-DE82-E632-C9F14A115D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612" y="1234684"/>
            <a:ext cx="1294585" cy="26383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Kép 10" descr="A képen szöveg, képernyőkép, kör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88738747-6EB5-0B8A-4135-326FA7784D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265" y="1211233"/>
            <a:ext cx="1294585" cy="26383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Kép 13" descr="A képen szöveg, képernyőkép, Betűtípus, kör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3A05FD24-8F20-53B4-2FC3-5F1A618260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9801" y="1211234"/>
            <a:ext cx="1294585" cy="26383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Kép 18" descr="A képen szöveg, képernyőkép, tervezés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A8AD3370-8F2C-CDE3-BAB2-30F40C7155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6086" y="3975396"/>
            <a:ext cx="1294585" cy="26383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" name="Kép 21" descr="A képen szöveg, képernyőkép, Betűtípus, tervezés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494C1208-76D7-0C2D-60B2-E9D080EC9D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3266" y="3975396"/>
            <a:ext cx="1294585" cy="26383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10836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BA32D7EF9C7E04448F820B40AEBC2DD6" ma:contentTypeVersion="12" ma:contentTypeDescription="Új dokumentum létrehozása." ma:contentTypeScope="" ma:versionID="0ae909006472cf107e1269c175ab209a">
  <xsd:schema xmlns:xsd="http://www.w3.org/2001/XMLSchema" xmlns:xs="http://www.w3.org/2001/XMLSchema" xmlns:p="http://schemas.microsoft.com/office/2006/metadata/properties" xmlns:ns2="27f0be4a-1d9b-4c54-bc7a-769efc8f571d" xmlns:ns3="aa09a97b-eb51-47b0-9310-752d7d5f9025" targetNamespace="http://schemas.microsoft.com/office/2006/metadata/properties" ma:root="true" ma:fieldsID="0c31a65653465d9051ac252b0e10211e" ns2:_="" ns3:_="">
    <xsd:import namespace="27f0be4a-1d9b-4c54-bc7a-769efc8f571d"/>
    <xsd:import namespace="aa09a97b-eb51-47b0-9310-752d7d5f902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0be4a-1d9b-4c54-bc7a-769efc8f57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Képcímkék" ma:readOnly="false" ma:fieldId="{5cf76f15-5ced-4ddc-b409-7134ff3c332f}" ma:taxonomyMulti="true" ma:sspId="63cbac92-c645-4392-b854-ba12fd8711e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09a97b-eb51-47b0-9310-752d7d5f9025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7b29a6b5-82bd-429c-95e6-67cd2bfba962}" ma:internalName="TaxCatchAll" ma:showField="CatchAllData" ma:web="aa09a97b-eb51-47b0-9310-752d7d5f902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a09a97b-eb51-47b0-9310-752d7d5f9025" xsi:nil="true"/>
    <lcf76f155ced4ddcb4097134ff3c332f xmlns="27f0be4a-1d9b-4c54-bc7a-769efc8f571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29D4C6E-9E84-490C-8071-813EE184AE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f0be4a-1d9b-4c54-bc7a-769efc8f571d"/>
    <ds:schemaRef ds:uri="aa09a97b-eb51-47b0-9310-752d7d5f902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AEB2DE7-525E-4E60-AB73-B33BBF44BBE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4008627-8C77-49B7-81DC-D4BD4ECB0BBE}">
  <ds:schemaRefs>
    <ds:schemaRef ds:uri="http://schemas.microsoft.com/office/2006/documentManagement/types"/>
    <ds:schemaRef ds:uri="http://schemas.microsoft.com/office/infopath/2007/PartnerControls"/>
    <ds:schemaRef ds:uri="27f0be4a-1d9b-4c54-bc7a-769efc8f571d"/>
    <ds:schemaRef ds:uri="http://schemas.microsoft.com/office/2006/metadata/properties"/>
    <ds:schemaRef ds:uri="http://www.w3.org/XML/1998/namespace"/>
    <ds:schemaRef ds:uri="http://purl.org/dc/elements/1.1/"/>
    <ds:schemaRef ds:uri="http://purl.org/dc/dcmitype/"/>
    <ds:schemaRef ds:uri="http://purl.org/dc/terms/"/>
    <ds:schemaRef ds:uri="aa09a97b-eb51-47b0-9310-752d7d5f9025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555</Words>
  <Application>Microsoft Office PowerPoint</Application>
  <PresentationFormat>Szélesvásznú</PresentationFormat>
  <Paragraphs>65</Paragraphs>
  <Slides>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Office-téma</vt:lpstr>
      <vt:lpstr>NAV ePénztárgép üzembe helyezés</vt:lpstr>
      <vt:lpstr>Üzembe helyezés lépései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NAV ePénztárgép üzembe helyezés</dc:title>
  <dc:creator>Szöllősi Sándor</dc:creator>
  <cp:lastModifiedBy>ISZFO</cp:lastModifiedBy>
  <cp:revision>3</cp:revision>
  <dcterms:created xsi:type="dcterms:W3CDTF">2025-07-01T18:05:56Z</dcterms:created>
  <dcterms:modified xsi:type="dcterms:W3CDTF">2025-07-02T07:07:43Z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0x010100BA32D7EF9C7E04448F820B40AEBC2DD6</vt:lpwstr>
  </property>
  <property fmtid="{D5CDD505-2E9C-101B-9397-08002B2CF9AE}" pid="3" name="MediaServiceImageTags">
    <vt:lpwstr/>
  </property>
</Properties>
</file>